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4" r:id="rId2"/>
    <p:sldId id="374" r:id="rId3"/>
    <p:sldId id="363" r:id="rId4"/>
    <p:sldId id="376" r:id="rId5"/>
    <p:sldId id="375" r:id="rId6"/>
    <p:sldId id="364" r:id="rId7"/>
    <p:sldId id="365" r:id="rId8"/>
    <p:sldId id="366" r:id="rId9"/>
    <p:sldId id="377" r:id="rId10"/>
    <p:sldId id="367" r:id="rId11"/>
    <p:sldId id="368" r:id="rId12"/>
    <p:sldId id="372" r:id="rId13"/>
    <p:sldId id="379" r:id="rId14"/>
    <p:sldId id="378" r:id="rId15"/>
    <p:sldId id="380" r:id="rId16"/>
    <p:sldId id="371" r:id="rId17"/>
    <p:sldId id="369" r:id="rId18"/>
    <p:sldId id="370" r:id="rId19"/>
    <p:sldId id="373" r:id="rId20"/>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02B"/>
    <a:srgbClr val="4BACC6"/>
    <a:srgbClr val="8064A2"/>
    <a:srgbClr val="9BBB59"/>
    <a:srgbClr val="C0504D"/>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D4B109-DE90-4253-8A19-5903F18FBA3F}" v="63" dt="2021-03-01T15:39:15.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3" d="100"/>
          <a:sy n="53"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73AC3-E790-4DEB-A621-09F6F4C73C2C}" type="datetimeFigureOut">
              <a:rPr lang="lv-LV" smtClean="0"/>
              <a:t>09.03.2021</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E6FDA8-7A38-48D1-B5C8-6A17853DC890}" type="slidenum">
              <a:rPr lang="lv-LV" smtClean="0"/>
              <a:t>‹#›</a:t>
            </a:fld>
            <a:endParaRPr lang="lv-LV"/>
          </a:p>
        </p:txBody>
      </p:sp>
    </p:spTree>
    <p:extLst>
      <p:ext uri="{BB962C8B-B14F-4D97-AF65-F5344CB8AC3E}">
        <p14:creationId xmlns:p14="http://schemas.microsoft.com/office/powerpoint/2010/main" val="245676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E6FDA8-7A38-48D1-B5C8-6A17853DC890}" type="slidenum">
              <a:rPr lang="lv-LV" smtClean="0"/>
              <a:t>4</a:t>
            </a:fld>
            <a:endParaRPr lang="lv-LV"/>
          </a:p>
        </p:txBody>
      </p:sp>
    </p:spTree>
    <p:extLst>
      <p:ext uri="{BB962C8B-B14F-4D97-AF65-F5344CB8AC3E}">
        <p14:creationId xmlns:p14="http://schemas.microsoft.com/office/powerpoint/2010/main" val="119130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Attēlos – Stāmerienas pils un Cesvaines pils</a:t>
            </a:r>
          </a:p>
        </p:txBody>
      </p:sp>
      <p:sp>
        <p:nvSpPr>
          <p:cNvPr id="4" name="Slaida numura vietturis 3"/>
          <p:cNvSpPr>
            <a:spLocks noGrp="1"/>
          </p:cNvSpPr>
          <p:nvPr>
            <p:ph type="sldNum" sz="quarter" idx="5"/>
          </p:nvPr>
        </p:nvSpPr>
        <p:spPr/>
        <p:txBody>
          <a:bodyPr/>
          <a:lstStyle/>
          <a:p>
            <a:fld id="{81E6FDA8-7A38-48D1-B5C8-6A17853DC890}" type="slidenum">
              <a:rPr lang="lv-LV" smtClean="0"/>
              <a:t>7</a:t>
            </a:fld>
            <a:endParaRPr lang="lv-LV"/>
          </a:p>
        </p:txBody>
      </p:sp>
    </p:spTree>
    <p:extLst>
      <p:ext uri="{BB962C8B-B14F-4D97-AF65-F5344CB8AC3E}">
        <p14:creationId xmlns:p14="http://schemas.microsoft.com/office/powerpoint/2010/main" val="314453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Attēlā atjaunotie objekti projektā «Kultūra, vēsture un arhitektūra Gaujas un laiku lokos».</a:t>
            </a:r>
          </a:p>
        </p:txBody>
      </p:sp>
      <p:sp>
        <p:nvSpPr>
          <p:cNvPr id="4" name="Slaida numura vietturis 3"/>
          <p:cNvSpPr>
            <a:spLocks noGrp="1"/>
          </p:cNvSpPr>
          <p:nvPr>
            <p:ph type="sldNum" sz="quarter" idx="5"/>
          </p:nvPr>
        </p:nvSpPr>
        <p:spPr/>
        <p:txBody>
          <a:bodyPr/>
          <a:lstStyle/>
          <a:p>
            <a:fld id="{81E6FDA8-7A38-48D1-B5C8-6A17853DC890}" type="slidenum">
              <a:rPr lang="lv-LV" smtClean="0"/>
              <a:t>8</a:t>
            </a:fld>
            <a:endParaRPr lang="lv-LV"/>
          </a:p>
        </p:txBody>
      </p:sp>
    </p:spTree>
    <p:extLst>
      <p:ext uri="{BB962C8B-B14F-4D97-AF65-F5344CB8AC3E}">
        <p14:creationId xmlns:p14="http://schemas.microsoft.com/office/powerpoint/2010/main" val="251384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E6FDA8-7A38-48D1-B5C8-6A17853DC890}" type="slidenum">
              <a:rPr lang="lv-LV" smtClean="0"/>
              <a:t>9</a:t>
            </a:fld>
            <a:endParaRPr lang="lv-LV"/>
          </a:p>
        </p:txBody>
      </p:sp>
    </p:spTree>
    <p:extLst>
      <p:ext uri="{BB962C8B-B14F-4D97-AF65-F5344CB8AC3E}">
        <p14:creationId xmlns:p14="http://schemas.microsoft.com/office/powerpoint/2010/main" val="204327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E6FDA8-7A38-48D1-B5C8-6A17853DC890}" type="slidenum">
              <a:rPr lang="lv-LV" smtClean="0"/>
              <a:t>16</a:t>
            </a:fld>
            <a:endParaRPr lang="lv-LV"/>
          </a:p>
        </p:txBody>
      </p:sp>
    </p:spTree>
    <p:extLst>
      <p:ext uri="{BB962C8B-B14F-4D97-AF65-F5344CB8AC3E}">
        <p14:creationId xmlns:p14="http://schemas.microsoft.com/office/powerpoint/2010/main" val="391194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81E6FDA8-7A38-48D1-B5C8-6A17853DC890}" type="slidenum">
              <a:rPr lang="lv-LV" smtClean="0"/>
              <a:t>18</a:t>
            </a:fld>
            <a:endParaRPr lang="lv-LV"/>
          </a:p>
        </p:txBody>
      </p:sp>
    </p:spTree>
    <p:extLst>
      <p:ext uri="{BB962C8B-B14F-4D97-AF65-F5344CB8AC3E}">
        <p14:creationId xmlns:p14="http://schemas.microsoft.com/office/powerpoint/2010/main" val="262669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D9B80C7-131A-4561-A92E-0B4E98B4D1E5}"/>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0F73CB1D-C7B1-4FB0-A86D-CBBCB8513D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845D7D4F-F72B-4600-9026-814DC1FDB4AD}"/>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A4DF6535-F728-4EAA-B417-917D5A7F553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1E8AA1A2-DF9C-49D9-A953-F75EFFB421BC}"/>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416585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9F01F0F-9DD1-4398-B5FF-0CAE9E44C8D2}"/>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DE497E28-E16D-46FC-AA32-C6240432E410}"/>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1D6470D5-3A8E-4D45-8C34-9DB4676BC22A}"/>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84EA7ECE-E6BE-4383-951B-BC5C83EED57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0DE958D6-A725-47AA-B15B-9409F32D79E7}"/>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66870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120E9EF4-E789-4662-939D-36527B809277}"/>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2EC4D4B3-7C3B-4150-B235-96D15A8E19F6}"/>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2CF865AE-B4F6-4198-9075-898A974DA978}"/>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17591F3E-FC24-45CA-94C2-6118646EB1D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51D5F66-AD9A-4038-A9D3-D2DEC4C1C615}"/>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144027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914400" y="4724401"/>
            <a:ext cx="10363200" cy="1037167"/>
          </a:xfrm>
          <a:prstGeom prst="rect">
            <a:avLst/>
          </a:prstGeom>
        </p:spPr>
        <p:txBody>
          <a:bodyPr lIns="125276" tIns="62639" rIns="125276" bIns="6263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867"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225800"/>
            <a:ext cx="10363200" cy="914400"/>
          </a:xfrm>
          <a:prstGeom prst="rect">
            <a:avLst/>
          </a:prstGeom>
        </p:spPr>
        <p:txBody>
          <a:bodyPr anchor="t">
            <a:normAutofit/>
          </a:bodyPr>
          <a:lstStyle>
            <a:lvl1pPr algn="ctr">
              <a:defRPr sz="4267" b="1" baseline="0">
                <a:latin typeface="Verdana" panose="020B0604030504040204" pitchFamily="34" charset="0"/>
                <a:ea typeface="Verdana" panose="020B0604030504040204" pitchFamily="34" charset="0"/>
                <a:cs typeface="Verdana" panose="020B0604030504040204" pitchFamily="34" charset="0"/>
              </a:defRPr>
            </a:lvl1pPr>
          </a:lstStyle>
          <a:p>
            <a:r>
              <a:rPr lang="lv-LV"/>
              <a:t>Rediģēt šablona virsraksta stilu</a:t>
            </a:r>
            <a:endParaRPr lang="en-US" dirty="0"/>
          </a:p>
        </p:txBody>
      </p:sp>
      <p:sp>
        <p:nvSpPr>
          <p:cNvPr id="18" name="Text Placeholder 17"/>
          <p:cNvSpPr>
            <a:spLocks noGrp="1"/>
          </p:cNvSpPr>
          <p:nvPr>
            <p:ph type="body" sz="quarter" idx="10"/>
          </p:nvPr>
        </p:nvSpPr>
        <p:spPr>
          <a:xfrm>
            <a:off x="914400" y="4851400"/>
            <a:ext cx="10363200" cy="812800"/>
          </a:xfrm>
          <a:prstGeom prst="rect">
            <a:avLst/>
          </a:prstGeom>
        </p:spPr>
        <p:txBody>
          <a:bodyPr>
            <a:normAutofit/>
          </a:bodyPr>
          <a:lstStyle>
            <a:lvl1pPr marL="0" indent="0" algn="ctr">
              <a:buNone/>
              <a:defRPr sz="1867" baseline="0">
                <a:latin typeface="Verdana" panose="020B0604030504040204" pitchFamily="34" charset="0"/>
                <a:ea typeface="Verdana" panose="020B0604030504040204" pitchFamily="34" charset="0"/>
                <a:cs typeface="Verdana" panose="020B0604030504040204" pitchFamily="34" charset="0"/>
              </a:defRPr>
            </a:lvl1pPr>
          </a:lstStyle>
          <a:p>
            <a:pPr lvl="0"/>
            <a:r>
              <a:rPr lang="lv-LV"/>
              <a:t>Noklikšķiniet, lai rediģētu šablona teksta stilus</a:t>
            </a:r>
          </a:p>
        </p:txBody>
      </p:sp>
      <p:sp>
        <p:nvSpPr>
          <p:cNvPr id="20" name="Text Placeholder 19"/>
          <p:cNvSpPr>
            <a:spLocks noGrp="1"/>
          </p:cNvSpPr>
          <p:nvPr>
            <p:ph type="body" sz="quarter" idx="11"/>
          </p:nvPr>
        </p:nvSpPr>
        <p:spPr>
          <a:xfrm>
            <a:off x="914400" y="5867400"/>
            <a:ext cx="10363200" cy="533400"/>
          </a:xfrm>
          <a:prstGeom prst="rect">
            <a:avLst/>
          </a:prstGeom>
        </p:spPr>
        <p:txBody>
          <a:bodyPr>
            <a:normAutofit/>
          </a:bodyPr>
          <a:lstStyle>
            <a:lvl1pPr marL="0" indent="0" algn="ctr">
              <a:buNone/>
              <a:defRPr sz="1867">
                <a:latin typeface="Verdana" panose="020B0604030504040204" pitchFamily="34" charset="0"/>
                <a:ea typeface="Verdana" panose="020B0604030504040204" pitchFamily="34" charset="0"/>
                <a:cs typeface="Verdana" panose="020B0604030504040204" pitchFamily="34" charset="0"/>
              </a:defRPr>
            </a:lvl1pPr>
          </a:lstStyle>
          <a:p>
            <a:pPr lvl="0"/>
            <a:r>
              <a:rPr lang="lv-LV"/>
              <a:t>Noklikšķiniet, lai rediģētu šablona teksta stilus</a:t>
            </a:r>
          </a:p>
        </p:txBody>
      </p:sp>
    </p:spTree>
    <p:extLst>
      <p:ext uri="{BB962C8B-B14F-4D97-AF65-F5344CB8AC3E}">
        <p14:creationId xmlns:p14="http://schemas.microsoft.com/office/powerpoint/2010/main" val="1901723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9144000" cy="1036643"/>
          </a:xfrm>
          <a:prstGeom prst="rect">
            <a:avLst/>
          </a:prstGeom>
        </p:spPr>
        <p:txBody>
          <a:bodyPr anchor="t">
            <a:normAutofit/>
          </a:bodyPr>
          <a:lstStyle>
            <a:lvl1pPr algn="l">
              <a:defRPr sz="3200" b="1">
                <a:latin typeface="Verdana" panose="020B0604030504040204" pitchFamily="34" charset="0"/>
                <a:ea typeface="Verdana" panose="020B0604030504040204" pitchFamily="34" charset="0"/>
                <a:cs typeface="Verdana" panose="020B0604030504040204" pitchFamily="34" charset="0"/>
              </a:defRPr>
            </a:lvl1pPr>
          </a:lstStyle>
          <a:p>
            <a:r>
              <a:rPr lang="lv-LV"/>
              <a:t>Rediģēt šablona virsraksta stilu</a:t>
            </a:r>
            <a:endParaRPr lang="en-US" dirty="0"/>
          </a:p>
        </p:txBody>
      </p:sp>
      <p:sp>
        <p:nvSpPr>
          <p:cNvPr id="3" name="Content Placeholder 2"/>
          <p:cNvSpPr>
            <a:spLocks noGrp="1"/>
          </p:cNvSpPr>
          <p:nvPr>
            <p:ph idx="1"/>
          </p:nvPr>
        </p:nvSpPr>
        <p:spPr>
          <a:xfrm>
            <a:off x="2438400" y="1701800"/>
            <a:ext cx="9144000" cy="4470400"/>
          </a:xfrm>
          <a:prstGeom prst="rect">
            <a:avLst/>
          </a:prstGeom>
        </p:spPr>
        <p:txBody>
          <a:bodyPr>
            <a:normAutofit/>
          </a:bodyPr>
          <a:lstStyle>
            <a:lvl1pPr marL="0" indent="0">
              <a:buFont typeface="Arial" pitchFamily="34" charset="0"/>
              <a:buNone/>
              <a:defRPr sz="2667">
                <a:latin typeface="Verdana" panose="020B0604030504040204" pitchFamily="34" charset="0"/>
                <a:ea typeface="Verdana" panose="020B0604030504040204" pitchFamily="34" charset="0"/>
                <a:cs typeface="Verdana" panose="020B0604030504040204" pitchFamily="34" charset="0"/>
              </a:defRPr>
            </a:lvl1pPr>
            <a:lvl2pPr>
              <a:defRPr sz="2667">
                <a:latin typeface="Times New Roman" panose="02020603050405020304" pitchFamily="18" charset="0"/>
                <a:cs typeface="Times New Roman" panose="02020603050405020304" pitchFamily="18" charset="0"/>
              </a:defRPr>
            </a:lvl2pPr>
            <a:lvl3pPr>
              <a:defRPr sz="2667">
                <a:latin typeface="Times New Roman" panose="02020603050405020304" pitchFamily="18" charset="0"/>
                <a:cs typeface="Times New Roman" panose="02020603050405020304" pitchFamily="18" charset="0"/>
              </a:defRPr>
            </a:lvl3pPr>
            <a:lvl4pPr>
              <a:defRPr sz="2667">
                <a:latin typeface="Times New Roman" panose="02020603050405020304" pitchFamily="18" charset="0"/>
                <a:cs typeface="Times New Roman" panose="02020603050405020304" pitchFamily="18" charset="0"/>
              </a:defRPr>
            </a:lvl4pPr>
            <a:lvl5pPr>
              <a:defRPr sz="2667">
                <a:latin typeface="Times New Roman" panose="02020603050405020304" pitchFamily="18" charset="0"/>
                <a:cs typeface="Times New Roman" panose="02020603050405020304" pitchFamily="18" charset="0"/>
              </a:defRPr>
            </a:lvl5pPr>
          </a:lstStyle>
          <a:p>
            <a:pPr lvl="0"/>
            <a:r>
              <a:rPr lang="lv-LV"/>
              <a:t>Noklikšķiniet, lai rediģētu šablona teksta stilus</a:t>
            </a:r>
          </a:p>
        </p:txBody>
      </p:sp>
      <p:sp>
        <p:nvSpPr>
          <p:cNvPr id="4" name="Slide Number Placeholder 22"/>
          <p:cNvSpPr>
            <a:spLocks noGrp="1"/>
          </p:cNvSpPr>
          <p:nvPr>
            <p:ph type="sldNum" sz="quarter" idx="10"/>
          </p:nvPr>
        </p:nvSpPr>
        <p:spPr>
          <a:xfrm>
            <a:off x="11582400" y="6375400"/>
            <a:ext cx="4064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sz="1333">
                <a:latin typeface="Verdana" pitchFamily="34" charset="0"/>
              </a:defRPr>
            </a:lvl1pPr>
          </a:lstStyle>
          <a:p>
            <a:fld id="{D7330324-209A-4F14-A1F0-1A002D42EBD5}" type="slidenum">
              <a:rPr lang="en-US" altLang="lv-LV"/>
              <a:pPr/>
              <a:t>‹#›</a:t>
            </a:fld>
            <a:endParaRPr lang="en-US" altLang="lv-LV"/>
          </a:p>
        </p:txBody>
      </p:sp>
    </p:spTree>
    <p:extLst>
      <p:ext uri="{BB962C8B-B14F-4D97-AF65-F5344CB8AC3E}">
        <p14:creationId xmlns:p14="http://schemas.microsoft.com/office/powerpoint/2010/main" val="1542039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ECCEF30-F618-4422-9712-E53A99D195EF}"/>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16214143-AAE5-4F60-A86B-C0B997A765FC}"/>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4FC121A3-A3D6-49E3-9E56-6B362734B963}"/>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CB27858A-F034-4539-868D-1E04E659CB21}"/>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B44A2479-2AD3-4112-912E-18C2E1238850}"/>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65677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31ED674-8648-4A78-8414-112F0519BFC9}"/>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25831FA0-5373-48CC-9739-9C2CAE5E72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2E3868E5-7B59-49B9-9056-BFD99D5B06C5}"/>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4AC5A009-6163-4F70-8C38-71E64FE4EAB5}"/>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83A3E53A-2AB9-4211-B269-72E4FAB046DD}"/>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101877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AC3298D-95FA-4B04-96D4-4C9ACA6B0234}"/>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BCBD4125-5FFB-4FDB-874D-0821654AB574}"/>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A433959D-12A2-4086-AAA3-95BE28E52740}"/>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B492F9F7-E55A-4610-ACC0-0EF2F8367FFF}"/>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6" name="Kājenes vietturis 5">
            <a:extLst>
              <a:ext uri="{FF2B5EF4-FFF2-40B4-BE49-F238E27FC236}">
                <a16:creationId xmlns:a16="http://schemas.microsoft.com/office/drawing/2014/main" id="{C418953B-3764-441E-A859-BD89A4FD9F0D}"/>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7B73D882-2BDD-4877-ACC3-2A9D2244EF09}"/>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4103737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BBC901E-2C62-471E-B0A0-7DFA47091BE8}"/>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8680C515-DF47-43BE-82FD-2AC4481D9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7FAFA604-5DB4-4A5C-B066-59683503FF73}"/>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0EFEB8A1-E555-420A-995F-D4C536400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30701550-9A9F-454F-BE0E-7C114CFAF85A}"/>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F5B5EDD4-E617-4D03-A1FF-2F720B6A2E21}"/>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8" name="Kājenes vietturis 7">
            <a:extLst>
              <a:ext uri="{FF2B5EF4-FFF2-40B4-BE49-F238E27FC236}">
                <a16:creationId xmlns:a16="http://schemas.microsoft.com/office/drawing/2014/main" id="{1CF0B476-2552-4830-B4AD-B2192ECAFBF9}"/>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1936F38C-519E-4FE1-B31A-66858DED9D8E}"/>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422782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129EF4B-FEF8-4767-8E76-D46C52C21F81}"/>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37DC8EB0-D84C-4DEF-B547-A55A1EC4DA40}"/>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4" name="Kājenes vietturis 3">
            <a:extLst>
              <a:ext uri="{FF2B5EF4-FFF2-40B4-BE49-F238E27FC236}">
                <a16:creationId xmlns:a16="http://schemas.microsoft.com/office/drawing/2014/main" id="{52A88493-317C-4703-A360-3A30ACDCE153}"/>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A12F710A-D9B1-4110-A848-28A08114E23B}"/>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4028096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0CC1CC07-76FF-4A66-A89A-0A5BC97A08C3}"/>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3" name="Kājenes vietturis 2">
            <a:extLst>
              <a:ext uri="{FF2B5EF4-FFF2-40B4-BE49-F238E27FC236}">
                <a16:creationId xmlns:a16="http://schemas.microsoft.com/office/drawing/2014/main" id="{FD2CB64F-0A2D-41B4-A2F5-7ED8036A9C28}"/>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A133158B-057E-403F-B6AA-44C65631CCFB}"/>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164643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B048376-D724-4F4F-8CF6-FC660CC11BC3}"/>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77E2C96C-F055-4743-801C-865D97A5CB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B13B7AC0-D7F2-4FB0-A1D3-62259A64E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A9D3ECE2-2407-4488-88CD-FE9674AECBE2}"/>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6" name="Kājenes vietturis 5">
            <a:extLst>
              <a:ext uri="{FF2B5EF4-FFF2-40B4-BE49-F238E27FC236}">
                <a16:creationId xmlns:a16="http://schemas.microsoft.com/office/drawing/2014/main" id="{4B2E90ED-1703-4C04-89A2-34A51BF3B219}"/>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A5058D27-770E-4CEC-AF7E-444D832E8E0A}"/>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1130381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4D543DD-6CF0-44C7-AE20-B798735CA44F}"/>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E1771149-7079-45DB-AFFE-C4AE88340D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EE29F077-1517-4972-97CF-274AE6203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2F73C010-9BAF-4391-B210-3E96CF330189}"/>
              </a:ext>
            </a:extLst>
          </p:cNvPr>
          <p:cNvSpPr>
            <a:spLocks noGrp="1"/>
          </p:cNvSpPr>
          <p:nvPr>
            <p:ph type="dt" sz="half" idx="10"/>
          </p:nvPr>
        </p:nvSpPr>
        <p:spPr/>
        <p:txBody>
          <a:bodyPr/>
          <a:lstStyle/>
          <a:p>
            <a:fld id="{C4C33F79-D1C4-44EF-BCF4-CA936570E94F}" type="datetimeFigureOut">
              <a:rPr lang="lv-LV" smtClean="0"/>
              <a:t>09.03.2021</a:t>
            </a:fld>
            <a:endParaRPr lang="lv-LV"/>
          </a:p>
        </p:txBody>
      </p:sp>
      <p:sp>
        <p:nvSpPr>
          <p:cNvPr id="6" name="Kājenes vietturis 5">
            <a:extLst>
              <a:ext uri="{FF2B5EF4-FFF2-40B4-BE49-F238E27FC236}">
                <a16:creationId xmlns:a16="http://schemas.microsoft.com/office/drawing/2014/main" id="{C284F7AA-CA0E-4DBC-8BE3-BA31C0838378}"/>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BAB16AE5-3A11-4FFF-88A1-4B45A26E53A0}"/>
              </a:ext>
            </a:extLst>
          </p:cNvPr>
          <p:cNvSpPr>
            <a:spLocks noGrp="1"/>
          </p:cNvSpPr>
          <p:nvPr>
            <p:ph type="sldNum" sz="quarter" idx="12"/>
          </p:nvPr>
        </p:nvSpPr>
        <p:spPr/>
        <p:txBody>
          <a:bodyPr/>
          <a:lstStyle/>
          <a:p>
            <a:fld id="{ECFCA943-7E66-437C-A52F-9445BEEFF808}" type="slidenum">
              <a:rPr lang="lv-LV" smtClean="0"/>
              <a:t>‹#›</a:t>
            </a:fld>
            <a:endParaRPr lang="lv-LV"/>
          </a:p>
        </p:txBody>
      </p:sp>
    </p:spTree>
    <p:extLst>
      <p:ext uri="{BB962C8B-B14F-4D97-AF65-F5344CB8AC3E}">
        <p14:creationId xmlns:p14="http://schemas.microsoft.com/office/powerpoint/2010/main" val="4280139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008F4347-BF21-44C5-9FEC-957985530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20308D30-6C1F-4EB5-A473-7CA6B4862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B30E7B83-EB0C-4DBD-8B51-7E0534FF9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33F79-D1C4-44EF-BCF4-CA936570E94F}" type="datetimeFigureOut">
              <a:rPr lang="lv-LV" smtClean="0"/>
              <a:t>09.03.2021</a:t>
            </a:fld>
            <a:endParaRPr lang="lv-LV"/>
          </a:p>
        </p:txBody>
      </p:sp>
      <p:sp>
        <p:nvSpPr>
          <p:cNvPr id="5" name="Kājenes vietturis 4">
            <a:extLst>
              <a:ext uri="{FF2B5EF4-FFF2-40B4-BE49-F238E27FC236}">
                <a16:creationId xmlns:a16="http://schemas.microsoft.com/office/drawing/2014/main" id="{E87DBE35-FCF0-41F8-8159-8EADEDB82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AC05F361-73E2-49A0-92F3-9367B1506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CA943-7E66-437C-A52F-9445BEEFF808}" type="slidenum">
              <a:rPr lang="lv-LV" smtClean="0"/>
              <a:t>‹#›</a:t>
            </a:fld>
            <a:endParaRPr lang="lv-LV"/>
          </a:p>
        </p:txBody>
      </p:sp>
    </p:spTree>
    <p:extLst>
      <p:ext uri="{BB962C8B-B14F-4D97-AF65-F5344CB8AC3E}">
        <p14:creationId xmlns:p14="http://schemas.microsoft.com/office/powerpoint/2010/main" val="582097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ksta vietturis 10"/>
          <p:cNvSpPr>
            <a:spLocks noGrp="1"/>
          </p:cNvSpPr>
          <p:nvPr>
            <p:ph type="body" sz="quarter" idx="11"/>
          </p:nvPr>
        </p:nvSpPr>
        <p:spPr bwMode="auto">
          <a:xfrm>
            <a:off x="914397" y="5818964"/>
            <a:ext cx="10363200" cy="533400"/>
          </a:xfrm>
          <a:noFill/>
          <a:ln>
            <a:miter lim="800000"/>
            <a:headEnd/>
            <a:tailEnd/>
          </a:ln>
        </p:spPr>
        <p:txBody>
          <a:bodyPr vert="horz" wrap="square" lIns="121920" tIns="60960" rIns="121920" bIns="60960" numCol="1" rtlCol="0" anchor="t" anchorCtr="0" compatLnSpc="1">
            <a:prstTxWarp prst="textNoShape">
              <a:avLst/>
            </a:prstTxWarp>
            <a:normAutofit/>
          </a:bodyPr>
          <a:lstStyle/>
          <a:p>
            <a:r>
              <a:rPr lang="lv-LV" altLang="lv-LV" b="1" dirty="0">
                <a:latin typeface="+mj-lt"/>
                <a:ea typeface="MS PGothic" pitchFamily="34" charset="-128"/>
              </a:rPr>
              <a:t>10/03/2021</a:t>
            </a:r>
          </a:p>
        </p:txBody>
      </p:sp>
      <p:sp>
        <p:nvSpPr>
          <p:cNvPr id="2" name="Title 1"/>
          <p:cNvSpPr>
            <a:spLocks noGrp="1"/>
          </p:cNvSpPr>
          <p:nvPr>
            <p:ph type="title"/>
          </p:nvPr>
        </p:nvSpPr>
        <p:spPr>
          <a:xfrm>
            <a:off x="1614486" y="2549524"/>
            <a:ext cx="8963025" cy="1901420"/>
          </a:xfrm>
        </p:spPr>
        <p:txBody>
          <a:bodyPr>
            <a:normAutofit fontScale="90000"/>
          </a:bodyPr>
          <a:lstStyle/>
          <a:p>
            <a:pPr algn="ctr">
              <a:lnSpc>
                <a:spcPct val="150000"/>
              </a:lnSpc>
            </a:pPr>
            <a:r>
              <a:rPr lang="lv-LV" sz="2700" b="1" dirty="0">
                <a:latin typeface="Verdana" panose="020B0604030504040204" pitchFamily="34" charset="0"/>
                <a:ea typeface="Calibri" panose="020F0502020204030204" pitchFamily="34" charset="0"/>
              </a:rPr>
              <a:t>Kultūras ministrijas</a:t>
            </a:r>
            <a:br>
              <a:rPr lang="lv-LV" sz="2700" b="1" dirty="0">
                <a:latin typeface="Verdana" panose="020B0604030504040204" pitchFamily="34" charset="0"/>
                <a:ea typeface="Calibri" panose="020F0502020204030204" pitchFamily="34" charset="0"/>
              </a:rPr>
            </a:br>
            <a:r>
              <a:rPr lang="lv-LV" sz="2700" b="1" dirty="0">
                <a:latin typeface="Verdana" panose="020B0604030504040204" pitchFamily="34" charset="0"/>
                <a:ea typeface="Calibri" panose="020F0502020204030204" pitchFamily="34" charset="0"/>
              </a:rPr>
              <a:t> plānotās investīcijas 2021.-2027. gada</a:t>
            </a:r>
            <a:br>
              <a:rPr lang="lv-LV" sz="2700" b="1" dirty="0">
                <a:latin typeface="Verdana" panose="020B0604030504040204" pitchFamily="34" charset="0"/>
                <a:ea typeface="Calibri" panose="020F0502020204030204" pitchFamily="34" charset="0"/>
              </a:rPr>
            </a:br>
            <a:r>
              <a:rPr lang="lv-LV" sz="2700" b="1" dirty="0">
                <a:latin typeface="Verdana" panose="020B0604030504040204" pitchFamily="34" charset="0"/>
                <a:ea typeface="Calibri" panose="020F0502020204030204" pitchFamily="34" charset="0"/>
              </a:rPr>
              <a:t>plānošanas perioda darbības programmas ietvaros</a:t>
            </a:r>
            <a:br>
              <a:rPr lang="lv-LV" sz="1100" b="1" dirty="0">
                <a:latin typeface="Verdana" panose="020B0604030504040204" pitchFamily="34" charset="0"/>
              </a:rPr>
            </a:br>
            <a:br>
              <a:rPr lang="en-US" dirty="0"/>
            </a:br>
            <a:endParaRPr lang="en-US" dirty="0"/>
          </a:p>
        </p:txBody>
      </p:sp>
      <p:pic>
        <p:nvPicPr>
          <p:cNvPr id="5" name="Picture 3">
            <a:extLst>
              <a:ext uri="{FF2B5EF4-FFF2-40B4-BE49-F238E27FC236}">
                <a16:creationId xmlns:a16="http://schemas.microsoft.com/office/drawing/2014/main" id="{D0AB48A8-6B8F-4825-9DDD-A5C2A878D992}"/>
              </a:ext>
            </a:extLst>
          </p:cNvPr>
          <p:cNvPicPr>
            <a:picLocks noChangeAspect="1" noChangeArrowheads="1"/>
          </p:cNvPicPr>
          <p:nvPr/>
        </p:nvPicPr>
        <p:blipFill>
          <a:blip r:embed="rId2" cstate="print"/>
          <a:srcRect/>
          <a:stretch>
            <a:fillRect/>
          </a:stretch>
        </p:blipFill>
        <p:spPr bwMode="auto">
          <a:xfrm>
            <a:off x="3711048" y="4450944"/>
            <a:ext cx="4769899" cy="1154277"/>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C55E1422-74EA-43A3-A218-A624F96F7A40}"/>
              </a:ext>
            </a:extLst>
          </p:cNvPr>
          <p:cNvSpPr>
            <a:spLocks noGrp="1"/>
          </p:cNvSpPr>
          <p:nvPr>
            <p:ph type="title"/>
          </p:nvPr>
        </p:nvSpPr>
        <p:spPr>
          <a:xfrm>
            <a:off x="3048000" y="164353"/>
            <a:ext cx="9144000" cy="1036638"/>
          </a:xfrm>
        </p:spPr>
        <p:txBody>
          <a:bodyPr>
            <a:noAutofit/>
          </a:bodyPr>
          <a:lstStyle/>
          <a:p>
            <a:pPr algn="r"/>
            <a:r>
              <a:rPr lang="lv-LV" sz="2400" dirty="0">
                <a:latin typeface="+mj-lt"/>
              </a:rPr>
              <a:t>ES fondu investīciju ietekme uz dažādiem aspektiem 3.4.3. pasākuma un 5.6.1. SAM realizētajās aktivitātēs</a:t>
            </a:r>
          </a:p>
        </p:txBody>
      </p:sp>
      <p:sp>
        <p:nvSpPr>
          <p:cNvPr id="5" name="Satura vietturis 4">
            <a:extLst>
              <a:ext uri="{FF2B5EF4-FFF2-40B4-BE49-F238E27FC236}">
                <a16:creationId xmlns:a16="http://schemas.microsoft.com/office/drawing/2014/main" id="{D1F82612-FC74-4C02-B4EB-668FB2171F73}"/>
              </a:ext>
            </a:extLst>
          </p:cNvPr>
          <p:cNvSpPr txBox="1">
            <a:spLocks noGrp="1"/>
          </p:cNvSpPr>
          <p:nvPr>
            <p:ph idx="1"/>
          </p:nvPr>
        </p:nvSpPr>
        <p:spPr>
          <a:xfrm>
            <a:off x="2204720" y="1465270"/>
            <a:ext cx="9601200" cy="4134146"/>
          </a:xfrm>
          <a:prstGeom prst="rect">
            <a:avLst/>
          </a:prstGeom>
          <a:noFill/>
        </p:spPr>
        <p:txBody>
          <a:bodyPr wrap="square" rtlCol="0">
            <a:normAutofit/>
          </a:bodyPr>
          <a:lstStyle/>
          <a:p>
            <a:pPr>
              <a:lnSpc>
                <a:spcPct val="120000"/>
              </a:lnSpc>
              <a:spcBef>
                <a:spcPts val="400"/>
              </a:spcBef>
              <a:spcAft>
                <a:spcPts val="400"/>
              </a:spcAft>
            </a:pPr>
            <a:r>
              <a:rPr lang="lv-LV" sz="2000" dirty="0">
                <a:latin typeface="+mn-lt"/>
              </a:rPr>
              <a:t>Respondenti uzskata, ka kopējā </a:t>
            </a:r>
            <a:r>
              <a:rPr lang="lv-LV" sz="2000" b="1" dirty="0">
                <a:solidFill>
                  <a:srgbClr val="E5002B"/>
                </a:solidFill>
                <a:latin typeface="+mn-lt"/>
              </a:rPr>
              <a:t>ES fondu investīciju ietekme kultūras jomā vērtējama kā būtiska</a:t>
            </a:r>
            <a:r>
              <a:rPr lang="lv-LV" sz="2000" dirty="0">
                <a:solidFill>
                  <a:srgbClr val="E5002B"/>
                </a:solidFill>
                <a:latin typeface="+mn-lt"/>
              </a:rPr>
              <a:t>:</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Kultūras infrastruktūras un mantojuma atjaunošana;</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Kultūras pakalpojumu piedāvājuma paplašināšanās;</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Brīvā laika pavadīšanas iespēju paplašināšanās;</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Apkārtējās pilsētvides pievilcības un dzīves vides uzlabošanās;</a:t>
            </a:r>
            <a:endParaRPr lang="lv-LV" sz="2000" dirty="0">
              <a:solidFill>
                <a:srgbClr val="0D0D0D"/>
              </a:solidFill>
              <a:latin typeface="+mn-lt"/>
              <a:ea typeface="Calibri" panose="020F0502020204030204" pitchFamily="34" charset="0"/>
              <a:cs typeface="Times New Roman" panose="02020603050405020304" pitchFamily="18" charset="0"/>
            </a:endParaRP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Starptautiskās atpazīstamības palielināšanās;</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Uzņēmējdarbības attīstība teritorijā;</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Reģionu konkurētspēja un ekonomiskā attīstība;</a:t>
            </a:r>
          </a:p>
          <a:p>
            <a:pPr marL="1028700" lvl="1" indent="-342900">
              <a:lnSpc>
                <a:spcPct val="110000"/>
              </a:lnSpc>
              <a:spcBef>
                <a:spcPts val="200"/>
              </a:spcBef>
              <a:spcAft>
                <a:spcPts val="200"/>
              </a:spcAft>
              <a:buClr>
                <a:srgbClr val="E5002B"/>
              </a:buClr>
              <a:buSzPct val="125000"/>
              <a:buFont typeface="Wingdings" panose="05000000000000000000" pitchFamily="2" charset="2"/>
              <a:buChar char="ü"/>
            </a:pPr>
            <a:r>
              <a:rPr lang="lv-LV" sz="2000" dirty="0">
                <a:latin typeface="+mn-lt"/>
              </a:rPr>
              <a:t>Vietējo iedzīvotāju iesaiste kultūras aktivitātēs.</a:t>
            </a:r>
            <a:endParaRPr lang="lv-LV" sz="1000" dirty="0">
              <a:solidFill>
                <a:srgbClr val="0D0D0D"/>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B16479A-B82D-461C-9469-8B63EF9D0A98}"/>
              </a:ext>
            </a:extLst>
          </p:cNvPr>
          <p:cNvSpPr txBox="1"/>
          <p:nvPr/>
        </p:nvSpPr>
        <p:spPr>
          <a:xfrm>
            <a:off x="2126750" y="5695538"/>
            <a:ext cx="9411130" cy="707886"/>
          </a:xfrm>
          <a:prstGeom prst="rect">
            <a:avLst/>
          </a:prstGeom>
          <a:noFill/>
        </p:spPr>
        <p:txBody>
          <a:bodyPr wrap="square">
            <a:spAutoFit/>
          </a:bodyPr>
          <a:lstStyle/>
          <a:p>
            <a:r>
              <a:rPr lang="lv-LV" sz="2000" b="1" dirty="0">
                <a:latin typeface="+mn-lt"/>
              </a:rPr>
              <a:t>EK komentārs par 5.1.1.SAM investīcijām:</a:t>
            </a:r>
            <a:endParaRPr lang="lv-LV" sz="2000" b="1" dirty="0"/>
          </a:p>
          <a:p>
            <a:r>
              <a:rPr lang="lv-LV" altLang="lv-LV" sz="2000" dirty="0">
                <a:latin typeface="+mn-lt"/>
              </a:rPr>
              <a:t>Investīcijām jābūt daļai no integrētām vietējās attīstības stratēģijām.</a:t>
            </a:r>
            <a:endParaRPr lang="lv-LV" sz="2000" dirty="0">
              <a:latin typeface="+mn-lt"/>
            </a:endParaRPr>
          </a:p>
        </p:txBody>
      </p:sp>
      <p:pic>
        <p:nvPicPr>
          <p:cNvPr id="9" name="Grafika 8" descr="Business Growth with solid fill">
            <a:extLst>
              <a:ext uri="{FF2B5EF4-FFF2-40B4-BE49-F238E27FC236}">
                <a16:creationId xmlns:a16="http://schemas.microsoft.com/office/drawing/2014/main" id="{4AC3F0DD-B3B0-40AC-9576-9E95F8A254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523" y="3119237"/>
            <a:ext cx="1347627" cy="1347627"/>
          </a:xfrm>
          <a:prstGeom prst="rect">
            <a:avLst/>
          </a:prstGeom>
        </p:spPr>
      </p:pic>
    </p:spTree>
    <p:extLst>
      <p:ext uri="{BB962C8B-B14F-4D97-AF65-F5344CB8AC3E}">
        <p14:creationId xmlns:p14="http://schemas.microsoft.com/office/powerpoint/2010/main" val="1760422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74CE39BD-F73F-4F00-AEBF-169C2C15A5E0}"/>
              </a:ext>
            </a:extLst>
          </p:cNvPr>
          <p:cNvSpPr>
            <a:spLocks noGrp="1"/>
          </p:cNvSpPr>
          <p:nvPr>
            <p:ph type="title"/>
          </p:nvPr>
        </p:nvSpPr>
        <p:spPr>
          <a:xfrm>
            <a:off x="5558319" y="167481"/>
            <a:ext cx="6476144" cy="1036638"/>
          </a:xfrm>
        </p:spPr>
        <p:txBody>
          <a:bodyPr>
            <a:normAutofit/>
          </a:bodyPr>
          <a:lstStyle/>
          <a:p>
            <a:pPr algn="r"/>
            <a:r>
              <a:rPr lang="lv-LV" sz="2400" dirty="0">
                <a:latin typeface="+mj-lt"/>
              </a:rPr>
              <a:t>Eiropas Komisijas komentāri </a:t>
            </a:r>
            <a:br>
              <a:rPr lang="lv-LV" sz="2400" dirty="0">
                <a:latin typeface="+mj-lt"/>
              </a:rPr>
            </a:br>
            <a:r>
              <a:rPr lang="lv-LV" sz="2400" dirty="0">
                <a:latin typeface="+mj-lt"/>
              </a:rPr>
              <a:t>par 4.3.2.SAM</a:t>
            </a:r>
          </a:p>
        </p:txBody>
      </p:sp>
      <p:sp>
        <p:nvSpPr>
          <p:cNvPr id="5" name="Satura vietturis 2">
            <a:extLst>
              <a:ext uri="{FF2B5EF4-FFF2-40B4-BE49-F238E27FC236}">
                <a16:creationId xmlns:a16="http://schemas.microsoft.com/office/drawing/2014/main" id="{FAE9E097-7237-4F03-BA7D-73CF15300477}"/>
              </a:ext>
            </a:extLst>
          </p:cNvPr>
          <p:cNvSpPr>
            <a:spLocks noGrp="1"/>
          </p:cNvSpPr>
          <p:nvPr>
            <p:ph idx="1"/>
          </p:nvPr>
        </p:nvSpPr>
        <p:spPr>
          <a:xfrm>
            <a:off x="2815118" y="1376738"/>
            <a:ext cx="8897419" cy="4962418"/>
          </a:xfrm>
        </p:spPr>
        <p:txBody>
          <a:bodyPr>
            <a:normAutofit fontScale="77500" lnSpcReduction="20000"/>
          </a:bodyPr>
          <a:lstStyle/>
          <a:p>
            <a:pPr>
              <a:lnSpc>
                <a:spcPct val="120000"/>
              </a:lnSpc>
              <a:spcBef>
                <a:spcPts val="400"/>
              </a:spcBef>
            </a:pPr>
            <a:r>
              <a:rPr lang="lv-LV" sz="2600" dirty="0">
                <a:latin typeface="+mn-lt"/>
              </a:rPr>
              <a:t>Ieguldījumiem ir jābūt vērstiem uz </a:t>
            </a:r>
            <a:r>
              <a:rPr lang="lv-LV" sz="2600" b="1" dirty="0">
                <a:latin typeface="+mn-lt"/>
              </a:rPr>
              <a:t>ekonomikas atveseļošanu</a:t>
            </a:r>
            <a:r>
              <a:rPr lang="lv-LV" sz="2600" dirty="0">
                <a:latin typeface="+mn-lt"/>
              </a:rPr>
              <a:t>, tai skaitā, veicinot darba vietu saglabāšanu un jaunu darba vietu radīšanu un padarītu </a:t>
            </a:r>
            <a:r>
              <a:rPr lang="lv-LV" sz="2600" b="1" dirty="0">
                <a:latin typeface="+mn-lt"/>
              </a:rPr>
              <a:t>nozari noturīgāku</a:t>
            </a:r>
            <a:r>
              <a:rPr lang="lv-LV" sz="2600" dirty="0">
                <a:latin typeface="+mn-lt"/>
              </a:rPr>
              <a:t>;</a:t>
            </a:r>
          </a:p>
          <a:p>
            <a:pPr>
              <a:lnSpc>
                <a:spcPct val="120000"/>
              </a:lnSpc>
              <a:spcBef>
                <a:spcPts val="400"/>
              </a:spcBef>
            </a:pPr>
            <a:endParaRPr lang="lv-LV" sz="2600" dirty="0">
              <a:latin typeface="+mn-lt"/>
            </a:endParaRPr>
          </a:p>
          <a:p>
            <a:pPr>
              <a:lnSpc>
                <a:spcPct val="120000"/>
              </a:lnSpc>
              <a:spcBef>
                <a:spcPts val="400"/>
              </a:spcBef>
            </a:pPr>
            <a:r>
              <a:rPr lang="lv-LV" sz="2600" dirty="0">
                <a:latin typeface="+mn-lt"/>
              </a:rPr>
              <a:t>Kultūras objektu adaptācija, ieguldījumiem jāveicina </a:t>
            </a:r>
            <a:r>
              <a:rPr lang="lv-LV" sz="2600" b="1" dirty="0">
                <a:latin typeface="+mn-lt"/>
              </a:rPr>
              <a:t>sociālā iekļaušanās</a:t>
            </a:r>
            <a:r>
              <a:rPr lang="lv-LV" sz="2600" dirty="0">
                <a:latin typeface="+mn-lt"/>
              </a:rPr>
              <a:t>, liekot akcentu uz mazāk aizsargātām grupām;</a:t>
            </a:r>
          </a:p>
          <a:p>
            <a:pPr>
              <a:lnSpc>
                <a:spcPct val="120000"/>
              </a:lnSpc>
              <a:spcBef>
                <a:spcPts val="400"/>
              </a:spcBef>
            </a:pPr>
            <a:endParaRPr lang="lv-LV" sz="2600" dirty="0">
              <a:latin typeface="+mn-lt"/>
            </a:endParaRPr>
          </a:p>
          <a:p>
            <a:pPr>
              <a:lnSpc>
                <a:spcPct val="120000"/>
              </a:lnSpc>
              <a:spcBef>
                <a:spcPts val="400"/>
              </a:spcBef>
            </a:pPr>
            <a:r>
              <a:rPr lang="lv-LV" sz="2600" dirty="0">
                <a:latin typeface="+mn-lt"/>
              </a:rPr>
              <a:t>Izšķiroša nozīme ir veikto ieguldījumu </a:t>
            </a:r>
            <a:r>
              <a:rPr lang="lv-LV" sz="2600" b="1" dirty="0">
                <a:latin typeface="+mn-lt"/>
              </a:rPr>
              <a:t>finansiālajai ilgtspējai. </a:t>
            </a:r>
            <a:r>
              <a:rPr lang="lv-LV" sz="2600" dirty="0">
                <a:latin typeface="+mn-lt"/>
              </a:rPr>
              <a:t>To var nodrošināt ar integrētiem pasākumiem, kuru pamatā ir visaptveroša un saskaņota pieeja/vajadzību analīze, </a:t>
            </a:r>
            <a:r>
              <a:rPr lang="lv-LV" sz="2600" b="1" dirty="0">
                <a:latin typeface="+mn-lt"/>
              </a:rPr>
              <a:t>apvienojot infrastruktūras un cilvēkresursu veidošanas pasākumus</a:t>
            </a:r>
            <a:r>
              <a:rPr lang="lv-LV" sz="2600" dirty="0">
                <a:latin typeface="+mn-lt"/>
              </a:rPr>
              <a:t>;</a:t>
            </a:r>
          </a:p>
          <a:p>
            <a:pPr>
              <a:lnSpc>
                <a:spcPct val="120000"/>
              </a:lnSpc>
              <a:spcBef>
                <a:spcPts val="400"/>
              </a:spcBef>
            </a:pPr>
            <a:endParaRPr lang="lv-LV" sz="2600" dirty="0">
              <a:latin typeface="+mn-lt"/>
            </a:endParaRPr>
          </a:p>
          <a:p>
            <a:pPr>
              <a:lnSpc>
                <a:spcPct val="120000"/>
              </a:lnSpc>
              <a:spcBef>
                <a:spcPts val="400"/>
              </a:spcBef>
            </a:pPr>
            <a:r>
              <a:rPr lang="lv-LV" sz="2600" dirty="0">
                <a:latin typeface="+mn-lt"/>
              </a:rPr>
              <a:t>Atbalsts kultūras objektiem, kas piedāvā </a:t>
            </a:r>
            <a:r>
              <a:rPr lang="lv-LV" sz="2600" b="1" dirty="0">
                <a:latin typeface="+mn-lt"/>
              </a:rPr>
              <a:t>piekļuvi kultūras pakalpojumiem</a:t>
            </a:r>
            <a:r>
              <a:rPr lang="lv-LV" sz="2600" dirty="0">
                <a:latin typeface="+mn-lt"/>
              </a:rPr>
              <a:t>, tostarp piekļuvei tiešsaistē.</a:t>
            </a:r>
            <a:endParaRPr lang="lv-LV" dirty="0">
              <a:latin typeface="+mj-lt"/>
            </a:endParaRPr>
          </a:p>
        </p:txBody>
      </p:sp>
      <p:pic>
        <p:nvPicPr>
          <p:cNvPr id="6" name="Grafika 5" descr="Connections outline">
            <a:extLst>
              <a:ext uri="{FF2B5EF4-FFF2-40B4-BE49-F238E27FC236}">
                <a16:creationId xmlns:a16="http://schemas.microsoft.com/office/drawing/2014/main" id="{2B3037EE-6271-4D44-9C1D-0272DB800D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6804" y="2620753"/>
            <a:ext cx="914400" cy="914400"/>
          </a:xfrm>
          <a:prstGeom prst="rect">
            <a:avLst/>
          </a:prstGeom>
        </p:spPr>
      </p:pic>
      <p:pic>
        <p:nvPicPr>
          <p:cNvPr id="7" name="Grafika 6" descr="Watering Plant outline">
            <a:extLst>
              <a:ext uri="{FF2B5EF4-FFF2-40B4-BE49-F238E27FC236}">
                <a16:creationId xmlns:a16="http://schemas.microsoft.com/office/drawing/2014/main" id="{9C92229D-B183-4D85-A5D7-4568934F8D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76804" y="1385287"/>
            <a:ext cx="914400" cy="914400"/>
          </a:xfrm>
          <a:prstGeom prst="rect">
            <a:avLst/>
          </a:prstGeom>
        </p:spPr>
      </p:pic>
      <p:pic>
        <p:nvPicPr>
          <p:cNvPr id="9" name="Grafika 8" descr="Puzzle pieces outline">
            <a:extLst>
              <a:ext uri="{FF2B5EF4-FFF2-40B4-BE49-F238E27FC236}">
                <a16:creationId xmlns:a16="http://schemas.microsoft.com/office/drawing/2014/main" id="{6ACC92EE-25F1-42FF-8221-C8E5463FF0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38761" y="3643914"/>
            <a:ext cx="914400" cy="914400"/>
          </a:xfrm>
          <a:prstGeom prst="rect">
            <a:avLst/>
          </a:prstGeom>
        </p:spPr>
      </p:pic>
      <p:pic>
        <p:nvPicPr>
          <p:cNvPr id="13" name="Grafika 12" descr="Internet Banking with solid fill">
            <a:extLst>
              <a:ext uri="{FF2B5EF4-FFF2-40B4-BE49-F238E27FC236}">
                <a16:creationId xmlns:a16="http://schemas.microsoft.com/office/drawing/2014/main" id="{1AAB3C12-4A11-47F3-8F67-39C3DFE0EB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6804" y="5198723"/>
            <a:ext cx="914400" cy="914400"/>
          </a:xfrm>
          <a:prstGeom prst="rect">
            <a:avLst/>
          </a:prstGeom>
        </p:spPr>
      </p:pic>
    </p:spTree>
    <p:extLst>
      <p:ext uri="{BB962C8B-B14F-4D97-AF65-F5344CB8AC3E}">
        <p14:creationId xmlns:p14="http://schemas.microsoft.com/office/powerpoint/2010/main" val="4065746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0AB6A75C-7C7D-4A2F-B7E8-5F3B81CA8F9B}"/>
              </a:ext>
            </a:extLst>
          </p:cNvPr>
          <p:cNvSpPr>
            <a:spLocks noGrp="1"/>
          </p:cNvSpPr>
          <p:nvPr>
            <p:ph type="title"/>
          </p:nvPr>
        </p:nvSpPr>
        <p:spPr>
          <a:xfrm>
            <a:off x="4613097" y="93322"/>
            <a:ext cx="7431639" cy="1509445"/>
          </a:xfrm>
        </p:spPr>
        <p:txBody>
          <a:bodyPr>
            <a:noAutofit/>
          </a:bodyPr>
          <a:lstStyle/>
          <a:p>
            <a:pPr algn="r"/>
            <a:r>
              <a:rPr lang="lv-LV" altLang="lv-LV" sz="2400" dirty="0">
                <a:latin typeface="+mj-lt"/>
                <a:ea typeface="MS PGothic" pitchFamily="34" charset="-128"/>
              </a:rPr>
              <a:t>4.3.2.SAM "</a:t>
            </a:r>
            <a:r>
              <a:rPr lang="lv-LV" sz="2400" dirty="0">
                <a:latin typeface="+mj-lt"/>
                <a:ea typeface="MS PGothic" pitchFamily="34" charset="-128"/>
              </a:rPr>
              <a:t>Kultūras un tūrisma lomas palielināšana ekonomiskajā attīstībā, sociālajā iekļaušanā un sociālajās inovācijās"</a:t>
            </a:r>
            <a:endParaRPr lang="lv-LV" sz="2400" dirty="0">
              <a:latin typeface="+mj-lt"/>
            </a:endParaRPr>
          </a:p>
        </p:txBody>
      </p:sp>
      <p:grpSp>
        <p:nvGrpSpPr>
          <p:cNvPr id="28" name="Grupa 27">
            <a:extLst>
              <a:ext uri="{FF2B5EF4-FFF2-40B4-BE49-F238E27FC236}">
                <a16:creationId xmlns:a16="http://schemas.microsoft.com/office/drawing/2014/main" id="{C2198873-AB98-435F-9711-84702CBE24A8}"/>
              </a:ext>
            </a:extLst>
          </p:cNvPr>
          <p:cNvGrpSpPr/>
          <p:nvPr/>
        </p:nvGrpSpPr>
        <p:grpSpPr>
          <a:xfrm>
            <a:off x="1381760" y="2239404"/>
            <a:ext cx="9428480" cy="3416320"/>
            <a:chOff x="2235200" y="2381644"/>
            <a:chExt cx="9428480" cy="3416320"/>
          </a:xfrm>
        </p:grpSpPr>
        <p:sp>
          <p:nvSpPr>
            <p:cNvPr id="7" name="TextBox 6">
              <a:extLst>
                <a:ext uri="{FF2B5EF4-FFF2-40B4-BE49-F238E27FC236}">
                  <a16:creationId xmlns:a16="http://schemas.microsoft.com/office/drawing/2014/main" id="{A0AFCDC8-F781-41B5-9D9F-BB6485706E74}"/>
                </a:ext>
              </a:extLst>
            </p:cNvPr>
            <p:cNvSpPr txBox="1"/>
            <p:nvPr/>
          </p:nvSpPr>
          <p:spPr>
            <a:xfrm>
              <a:off x="3393440" y="2381644"/>
              <a:ext cx="8270240" cy="3416320"/>
            </a:xfrm>
            <a:prstGeom prst="rect">
              <a:avLst/>
            </a:prstGeom>
            <a:noFill/>
          </p:spPr>
          <p:txBody>
            <a:bodyPr wrap="square">
              <a:spAutoFit/>
            </a:bodyPr>
            <a:lstStyle/>
            <a:p>
              <a:r>
                <a:rPr lang="lv-LV" sz="2400" b="1" dirty="0">
                  <a:latin typeface="+mj-lt"/>
                </a:rPr>
                <a:t>Kultūras operatoru kapacitātes stiprināšanas pasākumi:</a:t>
              </a:r>
            </a:p>
            <a:p>
              <a:endParaRPr lang="lv-LV" sz="2400" b="1" dirty="0">
                <a:latin typeface="+mj-lt"/>
              </a:endParaRPr>
            </a:p>
            <a:p>
              <a:r>
                <a:rPr lang="lv-LV" sz="2400" dirty="0">
                  <a:latin typeface="+mj-lt"/>
                </a:rPr>
                <a:t>Kultūras operatoru kā </a:t>
              </a:r>
              <a:r>
                <a:rPr lang="lv-LV" sz="2400" b="1" dirty="0">
                  <a:latin typeface="+mj-lt"/>
                </a:rPr>
                <a:t>vietējo kopienu centru </a:t>
              </a:r>
              <a:r>
                <a:rPr lang="lv-LV" sz="2400" dirty="0">
                  <a:latin typeface="+mj-lt"/>
                </a:rPr>
                <a:t>lomu stiprināšana;</a:t>
              </a:r>
            </a:p>
            <a:p>
              <a:endParaRPr lang="lv-LV" sz="2400" dirty="0">
                <a:latin typeface="+mj-lt"/>
              </a:endParaRPr>
            </a:p>
            <a:p>
              <a:r>
                <a:rPr lang="lv-LV" sz="2400" b="1" dirty="0">
                  <a:latin typeface="+mj-lt"/>
                </a:rPr>
                <a:t>Prasmju</a:t>
              </a:r>
              <a:r>
                <a:rPr lang="lv-LV" sz="2400" dirty="0">
                  <a:latin typeface="+mj-lt"/>
                </a:rPr>
                <a:t>, kas nepieciešamas kvalitatīva un uz mērķauditoriju vajadzībām balstītu pakalpojumu sniegšanai, attīstība.</a:t>
              </a:r>
            </a:p>
          </p:txBody>
        </p:sp>
        <p:pic>
          <p:nvPicPr>
            <p:cNvPr id="15" name="Grafika 14" descr="Greek Temple outline">
              <a:extLst>
                <a:ext uri="{FF2B5EF4-FFF2-40B4-BE49-F238E27FC236}">
                  <a16:creationId xmlns:a16="http://schemas.microsoft.com/office/drawing/2014/main" id="{64E47969-2E4A-4A32-80E0-19B7A928DB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16480" y="3429000"/>
              <a:ext cx="914400" cy="914400"/>
            </a:xfrm>
            <a:prstGeom prst="rect">
              <a:avLst/>
            </a:prstGeom>
          </p:spPr>
        </p:pic>
        <p:pic>
          <p:nvPicPr>
            <p:cNvPr id="27" name="Grafika 26" descr="Classroom with solid fill">
              <a:extLst>
                <a:ext uri="{FF2B5EF4-FFF2-40B4-BE49-F238E27FC236}">
                  <a16:creationId xmlns:a16="http://schemas.microsoft.com/office/drawing/2014/main" id="{C199ED97-5550-481D-A992-B751808452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35200" y="4583797"/>
              <a:ext cx="1076960" cy="1076960"/>
            </a:xfrm>
            <a:prstGeom prst="rect">
              <a:avLst/>
            </a:prstGeom>
          </p:spPr>
        </p:pic>
      </p:grpSp>
    </p:spTree>
    <p:extLst>
      <p:ext uri="{BB962C8B-B14F-4D97-AF65-F5344CB8AC3E}">
        <p14:creationId xmlns:p14="http://schemas.microsoft.com/office/powerpoint/2010/main" val="72569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8F2AB962-E53A-4E82-9C84-199F59834556}"/>
              </a:ext>
            </a:extLst>
          </p:cNvPr>
          <p:cNvSpPr>
            <a:spLocks noGrp="1"/>
          </p:cNvSpPr>
          <p:nvPr>
            <p:ph idx="1"/>
          </p:nvPr>
        </p:nvSpPr>
        <p:spPr>
          <a:xfrm>
            <a:off x="318241" y="1916479"/>
            <a:ext cx="6247152" cy="4371304"/>
          </a:xfrm>
        </p:spPr>
        <p:txBody>
          <a:bodyPr>
            <a:noAutofit/>
          </a:bodyPr>
          <a:lstStyle/>
          <a:p>
            <a:pPr marL="285750" indent="-285750">
              <a:lnSpc>
                <a:spcPct val="110000"/>
              </a:lnSpc>
              <a:spcBef>
                <a:spcPts val="0"/>
              </a:spcBef>
              <a:buClr>
                <a:srgbClr val="E5002B"/>
              </a:buClr>
              <a:buSzPct val="150000"/>
              <a:buFont typeface="Wingdings" panose="05000000000000000000" pitchFamily="2" charset="2"/>
              <a:buChar char="ü"/>
            </a:pPr>
            <a:r>
              <a:rPr lang="lv-LV" sz="1700" b="1" dirty="0"/>
              <a:t>Auditorijas attīstība</a:t>
            </a:r>
            <a:r>
              <a:rPr lang="lv-LV" sz="1700" dirty="0"/>
              <a:t>:</a:t>
            </a:r>
          </a:p>
          <a:p>
            <a:pPr>
              <a:lnSpc>
                <a:spcPct val="110000"/>
              </a:lnSpc>
              <a:spcBef>
                <a:spcPts val="0"/>
              </a:spcBef>
              <a:buClr>
                <a:srgbClr val="E5002B"/>
              </a:buClr>
              <a:buSzPct val="150000"/>
            </a:pPr>
            <a:endParaRPr lang="lv-LV" sz="1700" dirty="0"/>
          </a:p>
          <a:p>
            <a:pPr marL="285750" indent="-285750">
              <a:lnSpc>
                <a:spcPct val="110000"/>
              </a:lnSpc>
              <a:spcBef>
                <a:spcPts val="0"/>
              </a:spcBef>
              <a:buClr>
                <a:srgbClr val="E5002B"/>
              </a:buClr>
              <a:buSzPct val="150000"/>
              <a:buFont typeface="Arial" panose="020B0604020202020204" pitchFamily="34" charset="0"/>
              <a:buChar char="•"/>
            </a:pPr>
            <a:r>
              <a:rPr lang="lv-LV" sz="1700" dirty="0"/>
              <a:t>kultūras pakalpojumu reģionālā un ekonomiskā pieejamība;</a:t>
            </a:r>
          </a:p>
          <a:p>
            <a:pPr marL="285750" indent="-285750">
              <a:lnSpc>
                <a:spcPct val="110000"/>
              </a:lnSpc>
              <a:spcBef>
                <a:spcPts val="0"/>
              </a:spcBef>
              <a:buClr>
                <a:srgbClr val="E5002B"/>
              </a:buClr>
              <a:buSzPct val="150000"/>
              <a:buFont typeface="Arial" panose="020B0604020202020204" pitchFamily="34" charset="0"/>
              <a:buChar char="•"/>
            </a:pPr>
            <a:r>
              <a:rPr lang="lv-LV" sz="1700" dirty="0"/>
              <a:t>kultūras pieejamība marginalizētām sabiedrības grupām, tostarp:</a:t>
            </a:r>
          </a:p>
          <a:p>
            <a:pPr lvl="1">
              <a:buClr>
                <a:srgbClr val="E5002B"/>
              </a:buClr>
            </a:pPr>
            <a:r>
              <a:rPr lang="lv-LV" sz="1700" dirty="0">
                <a:latin typeface="Verdana" panose="020B0604030504040204" pitchFamily="34" charset="0"/>
                <a:ea typeface="Verdana" panose="020B0604030504040204" pitchFamily="34" charset="0"/>
              </a:rPr>
              <a:t>kultūras pakalpojumu attīstīšanai specifiskām auditorijām, it īpaši bērniem un jauniešiem</a:t>
            </a:r>
          </a:p>
          <a:p>
            <a:pPr lvl="1">
              <a:buClr>
                <a:srgbClr val="E5002B"/>
              </a:buClr>
            </a:pPr>
            <a:r>
              <a:rPr lang="lv-LV" sz="1700" dirty="0">
                <a:latin typeface="Verdana" panose="020B0604030504040204" pitchFamily="34" charset="0"/>
                <a:ea typeface="Verdana" panose="020B0604030504040204" pitchFamily="34" charset="0"/>
              </a:rPr>
              <a:t>mazākumtautībām un imigrantiem;</a:t>
            </a:r>
          </a:p>
          <a:p>
            <a:pPr lvl="1">
              <a:buClr>
                <a:srgbClr val="E5002B"/>
              </a:buClr>
            </a:pPr>
            <a:r>
              <a:rPr lang="lv-LV" sz="1700" dirty="0">
                <a:latin typeface="Verdana" panose="020B0604030504040204" pitchFamily="34" charset="0"/>
                <a:ea typeface="Verdana" panose="020B0604030504040204" pitchFamily="34" charset="0"/>
              </a:rPr>
              <a:t>kultūras pieejamībai diasporā dzīvojošajiem;</a:t>
            </a:r>
          </a:p>
          <a:p>
            <a:pPr lvl="1">
              <a:buClr>
                <a:srgbClr val="E5002B"/>
              </a:buClr>
            </a:pPr>
            <a:r>
              <a:rPr lang="lv-LV" sz="1700" dirty="0">
                <a:latin typeface="Verdana" panose="020B0604030504040204" pitchFamily="34" charset="0"/>
                <a:ea typeface="Verdana" panose="020B0604030504040204" pitchFamily="34" charset="0"/>
              </a:rPr>
              <a:t>cilvēkiem ar funkcionāliem traucējumiem.</a:t>
            </a:r>
          </a:p>
          <a:p>
            <a:pPr marL="457200" lvl="1" indent="0">
              <a:buNone/>
            </a:pPr>
            <a:endParaRPr lang="lv-LV" sz="1700" dirty="0">
              <a:latin typeface="Verdana" panose="020B0604030504040204" pitchFamily="34" charset="0"/>
              <a:ea typeface="Verdana" panose="020B0604030504040204" pitchFamily="34" charset="0"/>
            </a:endParaRPr>
          </a:p>
          <a:p>
            <a:pPr marL="285750" lvl="1" indent="-285750">
              <a:lnSpc>
                <a:spcPct val="110000"/>
              </a:lnSpc>
              <a:spcBef>
                <a:spcPts val="0"/>
              </a:spcBef>
              <a:buClr>
                <a:srgbClr val="E5002B"/>
              </a:buClr>
              <a:buSzPct val="150000"/>
              <a:buFont typeface="Wingdings" panose="05000000000000000000" pitchFamily="2" charset="2"/>
              <a:buChar char="ü"/>
            </a:pPr>
            <a:r>
              <a:rPr lang="lv-LV" sz="1700" dirty="0">
                <a:latin typeface="Verdana" panose="020B0604030504040204" pitchFamily="34" charset="0"/>
                <a:ea typeface="Verdana" panose="020B0604030504040204" pitchFamily="34" charset="0"/>
              </a:rPr>
              <a:t>kultūras mediju aktivitātes </a:t>
            </a:r>
            <a:r>
              <a:rPr lang="lv-LV" sz="1700" b="1" dirty="0">
                <a:latin typeface="Verdana" panose="020B0604030504040204" pitchFamily="34" charset="0"/>
                <a:ea typeface="Verdana" panose="020B0604030504040204" pitchFamily="34" charset="0"/>
              </a:rPr>
              <a:t>sabiedrības informēšanai un kultūras procesu analīzei.</a:t>
            </a:r>
          </a:p>
          <a:p>
            <a:pPr lvl="1"/>
            <a:endParaRPr lang="lv-LV" sz="1700" dirty="0">
              <a:latin typeface="Verdana" panose="020B0604030504040204" pitchFamily="34" charset="0"/>
              <a:ea typeface="Verdana" panose="020B0604030504040204" pitchFamily="34" charset="0"/>
            </a:endParaRPr>
          </a:p>
          <a:p>
            <a:pPr marL="457200" lvl="1" indent="0">
              <a:buNone/>
            </a:pPr>
            <a:endParaRPr lang="lv-LV" sz="1700" dirty="0">
              <a:latin typeface="Verdana" panose="020B0604030504040204" pitchFamily="34" charset="0"/>
              <a:ea typeface="Verdana" panose="020B0604030504040204" pitchFamily="34" charset="0"/>
            </a:endParaRPr>
          </a:p>
          <a:p>
            <a:pPr lvl="1"/>
            <a:endParaRPr lang="lv-LV" sz="1700" dirty="0">
              <a:latin typeface="Verdana" panose="020B0604030504040204" pitchFamily="34" charset="0"/>
              <a:ea typeface="Verdana" panose="020B0604030504040204" pitchFamily="34" charset="0"/>
            </a:endParaRPr>
          </a:p>
          <a:p>
            <a:pPr marL="285750" indent="-285750">
              <a:lnSpc>
                <a:spcPct val="110000"/>
              </a:lnSpc>
              <a:spcBef>
                <a:spcPts val="0"/>
              </a:spcBef>
              <a:buClr>
                <a:srgbClr val="E5002B"/>
              </a:buClr>
              <a:buSzPct val="150000"/>
              <a:buFont typeface="Wingdings" panose="05000000000000000000" pitchFamily="2" charset="2"/>
              <a:buChar char="ü"/>
            </a:pPr>
            <a:endParaRPr lang="lv-LV" sz="1700" dirty="0">
              <a:latin typeface="+mj-lt"/>
            </a:endParaRPr>
          </a:p>
          <a:p>
            <a:pPr>
              <a:lnSpc>
                <a:spcPct val="110000"/>
              </a:lnSpc>
              <a:spcBef>
                <a:spcPts val="0"/>
              </a:spcBef>
              <a:buClr>
                <a:srgbClr val="E5002B"/>
              </a:buClr>
              <a:buSzPct val="150000"/>
            </a:pPr>
            <a:endParaRPr lang="lv-LV" sz="500" dirty="0">
              <a:latin typeface="+mj-lt"/>
            </a:endParaRPr>
          </a:p>
        </p:txBody>
      </p:sp>
      <p:pic>
        <p:nvPicPr>
          <p:cNvPr id="5" name="Attēls 4" descr="Attēls, kurā ir persona, siena, bērns, iekštelpa&#10;&#10;Apraksts ģenerēts automātiski">
            <a:extLst>
              <a:ext uri="{FF2B5EF4-FFF2-40B4-BE49-F238E27FC236}">
                <a16:creationId xmlns:a16="http://schemas.microsoft.com/office/drawing/2014/main" id="{9BE2B298-51C7-4CF8-A224-A9266E5DF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393" y="1916479"/>
            <a:ext cx="5308367" cy="4371304"/>
          </a:xfrm>
          <a:prstGeom prst="rect">
            <a:avLst/>
          </a:prstGeom>
        </p:spPr>
      </p:pic>
      <p:sp>
        <p:nvSpPr>
          <p:cNvPr id="7" name="TextBox 6">
            <a:extLst>
              <a:ext uri="{FF2B5EF4-FFF2-40B4-BE49-F238E27FC236}">
                <a16:creationId xmlns:a16="http://schemas.microsoft.com/office/drawing/2014/main" id="{96119EEA-0928-4BFF-8808-FF351E9EC728}"/>
              </a:ext>
            </a:extLst>
          </p:cNvPr>
          <p:cNvSpPr txBox="1"/>
          <p:nvPr/>
        </p:nvSpPr>
        <p:spPr>
          <a:xfrm>
            <a:off x="3820535" y="360336"/>
            <a:ext cx="8053226" cy="707886"/>
          </a:xfrm>
          <a:prstGeom prst="rect">
            <a:avLst/>
          </a:prstGeom>
          <a:noFill/>
        </p:spPr>
        <p:txBody>
          <a:bodyPr wrap="square">
            <a:spAutoFit/>
          </a:bodyPr>
          <a:lstStyle/>
          <a:p>
            <a:pPr lvl="1" algn="r"/>
            <a:r>
              <a:rPr lang="lv-LV" sz="2000" b="1" dirty="0">
                <a:latin typeface="+mj-lt"/>
              </a:rPr>
              <a:t>Auditorijas attīstība, veicinot kultūras patēriņu un sekmējot sabiedrības līdzdalību</a:t>
            </a:r>
          </a:p>
        </p:txBody>
      </p:sp>
    </p:spTree>
    <p:extLst>
      <p:ext uri="{BB962C8B-B14F-4D97-AF65-F5344CB8AC3E}">
        <p14:creationId xmlns:p14="http://schemas.microsoft.com/office/powerpoint/2010/main" val="3789782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2">
            <a:extLst>
              <a:ext uri="{FF2B5EF4-FFF2-40B4-BE49-F238E27FC236}">
                <a16:creationId xmlns:a16="http://schemas.microsoft.com/office/drawing/2014/main" id="{1902F954-168C-4D19-B616-03DBB2929404}"/>
              </a:ext>
            </a:extLst>
          </p:cNvPr>
          <p:cNvSpPr>
            <a:spLocks noGrp="1"/>
          </p:cNvSpPr>
          <p:nvPr>
            <p:ph idx="1"/>
          </p:nvPr>
        </p:nvSpPr>
        <p:spPr>
          <a:xfrm>
            <a:off x="5102352" y="1755648"/>
            <a:ext cx="6996656" cy="4521862"/>
          </a:xfrm>
        </p:spPr>
        <p:txBody>
          <a:bodyPr>
            <a:normAutofit fontScale="47500" lnSpcReduction="20000"/>
          </a:bodyPr>
          <a:lstStyle/>
          <a:p>
            <a:pPr marL="285750" indent="-285750" algn="just">
              <a:lnSpc>
                <a:spcPct val="110000"/>
              </a:lnSpc>
              <a:spcBef>
                <a:spcPts val="600"/>
              </a:spcBef>
              <a:spcAft>
                <a:spcPts val="600"/>
              </a:spcAft>
              <a:buClr>
                <a:srgbClr val="E5002B"/>
              </a:buClr>
              <a:buSzPct val="150000"/>
              <a:buFont typeface="Wingdings" panose="05000000000000000000" pitchFamily="2" charset="2"/>
              <a:buChar char="ü"/>
            </a:pPr>
            <a:r>
              <a:rPr lang="lv-LV" sz="4300" dirty="0">
                <a:latin typeface="Verdena"/>
              </a:rPr>
              <a:t>Kultūras pakalpojumu saturiskā tvēruma paplašināšana, tostarp </a:t>
            </a:r>
            <a:r>
              <a:rPr lang="lv-LV" sz="4300" b="1" dirty="0">
                <a:latin typeface="Verdena"/>
              </a:rPr>
              <a:t>sociāli aktuālu tēmu </a:t>
            </a:r>
            <a:r>
              <a:rPr lang="lv-LV" sz="4300" dirty="0">
                <a:latin typeface="Verdena"/>
              </a:rPr>
              <a:t>integrācija kultūras piedāvājumā un integrētu kultūras pieredžu veidošana, vienlaikus atbalstot plašāku </a:t>
            </a:r>
            <a:r>
              <a:rPr lang="lv-LV" sz="4300" b="1" dirty="0">
                <a:latin typeface="Verdena"/>
              </a:rPr>
              <a:t>digitalizācijas iespēju izmantošanu</a:t>
            </a:r>
            <a:r>
              <a:rPr lang="lv-LV" sz="4300" dirty="0">
                <a:latin typeface="Verdena"/>
              </a:rPr>
              <a:t>;</a:t>
            </a:r>
          </a:p>
          <a:p>
            <a:pPr algn="just">
              <a:lnSpc>
                <a:spcPct val="110000"/>
              </a:lnSpc>
              <a:spcBef>
                <a:spcPts val="600"/>
              </a:spcBef>
              <a:spcAft>
                <a:spcPts val="600"/>
              </a:spcAft>
              <a:buClr>
                <a:srgbClr val="E5002B"/>
              </a:buClr>
              <a:buSzPct val="150000"/>
            </a:pPr>
            <a:endParaRPr lang="lv-LV" sz="4300" dirty="0">
              <a:latin typeface="Verdena"/>
            </a:endParaRPr>
          </a:p>
          <a:p>
            <a:pPr marL="285750" indent="-285750" algn="just">
              <a:lnSpc>
                <a:spcPct val="110000"/>
              </a:lnSpc>
              <a:spcBef>
                <a:spcPts val="600"/>
              </a:spcBef>
              <a:spcAft>
                <a:spcPts val="600"/>
              </a:spcAft>
              <a:buClr>
                <a:srgbClr val="E5002B"/>
              </a:buClr>
              <a:buSzPct val="150000"/>
              <a:buFont typeface="Wingdings" panose="05000000000000000000" pitchFamily="2" charset="2"/>
              <a:buChar char="ü"/>
            </a:pPr>
            <a:r>
              <a:rPr lang="lv-LV" sz="4300" dirty="0">
                <a:latin typeface="Verdena"/>
              </a:rPr>
              <a:t>Kultūras prasmes un zināšanas attīstošu pakalpojumu un produktu attīstība, kas veicina iedzīvotāju </a:t>
            </a:r>
            <a:r>
              <a:rPr lang="lv-LV" sz="4300" b="1" dirty="0">
                <a:latin typeface="Verdena"/>
              </a:rPr>
              <a:t>kopienu dzīves kvalitātes uzlabošanos, tūrisma plūsmu palielināšanos un stimulē uzņēmējdarbību un nodarbinātību</a:t>
            </a:r>
            <a:r>
              <a:rPr lang="lv-LV" sz="4300" dirty="0">
                <a:latin typeface="Verdena"/>
              </a:rPr>
              <a:t>;</a:t>
            </a:r>
          </a:p>
          <a:p>
            <a:pPr algn="just">
              <a:lnSpc>
                <a:spcPct val="110000"/>
              </a:lnSpc>
              <a:spcBef>
                <a:spcPts val="600"/>
              </a:spcBef>
              <a:spcAft>
                <a:spcPts val="600"/>
              </a:spcAft>
              <a:buClr>
                <a:srgbClr val="E5002B"/>
              </a:buClr>
              <a:buSzPct val="150000"/>
            </a:pPr>
            <a:endParaRPr lang="lv-LV" sz="4300" dirty="0">
              <a:latin typeface="Verdena"/>
            </a:endParaRPr>
          </a:p>
          <a:p>
            <a:pPr marL="285750" indent="-285750" algn="just">
              <a:lnSpc>
                <a:spcPct val="110000"/>
              </a:lnSpc>
              <a:spcBef>
                <a:spcPts val="0"/>
              </a:spcBef>
              <a:buClr>
                <a:srgbClr val="E5002B"/>
              </a:buClr>
              <a:buSzPct val="150000"/>
              <a:buFont typeface="Wingdings" panose="05000000000000000000" pitchFamily="2" charset="2"/>
              <a:buChar char="ü"/>
            </a:pPr>
            <a:r>
              <a:rPr lang="lv-LV" sz="4300" b="1" dirty="0">
                <a:latin typeface="Verdena"/>
              </a:rPr>
              <a:t>Darba tirgum nepieciešamo prasmju attīstība</a:t>
            </a:r>
            <a:r>
              <a:rPr lang="lv-LV" sz="4300" dirty="0">
                <a:latin typeface="Verdena"/>
              </a:rPr>
              <a:t>:</a:t>
            </a:r>
          </a:p>
          <a:p>
            <a:pPr marL="457200" indent="-457200" algn="just">
              <a:lnSpc>
                <a:spcPct val="110000"/>
              </a:lnSpc>
              <a:spcBef>
                <a:spcPts val="0"/>
              </a:spcBef>
              <a:buClr>
                <a:srgbClr val="E5002B"/>
              </a:buClr>
              <a:buSzPct val="100000"/>
              <a:buFont typeface="Arial" panose="020B0604020202020204" pitchFamily="34" charset="0"/>
              <a:buChar char="•"/>
            </a:pPr>
            <a:r>
              <a:rPr lang="lv-LV" sz="4300" dirty="0">
                <a:latin typeface="Verdena"/>
              </a:rPr>
              <a:t>radošās kompetences bērniem un jauniešiem;</a:t>
            </a:r>
          </a:p>
          <a:p>
            <a:pPr marL="457200" indent="-457200" algn="just">
              <a:lnSpc>
                <a:spcPct val="110000"/>
              </a:lnSpc>
              <a:spcBef>
                <a:spcPts val="0"/>
              </a:spcBef>
              <a:buClr>
                <a:srgbClr val="E5002B"/>
              </a:buClr>
              <a:buSzPct val="100000"/>
              <a:buFont typeface="Arial" panose="020B0604020202020204" pitchFamily="34" charset="0"/>
              <a:buChar char="•"/>
            </a:pPr>
            <a:r>
              <a:rPr lang="lv-LV" sz="4300" dirty="0">
                <a:latin typeface="Verdena"/>
              </a:rPr>
              <a:t>atbalsts senioru sociālās aktivitātes veicināšanai;</a:t>
            </a:r>
          </a:p>
          <a:p>
            <a:pPr marL="457200" indent="-457200" algn="just">
              <a:lnSpc>
                <a:spcPct val="110000"/>
              </a:lnSpc>
              <a:spcBef>
                <a:spcPts val="0"/>
              </a:spcBef>
              <a:buClr>
                <a:srgbClr val="E5002B"/>
              </a:buClr>
              <a:buSzPct val="100000"/>
              <a:buFont typeface="Arial" panose="020B0604020202020204" pitchFamily="34" charset="0"/>
              <a:buChar char="•"/>
            </a:pPr>
            <a:r>
              <a:rPr lang="lv-LV" sz="4300" dirty="0">
                <a:latin typeface="Verdena"/>
              </a:rPr>
              <a:t>mūžizglītība.</a:t>
            </a:r>
          </a:p>
          <a:p>
            <a:pPr>
              <a:lnSpc>
                <a:spcPct val="110000"/>
              </a:lnSpc>
              <a:spcBef>
                <a:spcPts val="0"/>
              </a:spcBef>
              <a:buClr>
                <a:srgbClr val="E5002B"/>
              </a:buClr>
              <a:buSzPct val="100000"/>
            </a:pPr>
            <a:endParaRPr lang="lv-LV" sz="4300" dirty="0">
              <a:latin typeface="Verdena"/>
            </a:endParaRPr>
          </a:p>
          <a:p>
            <a:pPr marL="285750" indent="-285750">
              <a:lnSpc>
                <a:spcPct val="110000"/>
              </a:lnSpc>
              <a:spcBef>
                <a:spcPts val="600"/>
              </a:spcBef>
              <a:spcAft>
                <a:spcPts val="600"/>
              </a:spcAft>
              <a:buClr>
                <a:srgbClr val="E5002B"/>
              </a:buClr>
              <a:buSzPct val="150000"/>
              <a:buFont typeface="Wingdings" panose="05000000000000000000" pitchFamily="2" charset="2"/>
              <a:buChar char="ü"/>
            </a:pPr>
            <a:endParaRPr lang="lv-LV" sz="1800" dirty="0">
              <a:latin typeface="+mj-lt"/>
            </a:endParaRPr>
          </a:p>
        </p:txBody>
      </p:sp>
      <p:sp>
        <p:nvSpPr>
          <p:cNvPr id="10" name="TextBox 9">
            <a:extLst>
              <a:ext uri="{FF2B5EF4-FFF2-40B4-BE49-F238E27FC236}">
                <a16:creationId xmlns:a16="http://schemas.microsoft.com/office/drawing/2014/main" id="{CB35CC01-CAF3-4511-B932-C5631195A80E}"/>
              </a:ext>
            </a:extLst>
          </p:cNvPr>
          <p:cNvSpPr txBox="1"/>
          <p:nvPr/>
        </p:nvSpPr>
        <p:spPr>
          <a:xfrm>
            <a:off x="2193861" y="580490"/>
            <a:ext cx="9187180" cy="646331"/>
          </a:xfrm>
          <a:prstGeom prst="rect">
            <a:avLst/>
          </a:prstGeom>
          <a:noFill/>
        </p:spPr>
        <p:txBody>
          <a:bodyPr wrap="square">
            <a:spAutoFit/>
          </a:bodyPr>
          <a:lstStyle/>
          <a:p>
            <a:r>
              <a:rPr lang="lv-LV" sz="1800" b="1">
                <a:latin typeface="+mj-lt"/>
              </a:rPr>
              <a:t>Sociāli iekļaujošu kultūras un kultūrā balstītu pakalpojumu un produktu attīstība un pieejamības veicināšana</a:t>
            </a:r>
            <a:endParaRPr lang="lv-LV" sz="1800" b="1" dirty="0">
              <a:latin typeface="+mj-lt"/>
            </a:endParaRPr>
          </a:p>
        </p:txBody>
      </p:sp>
      <p:pic>
        <p:nvPicPr>
          <p:cNvPr id="5" name="Attēls 4">
            <a:extLst>
              <a:ext uri="{FF2B5EF4-FFF2-40B4-BE49-F238E27FC236}">
                <a16:creationId xmlns:a16="http://schemas.microsoft.com/office/drawing/2014/main" id="{F779FBAD-46C4-45DE-8C22-9EC0B8A65B09}"/>
              </a:ext>
            </a:extLst>
          </p:cNvPr>
          <p:cNvPicPr/>
          <p:nvPr/>
        </p:nvPicPr>
        <p:blipFill rotWithShape="1">
          <a:blip r:embed="rId2"/>
          <a:srcRect l="12664" t="2797" r="8952"/>
          <a:stretch/>
        </p:blipFill>
        <p:spPr bwMode="auto">
          <a:xfrm>
            <a:off x="347472" y="2103120"/>
            <a:ext cx="4425696" cy="3840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853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9E0C0-849B-4D57-AEC0-99DB6A589D3C}"/>
              </a:ext>
            </a:extLst>
          </p:cNvPr>
          <p:cNvSpPr txBox="1"/>
          <p:nvPr/>
        </p:nvSpPr>
        <p:spPr>
          <a:xfrm>
            <a:off x="6421348" y="1353757"/>
            <a:ext cx="5482088" cy="4247317"/>
          </a:xfrm>
          <a:prstGeom prst="rect">
            <a:avLst/>
          </a:prstGeom>
          <a:noFill/>
        </p:spPr>
        <p:txBody>
          <a:bodyPr wrap="square">
            <a:spAutoFit/>
          </a:bodyPr>
          <a:lstStyle/>
          <a:p>
            <a:pPr algn="just"/>
            <a:r>
              <a:rPr lang="lv-LV" sz="1800" dirty="0">
                <a:latin typeface="+mn-lt"/>
              </a:rPr>
              <a:t>Plānots atbalsts </a:t>
            </a:r>
            <a:r>
              <a:rPr lang="lv-LV" sz="1800" b="1" dirty="0">
                <a:latin typeface="+mn-lt"/>
              </a:rPr>
              <a:t>Latvijas nevalstisko organizāciju fondam</a:t>
            </a:r>
            <a:r>
              <a:rPr lang="lv-LV" sz="1800" dirty="0">
                <a:latin typeface="+mn-lt"/>
              </a:rPr>
              <a:t>, lai nodrošinātu NVO efektīvu un ilgtspējīgu darbību (t.sk. atbalsts reģionālajiem NVO atbalsta centriem):</a:t>
            </a:r>
          </a:p>
          <a:p>
            <a:pPr marL="285750" indent="-285750" algn="just">
              <a:buClr>
                <a:srgbClr val="E5002B"/>
              </a:buClr>
              <a:buSzPct val="125000"/>
              <a:buFont typeface="Wingdings" panose="05000000000000000000" pitchFamily="2" charset="2"/>
              <a:buChar char="ü"/>
            </a:pPr>
            <a:endParaRPr lang="lv-LV" sz="1800" b="1" dirty="0">
              <a:latin typeface="+mn-lt"/>
            </a:endParaRPr>
          </a:p>
          <a:p>
            <a:pPr marL="342891" indent="-342891">
              <a:buClr>
                <a:srgbClr val="E5002B"/>
              </a:buClr>
              <a:buSzPct val="125000"/>
              <a:buFont typeface="Wingdings" panose="05000000000000000000" pitchFamily="2" charset="2"/>
              <a:buChar char="ü"/>
            </a:pPr>
            <a:r>
              <a:rPr lang="lv-LV" sz="1800" b="1" dirty="0">
                <a:latin typeface="+mn-lt"/>
              </a:rPr>
              <a:t>kapacitātes un interešu aizstāvības spēju stiprināšanai;</a:t>
            </a:r>
          </a:p>
          <a:p>
            <a:pPr>
              <a:buClr>
                <a:srgbClr val="E5002B"/>
              </a:buClr>
              <a:buSzPct val="125000"/>
            </a:pPr>
            <a:endParaRPr lang="lv-LV" sz="1800" b="1" dirty="0">
              <a:latin typeface="+mn-lt"/>
            </a:endParaRPr>
          </a:p>
          <a:p>
            <a:pPr marL="342891" indent="-342891" algn="just">
              <a:buClr>
                <a:srgbClr val="E5002B"/>
              </a:buClr>
              <a:buSzPct val="125000"/>
              <a:buFont typeface="Wingdings" panose="05000000000000000000" pitchFamily="2" charset="2"/>
              <a:buChar char="ü"/>
            </a:pPr>
            <a:r>
              <a:rPr lang="lv-LV" sz="1800" dirty="0">
                <a:latin typeface="+mn-lt"/>
              </a:rPr>
              <a:t>atbalsts </a:t>
            </a:r>
            <a:r>
              <a:rPr lang="lv-LV" sz="1800" b="1" dirty="0">
                <a:latin typeface="+mn-lt"/>
              </a:rPr>
              <a:t>digitālo rīku un jauno tehnoloģiju risinājumu attīstībai </a:t>
            </a:r>
            <a:r>
              <a:rPr lang="lv-LV" sz="1800" dirty="0">
                <a:latin typeface="+mn-lt"/>
              </a:rPr>
              <a:t>aktīvas un iekļaujošas </a:t>
            </a:r>
            <a:r>
              <a:rPr lang="lv-LV" sz="1800" b="1" dirty="0">
                <a:latin typeface="+mn-lt"/>
              </a:rPr>
              <a:t>līdzdalības stiprināšanai </a:t>
            </a:r>
            <a:r>
              <a:rPr lang="lv-LV" sz="1800" dirty="0">
                <a:latin typeface="+mn-lt"/>
              </a:rPr>
              <a:t>un nodrošināšanai;</a:t>
            </a:r>
          </a:p>
          <a:p>
            <a:pPr algn="just">
              <a:buClr>
                <a:srgbClr val="E5002B"/>
              </a:buClr>
              <a:buSzPct val="125000"/>
            </a:pPr>
            <a:endParaRPr lang="lv-LV" sz="1800" dirty="0">
              <a:latin typeface="+mn-lt"/>
            </a:endParaRPr>
          </a:p>
          <a:p>
            <a:pPr marL="342891" indent="-342891" algn="just">
              <a:buClr>
                <a:srgbClr val="E5002B"/>
              </a:buClr>
              <a:buSzPct val="125000"/>
              <a:buFont typeface="Wingdings" panose="05000000000000000000" pitchFamily="2" charset="2"/>
              <a:buChar char="ü"/>
            </a:pPr>
            <a:r>
              <a:rPr lang="lv-LV" sz="1800" dirty="0">
                <a:latin typeface="+mn-lt"/>
              </a:rPr>
              <a:t>veicinot </a:t>
            </a:r>
            <a:r>
              <a:rPr lang="lv-LV" sz="1800" b="1" dirty="0">
                <a:latin typeface="+mn-lt"/>
              </a:rPr>
              <a:t>informācijas resursu pieejamību un medijpratību</a:t>
            </a:r>
            <a:r>
              <a:rPr lang="lv-LV" sz="1800" dirty="0">
                <a:latin typeface="+mn-lt"/>
              </a:rPr>
              <a:t>.</a:t>
            </a:r>
            <a:endParaRPr lang="lv-LV" sz="1800" b="1" dirty="0">
              <a:latin typeface="+mn-lt"/>
            </a:endParaRPr>
          </a:p>
        </p:txBody>
      </p:sp>
      <p:sp>
        <p:nvSpPr>
          <p:cNvPr id="8" name="Virsraksts 1">
            <a:extLst>
              <a:ext uri="{FF2B5EF4-FFF2-40B4-BE49-F238E27FC236}">
                <a16:creationId xmlns:a16="http://schemas.microsoft.com/office/drawing/2014/main" id="{5BDB5689-CCFF-4CDB-BC1D-7BF1BFC19CD0}"/>
              </a:ext>
            </a:extLst>
          </p:cNvPr>
          <p:cNvSpPr>
            <a:spLocks noGrp="1"/>
          </p:cNvSpPr>
          <p:nvPr>
            <p:ph type="title"/>
          </p:nvPr>
        </p:nvSpPr>
        <p:spPr>
          <a:xfrm>
            <a:off x="2615184" y="264388"/>
            <a:ext cx="9370445" cy="635000"/>
          </a:xfrm>
        </p:spPr>
        <p:txBody>
          <a:bodyPr>
            <a:noAutofit/>
          </a:bodyPr>
          <a:lstStyle/>
          <a:p>
            <a:pPr algn="r"/>
            <a:r>
              <a:rPr lang="lv-LV" sz="2000" dirty="0"/>
              <a:t>4.3.4.SAM “Sekmēt aktīvu iekļaušanu, lai veicinātu vienlīdzīgas iespējas un aktīvu līdzdalību, kā arī uzlabotu </a:t>
            </a:r>
            <a:r>
              <a:rPr lang="lv-LV" sz="2000" dirty="0" err="1"/>
              <a:t>nodarbināmību</a:t>
            </a:r>
            <a:r>
              <a:rPr lang="lv-LV" sz="2400" dirty="0"/>
              <a:t>”</a:t>
            </a:r>
            <a:br>
              <a:rPr lang="lv-LV" sz="2400" dirty="0"/>
            </a:br>
            <a:endParaRPr lang="lv-LV" sz="2400" dirty="0">
              <a:latin typeface="+mj-lt"/>
            </a:endParaRPr>
          </a:p>
        </p:txBody>
      </p:sp>
      <p:pic>
        <p:nvPicPr>
          <p:cNvPr id="4" name="Attēls 3" descr="Attēls, kurā ir vīrietis, iekštelpa, persona, galds&#10;&#10;Apraksts ģenerēts automātiski">
            <a:extLst>
              <a:ext uri="{FF2B5EF4-FFF2-40B4-BE49-F238E27FC236}">
                <a16:creationId xmlns:a16="http://schemas.microsoft.com/office/drawing/2014/main" id="{2BB327E6-FE65-47FE-9374-30B24FC92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59" y="1794934"/>
            <a:ext cx="5939374" cy="4504266"/>
          </a:xfrm>
          <a:prstGeom prst="rect">
            <a:avLst/>
          </a:prstGeom>
        </p:spPr>
      </p:pic>
    </p:spTree>
    <p:extLst>
      <p:ext uri="{BB962C8B-B14F-4D97-AF65-F5344CB8AC3E}">
        <p14:creationId xmlns:p14="http://schemas.microsoft.com/office/powerpoint/2010/main" val="2389547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03203765-69B2-4479-ABF5-FAB31CC256E9}"/>
              </a:ext>
            </a:extLst>
          </p:cNvPr>
          <p:cNvSpPr>
            <a:spLocks noGrp="1"/>
          </p:cNvSpPr>
          <p:nvPr>
            <p:ph type="title"/>
          </p:nvPr>
        </p:nvSpPr>
        <p:spPr>
          <a:xfrm>
            <a:off x="6804916" y="359025"/>
            <a:ext cx="5130800" cy="635000"/>
          </a:xfrm>
        </p:spPr>
        <p:txBody>
          <a:bodyPr>
            <a:noAutofit/>
          </a:bodyPr>
          <a:lstStyle/>
          <a:p>
            <a:pPr algn="r"/>
            <a:r>
              <a:rPr lang="lv-LV" sz="2400" dirty="0">
                <a:latin typeface="+mj-lt"/>
              </a:rPr>
              <a:t>Atbalsts Latvijas nevalstisko organizāciju fondam</a:t>
            </a:r>
          </a:p>
        </p:txBody>
      </p:sp>
      <p:sp>
        <p:nvSpPr>
          <p:cNvPr id="5" name="Satura vietturis 2">
            <a:extLst>
              <a:ext uri="{FF2B5EF4-FFF2-40B4-BE49-F238E27FC236}">
                <a16:creationId xmlns:a16="http://schemas.microsoft.com/office/drawing/2014/main" id="{FA73411A-C7CE-4D97-8F12-3F36BBFF942A}"/>
              </a:ext>
            </a:extLst>
          </p:cNvPr>
          <p:cNvSpPr>
            <a:spLocks noGrp="1"/>
          </p:cNvSpPr>
          <p:nvPr>
            <p:ph idx="1"/>
          </p:nvPr>
        </p:nvSpPr>
        <p:spPr>
          <a:xfrm>
            <a:off x="6339154" y="3792334"/>
            <a:ext cx="5466080" cy="2706641"/>
          </a:xfrm>
        </p:spPr>
        <p:txBody>
          <a:bodyPr>
            <a:normAutofit fontScale="92500" lnSpcReduction="20000"/>
          </a:bodyPr>
          <a:lstStyle/>
          <a:p>
            <a:pPr marL="342900" indent="-342900" algn="just">
              <a:lnSpc>
                <a:spcPct val="120000"/>
              </a:lnSpc>
              <a:spcBef>
                <a:spcPts val="600"/>
              </a:spcBef>
              <a:buClr>
                <a:srgbClr val="E5002B"/>
              </a:buClr>
              <a:buSzPct val="125000"/>
              <a:buFont typeface="Wingdings" panose="05000000000000000000" pitchFamily="2" charset="2"/>
              <a:buChar char="ü"/>
            </a:pPr>
            <a:r>
              <a:rPr lang="lv-LV" sz="1900" dirty="0">
                <a:latin typeface="+mn-lt"/>
              </a:rPr>
              <a:t>Paredzēts īstenot </a:t>
            </a:r>
            <a:r>
              <a:rPr lang="lv-LV" sz="1900" b="1" dirty="0">
                <a:latin typeface="+mn-lt"/>
              </a:rPr>
              <a:t>sabiedrības līdzdalības pasākumus </a:t>
            </a:r>
            <a:r>
              <a:rPr lang="lv-LV" sz="1900" dirty="0">
                <a:latin typeface="+mn-lt"/>
              </a:rPr>
              <a:t>saliedētas un pilsoniski aktīvas sabiedrības attīstības veicināšanai, izpratnes veidošanai par kopējo labumu un iedzīvotāju atbildības izjūtas veicināšanai par līdzcilvēkiem, kā arī veicināt savstarpējo uzticēšanos starp dažādām sabiedrības grupām un vēlmi palīdzēt, jeb solidaritāti.</a:t>
            </a:r>
          </a:p>
          <a:p>
            <a:pPr>
              <a:buClr>
                <a:srgbClr val="E5002B"/>
              </a:buClr>
              <a:buSzPct val="125000"/>
            </a:pPr>
            <a:endParaRPr lang="lv-LV" dirty="0">
              <a:latin typeface="+mn-lt"/>
            </a:endParaRPr>
          </a:p>
        </p:txBody>
      </p:sp>
      <p:sp>
        <p:nvSpPr>
          <p:cNvPr id="7" name="TextBox 6">
            <a:extLst>
              <a:ext uri="{FF2B5EF4-FFF2-40B4-BE49-F238E27FC236}">
                <a16:creationId xmlns:a16="http://schemas.microsoft.com/office/drawing/2014/main" id="{6E6285D5-045F-45A9-B2D3-F2E82F467EA3}"/>
              </a:ext>
            </a:extLst>
          </p:cNvPr>
          <p:cNvSpPr txBox="1"/>
          <p:nvPr/>
        </p:nvSpPr>
        <p:spPr>
          <a:xfrm>
            <a:off x="6339154" y="1879155"/>
            <a:ext cx="5479779" cy="1754326"/>
          </a:xfrm>
          <a:prstGeom prst="rect">
            <a:avLst/>
          </a:prstGeom>
          <a:noFill/>
        </p:spPr>
        <p:txBody>
          <a:bodyPr wrap="square">
            <a:spAutoFit/>
          </a:bodyPr>
          <a:lstStyle/>
          <a:p>
            <a:pPr marL="285750" indent="-285750" algn="just">
              <a:buClr>
                <a:srgbClr val="E5002B"/>
              </a:buClr>
              <a:buSzPct val="125000"/>
              <a:buFont typeface="Wingdings" panose="05000000000000000000" pitchFamily="2" charset="2"/>
              <a:buChar char="ü"/>
            </a:pPr>
            <a:r>
              <a:rPr lang="lv-LV" sz="1800" dirty="0">
                <a:latin typeface="+mn-lt"/>
              </a:rPr>
              <a:t>Sabiedrības saliedēšanai plānots atbalsts sabiedrības </a:t>
            </a:r>
            <a:r>
              <a:rPr lang="lv-LV" sz="1800" b="1" dirty="0" err="1">
                <a:latin typeface="+mn-lt"/>
              </a:rPr>
              <a:t>pašorganizēšanās</a:t>
            </a:r>
            <a:r>
              <a:rPr lang="lv-LV" sz="1800" b="1" dirty="0">
                <a:latin typeface="+mn-lt"/>
              </a:rPr>
              <a:t>, sadarbības un līdzdarbības prasmju </a:t>
            </a:r>
            <a:r>
              <a:rPr lang="lv-LV" sz="1800" dirty="0">
                <a:latin typeface="+mn-lt"/>
              </a:rPr>
              <a:t>paplašināšanai un iespēju veicināšanai, īpaši sabiedrības grupām ar zemu līdzdalības īpatsvaru. </a:t>
            </a:r>
          </a:p>
        </p:txBody>
      </p:sp>
      <p:pic>
        <p:nvPicPr>
          <p:cNvPr id="8" name="Attēls 7" descr="Attēls, kurā ir persona, mūzika, stāv, vīrietis&#10;&#10;Apraksts ģenerēts automātiski">
            <a:extLst>
              <a:ext uri="{FF2B5EF4-FFF2-40B4-BE49-F238E27FC236}">
                <a16:creationId xmlns:a16="http://schemas.microsoft.com/office/drawing/2014/main" id="{FB53B5C6-67A9-4CF7-B75B-782BB4322EC4}"/>
              </a:ext>
            </a:extLst>
          </p:cNvPr>
          <p:cNvPicPr>
            <a:picLocks noChangeAspect="1"/>
          </p:cNvPicPr>
          <p:nvPr/>
        </p:nvPicPr>
        <p:blipFill rotWithShape="1">
          <a:blip r:embed="rId3">
            <a:extLst>
              <a:ext uri="{28A0092B-C50C-407E-A947-70E740481C1C}">
                <a14:useLocalDpi xmlns:a14="http://schemas.microsoft.com/office/drawing/2010/main" val="0"/>
              </a:ext>
            </a:extLst>
          </a:blip>
          <a:srcRect l="24566" b="-587"/>
          <a:stretch/>
        </p:blipFill>
        <p:spPr>
          <a:xfrm>
            <a:off x="465535" y="1613043"/>
            <a:ext cx="5075730" cy="4511038"/>
          </a:xfrm>
          <a:prstGeom prst="rect">
            <a:avLst/>
          </a:prstGeom>
        </p:spPr>
      </p:pic>
    </p:spTree>
    <p:extLst>
      <p:ext uri="{BB962C8B-B14F-4D97-AF65-F5344CB8AC3E}">
        <p14:creationId xmlns:p14="http://schemas.microsoft.com/office/powerpoint/2010/main" val="3212712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B93D7245-C6C9-4132-816B-13EAE73851C2}"/>
              </a:ext>
            </a:extLst>
          </p:cNvPr>
          <p:cNvSpPr>
            <a:spLocks noGrp="1"/>
          </p:cNvSpPr>
          <p:nvPr>
            <p:ph type="title"/>
          </p:nvPr>
        </p:nvSpPr>
        <p:spPr>
          <a:xfrm>
            <a:off x="3438144" y="167481"/>
            <a:ext cx="8647689" cy="1036638"/>
          </a:xfrm>
        </p:spPr>
        <p:txBody>
          <a:bodyPr>
            <a:noAutofit/>
          </a:bodyPr>
          <a:lstStyle/>
          <a:p>
            <a:pPr algn="r"/>
            <a:r>
              <a:rPr lang="lv-LV" sz="2200" dirty="0">
                <a:latin typeface="+mj-lt"/>
              </a:rPr>
              <a:t>4.3.4.SAM “Sekmēt aktīvu iekļaušanu, lai veicinātu vienlīdzīgas iespējas un aktīvu līdzdalību, kā arī uzlabotu </a:t>
            </a:r>
            <a:r>
              <a:rPr lang="lv-LV" sz="2200" dirty="0" err="1">
                <a:latin typeface="+mj-lt"/>
              </a:rPr>
              <a:t>nodarbināmību</a:t>
            </a:r>
            <a:r>
              <a:rPr lang="lv-LV" sz="2200" dirty="0">
                <a:latin typeface="+mj-lt"/>
              </a:rPr>
              <a:t>”</a:t>
            </a:r>
            <a:br>
              <a:rPr lang="lv-LV" sz="2200" dirty="0">
                <a:latin typeface="+mj-lt"/>
              </a:rPr>
            </a:br>
            <a:endParaRPr lang="lv-LV" sz="2200" dirty="0">
              <a:latin typeface="+mj-lt"/>
            </a:endParaRPr>
          </a:p>
        </p:txBody>
      </p:sp>
      <p:sp>
        <p:nvSpPr>
          <p:cNvPr id="5" name="Satura vietturis 2">
            <a:extLst>
              <a:ext uri="{FF2B5EF4-FFF2-40B4-BE49-F238E27FC236}">
                <a16:creationId xmlns:a16="http://schemas.microsoft.com/office/drawing/2014/main" id="{1ED40DD6-5DCE-484A-92D5-09718D005FA3}"/>
              </a:ext>
            </a:extLst>
          </p:cNvPr>
          <p:cNvSpPr>
            <a:spLocks noGrp="1"/>
          </p:cNvSpPr>
          <p:nvPr>
            <p:ph idx="1"/>
          </p:nvPr>
        </p:nvSpPr>
        <p:spPr>
          <a:xfrm>
            <a:off x="4423143" y="1481648"/>
            <a:ext cx="7594621" cy="4995157"/>
          </a:xfrm>
        </p:spPr>
        <p:txBody>
          <a:bodyPr>
            <a:normAutofit lnSpcReduction="10000"/>
          </a:bodyPr>
          <a:lstStyle/>
          <a:p>
            <a:pPr algn="just"/>
            <a:r>
              <a:rPr lang="lv-LV" sz="1800" b="1" dirty="0">
                <a:latin typeface="+mn-lt"/>
              </a:rPr>
              <a:t>Veicot trešo valstu pilsoņu situācijas izpēti Latvijā, secināts, ka:</a:t>
            </a:r>
            <a:endParaRPr lang="lv-LV" sz="1800" dirty="0">
              <a:latin typeface="+mn-lt"/>
            </a:endParaRPr>
          </a:p>
          <a:p>
            <a:pPr algn="just">
              <a:lnSpc>
                <a:spcPct val="120000"/>
              </a:lnSpc>
            </a:pPr>
            <a:r>
              <a:rPr lang="lv-LV" sz="1800" dirty="0">
                <a:latin typeface="+mn-lt"/>
              </a:rPr>
              <a:t>Nepieciešams nodrošināt iespēju </a:t>
            </a:r>
            <a:r>
              <a:rPr lang="lv-LV" sz="1800" b="1" dirty="0">
                <a:latin typeface="+mn-lt"/>
              </a:rPr>
              <a:t>pakalpojumus saņemt vienuviet </a:t>
            </a:r>
            <a:r>
              <a:rPr lang="lv-LV" sz="1800" dirty="0">
                <a:latin typeface="+mn-lt"/>
              </a:rPr>
              <a:t>un nodrošināt vienoto pakalpojumu koordinēšanu, paplašināt sadarbību ar plānošanas reģioniem un pašvaldībām.</a:t>
            </a:r>
          </a:p>
          <a:p>
            <a:pPr algn="just"/>
            <a:endParaRPr lang="lv-LV" sz="1800" dirty="0">
              <a:latin typeface="+mn-lt"/>
            </a:endParaRPr>
          </a:p>
          <a:p>
            <a:pPr algn="just"/>
            <a:r>
              <a:rPr lang="lv-LV" sz="1800" dirty="0">
                <a:latin typeface="+mn-lt"/>
              </a:rPr>
              <a:t>Vislielāko </a:t>
            </a:r>
            <a:r>
              <a:rPr lang="lv-LV" sz="1800" b="1" dirty="0">
                <a:latin typeface="+mn-lt"/>
              </a:rPr>
              <a:t>informācijas trūkumu </a:t>
            </a:r>
            <a:r>
              <a:rPr lang="lv-LV" sz="1800" dirty="0">
                <a:latin typeface="+mn-lt"/>
              </a:rPr>
              <a:t>trešo valstu pilsoņi izjuta par:</a:t>
            </a:r>
          </a:p>
          <a:p>
            <a:pPr marL="342891" indent="-342891" algn="just">
              <a:buClr>
                <a:srgbClr val="E5002B"/>
              </a:buClr>
              <a:buFont typeface="Arial" panose="020B0604020202020204" pitchFamily="34" charset="0"/>
              <a:buChar char="•"/>
            </a:pPr>
            <a:r>
              <a:rPr lang="lv-LV" sz="1800" dirty="0">
                <a:latin typeface="+mn-lt"/>
              </a:rPr>
              <a:t>veselības aprūpes pakalpojumiem Latvijā (30%);</a:t>
            </a:r>
          </a:p>
          <a:p>
            <a:pPr marL="342891" indent="-342891" algn="just">
              <a:buClr>
                <a:srgbClr val="E5002B"/>
              </a:buClr>
              <a:buFont typeface="Arial" panose="020B0604020202020204" pitchFamily="34" charset="0"/>
              <a:buChar char="•"/>
            </a:pPr>
            <a:r>
              <a:rPr lang="lv-LV" sz="1800" dirty="0">
                <a:latin typeface="+mn-lt"/>
              </a:rPr>
              <a:t>darba meklēšanas pakalpojumiem (26%);</a:t>
            </a:r>
          </a:p>
          <a:p>
            <a:pPr marL="342891" indent="-342891" algn="just">
              <a:buClr>
                <a:srgbClr val="E5002B"/>
              </a:buClr>
              <a:buFont typeface="Arial" panose="020B0604020202020204" pitchFamily="34" charset="0"/>
              <a:buChar char="•"/>
            </a:pPr>
            <a:r>
              <a:rPr lang="lv-LV" sz="1800" dirty="0">
                <a:latin typeface="+mn-lt"/>
              </a:rPr>
              <a:t>iedzīvotāju ar TUA tiesībām un pienākumiem (25%);</a:t>
            </a:r>
          </a:p>
          <a:p>
            <a:pPr marL="342891" indent="-342891" algn="just">
              <a:buClr>
                <a:srgbClr val="E5002B"/>
              </a:buClr>
              <a:buFont typeface="Arial" panose="020B0604020202020204" pitchFamily="34" charset="0"/>
              <a:buChar char="•"/>
            </a:pPr>
            <a:r>
              <a:rPr lang="lv-LV" sz="1800" dirty="0">
                <a:latin typeface="+mn-lt"/>
              </a:rPr>
              <a:t>sociālo un tiesisko aizsardzību (25%);</a:t>
            </a:r>
          </a:p>
          <a:p>
            <a:pPr marL="342891" indent="-342891" algn="just">
              <a:buClr>
                <a:srgbClr val="E5002B"/>
              </a:buClr>
              <a:buFont typeface="Arial" panose="020B0604020202020204" pitchFamily="34" charset="0"/>
              <a:buChar char="•"/>
            </a:pPr>
            <a:r>
              <a:rPr lang="lv-LV" sz="1800" dirty="0">
                <a:latin typeface="+mn-lt"/>
              </a:rPr>
              <a:t>latviešu valodas apguves pakalpojumiem (18%);</a:t>
            </a:r>
          </a:p>
          <a:p>
            <a:pPr marL="342891" indent="-342891" algn="just">
              <a:buClr>
                <a:srgbClr val="E5002B"/>
              </a:buClr>
              <a:buFont typeface="Arial" panose="020B0604020202020204" pitchFamily="34" charset="0"/>
              <a:buChar char="•"/>
            </a:pPr>
            <a:r>
              <a:rPr lang="lv-LV" sz="1800" dirty="0">
                <a:latin typeface="+mn-lt"/>
              </a:rPr>
              <a:t>uzturēšanas atļauju saņemšanas procedūrām (15%);</a:t>
            </a:r>
          </a:p>
          <a:p>
            <a:pPr marL="342891" indent="-342891" algn="just">
              <a:buClr>
                <a:srgbClr val="E5002B"/>
              </a:buClr>
              <a:buFont typeface="Arial" panose="020B0604020202020204" pitchFamily="34" charset="0"/>
              <a:buChar char="•"/>
            </a:pPr>
            <a:r>
              <a:rPr lang="lv-LV" sz="1800" dirty="0">
                <a:latin typeface="+mn-lt"/>
              </a:rPr>
              <a:t>līdzdalības iespējām nevalstisko organizāciju darbā (12%). </a:t>
            </a:r>
          </a:p>
          <a:p>
            <a:pPr algn="just"/>
            <a:endParaRPr lang="lv-LV" sz="1800" dirty="0">
              <a:latin typeface="+mn-lt"/>
            </a:endParaRPr>
          </a:p>
        </p:txBody>
      </p:sp>
      <p:pic>
        <p:nvPicPr>
          <p:cNvPr id="3" name="Attēls 2" descr="Attēls, kurā ir persona&#10;&#10;Apraksts ģenerēts automātiski">
            <a:extLst>
              <a:ext uri="{FF2B5EF4-FFF2-40B4-BE49-F238E27FC236}">
                <a16:creationId xmlns:a16="http://schemas.microsoft.com/office/drawing/2014/main" id="{2EDFDE62-A34A-4204-A13B-CB45DADE9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96" y="1687003"/>
            <a:ext cx="3763934" cy="4584445"/>
          </a:xfrm>
          <a:prstGeom prst="rect">
            <a:avLst/>
          </a:prstGeom>
        </p:spPr>
      </p:pic>
    </p:spTree>
    <p:extLst>
      <p:ext uri="{BB962C8B-B14F-4D97-AF65-F5344CB8AC3E}">
        <p14:creationId xmlns:p14="http://schemas.microsoft.com/office/powerpoint/2010/main" val="181561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7DCC0E77-CF8B-4307-8962-A0B2B5EDC041}"/>
              </a:ext>
            </a:extLst>
          </p:cNvPr>
          <p:cNvSpPr txBox="1">
            <a:spLocks noGrp="1"/>
          </p:cNvSpPr>
          <p:nvPr>
            <p:ph type="title"/>
          </p:nvPr>
        </p:nvSpPr>
        <p:spPr>
          <a:xfrm>
            <a:off x="7559041" y="190134"/>
            <a:ext cx="4632960" cy="424732"/>
          </a:xfrm>
          <a:prstGeom prst="rect">
            <a:avLst/>
          </a:prstGeom>
          <a:noFill/>
        </p:spPr>
        <p:txBody>
          <a:bodyPr wrap="square" rtlCol="0">
            <a:spAutoFit/>
          </a:bodyPr>
          <a:lstStyle/>
          <a:p>
            <a:pPr algn="ctr"/>
            <a:r>
              <a:rPr lang="lv-LV" sz="2400" b="1" dirty="0">
                <a:latin typeface="Verdana" panose="020B0604030504040204" pitchFamily="34" charset="0"/>
              </a:rPr>
              <a:t>Vienas pieturas aģentūra</a:t>
            </a:r>
          </a:p>
        </p:txBody>
      </p:sp>
      <p:sp>
        <p:nvSpPr>
          <p:cNvPr id="49" name="TextBox 48">
            <a:extLst>
              <a:ext uri="{FF2B5EF4-FFF2-40B4-BE49-F238E27FC236}">
                <a16:creationId xmlns:a16="http://schemas.microsoft.com/office/drawing/2014/main" id="{F2E2348C-079B-4FC7-94D8-5E0B985F323B}"/>
              </a:ext>
            </a:extLst>
          </p:cNvPr>
          <p:cNvSpPr txBox="1"/>
          <p:nvPr/>
        </p:nvSpPr>
        <p:spPr>
          <a:xfrm>
            <a:off x="3707473" y="823388"/>
            <a:ext cx="7549995" cy="1386662"/>
          </a:xfrm>
          <a:prstGeom prst="rect">
            <a:avLst/>
          </a:prstGeom>
          <a:noFill/>
        </p:spPr>
        <p:txBody>
          <a:bodyPr wrap="square">
            <a:spAutoFit/>
          </a:bodyPr>
          <a:lstStyle/>
          <a:p>
            <a:pPr>
              <a:lnSpc>
                <a:spcPct val="120000"/>
              </a:lnSpc>
              <a:spcBef>
                <a:spcPts val="400"/>
              </a:spcBef>
            </a:pPr>
            <a:r>
              <a:rPr lang="lv-LV" sz="1800" dirty="0">
                <a:latin typeface="+mn-lt"/>
              </a:rPr>
              <a:t>Lai nodrošinātu trešo valstu pilsoņu ģimenes un darba dzīves līdzsvarošanu, iesaisti sabiedrības sociālajos procesos un nodarbinātībā, plānots nodrošināt nepieciešamo pakalpojumu pieejamību </a:t>
            </a:r>
            <a:r>
              <a:rPr lang="lv-LV" sz="1800" b="1" dirty="0">
                <a:latin typeface="+mn-lt"/>
              </a:rPr>
              <a:t>“vienas pieturas aģentūrā”.</a:t>
            </a:r>
            <a:endParaRPr lang="lv-LV" sz="2400" dirty="0">
              <a:latin typeface="+mn-lt"/>
            </a:endParaRPr>
          </a:p>
        </p:txBody>
      </p:sp>
      <p:pic>
        <p:nvPicPr>
          <p:cNvPr id="94" name="Grafika 93" descr="User network outline">
            <a:extLst>
              <a:ext uri="{FF2B5EF4-FFF2-40B4-BE49-F238E27FC236}">
                <a16:creationId xmlns:a16="http://schemas.microsoft.com/office/drawing/2014/main" id="{16C191F8-179E-435D-8939-D464CF53D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22492" y="783185"/>
            <a:ext cx="1146941" cy="1146941"/>
          </a:xfrm>
          <a:prstGeom prst="rect">
            <a:avLst/>
          </a:prstGeom>
        </p:spPr>
      </p:pic>
      <p:grpSp>
        <p:nvGrpSpPr>
          <p:cNvPr id="121" name="Grupa 120">
            <a:extLst>
              <a:ext uri="{FF2B5EF4-FFF2-40B4-BE49-F238E27FC236}">
                <a16:creationId xmlns:a16="http://schemas.microsoft.com/office/drawing/2014/main" id="{90EC5F4F-DA55-4DDF-B456-D4AE84BEB787}"/>
              </a:ext>
            </a:extLst>
          </p:cNvPr>
          <p:cNvGrpSpPr/>
          <p:nvPr/>
        </p:nvGrpSpPr>
        <p:grpSpPr>
          <a:xfrm>
            <a:off x="635550" y="2533272"/>
            <a:ext cx="11097766" cy="3932813"/>
            <a:chOff x="655870" y="2624712"/>
            <a:chExt cx="11097766" cy="3932813"/>
          </a:xfrm>
        </p:grpSpPr>
        <p:sp>
          <p:nvSpPr>
            <p:cNvPr id="26" name="Google Shape;444;p22">
              <a:extLst>
                <a:ext uri="{FF2B5EF4-FFF2-40B4-BE49-F238E27FC236}">
                  <a16:creationId xmlns:a16="http://schemas.microsoft.com/office/drawing/2014/main" id="{D4E52CB9-A586-4188-91B7-709FEC185E35}"/>
                </a:ext>
              </a:extLst>
            </p:cNvPr>
            <p:cNvSpPr txBox="1"/>
            <p:nvPr/>
          </p:nvSpPr>
          <p:spPr>
            <a:xfrm>
              <a:off x="5947035" y="5094077"/>
              <a:ext cx="5806601" cy="5901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lv-LV" sz="1500" dirty="0">
                  <a:latin typeface="+mj-lt"/>
                  <a:ea typeface="Roboto"/>
                  <a:cs typeface="Roboto"/>
                  <a:sym typeface="Roboto"/>
                </a:rPr>
                <a:t>Informācija par visu līmeņu izglītības iespējām un nepieciešamo dokumentu sagatavošana, t.sk. </a:t>
              </a:r>
              <a:r>
                <a:rPr lang="lv-LV" sz="1500" dirty="0" err="1">
                  <a:latin typeface="+mj-lt"/>
                  <a:ea typeface="Roboto"/>
                  <a:cs typeface="Roboto"/>
                  <a:sym typeface="Roboto"/>
                </a:rPr>
                <a:t>remigrantiem</a:t>
              </a:r>
              <a:r>
                <a:rPr lang="lv-LV" sz="1500" dirty="0">
                  <a:latin typeface="+mj-lt"/>
                  <a:ea typeface="Roboto"/>
                  <a:cs typeface="Roboto"/>
                  <a:sym typeface="Roboto"/>
                </a:rPr>
                <a:t>. </a:t>
              </a:r>
              <a:endParaRPr sz="1500" dirty="0">
                <a:latin typeface="+mj-lt"/>
                <a:ea typeface="Roboto"/>
                <a:cs typeface="Roboto"/>
                <a:sym typeface="Roboto"/>
              </a:endParaRPr>
            </a:p>
          </p:txBody>
        </p:sp>
        <p:sp>
          <p:nvSpPr>
            <p:cNvPr id="27" name="Google Shape;445;p22">
              <a:extLst>
                <a:ext uri="{FF2B5EF4-FFF2-40B4-BE49-F238E27FC236}">
                  <a16:creationId xmlns:a16="http://schemas.microsoft.com/office/drawing/2014/main" id="{A4F7AD2F-EDC1-42E8-849C-1AF3E01DB7E1}"/>
                </a:ext>
              </a:extLst>
            </p:cNvPr>
            <p:cNvSpPr txBox="1"/>
            <p:nvPr/>
          </p:nvSpPr>
          <p:spPr>
            <a:xfrm>
              <a:off x="5947035" y="2624712"/>
              <a:ext cx="5589095" cy="561903"/>
            </a:xfrm>
            <a:prstGeom prst="rect">
              <a:avLst/>
            </a:prstGeom>
            <a:noFill/>
            <a:ln>
              <a:noFill/>
            </a:ln>
          </p:spPr>
          <p:txBody>
            <a:bodyPr spcFirstLastPara="1" wrap="square" lIns="91425" tIns="91425" rIns="91425" bIns="91425" anchor="ctr" anchorCtr="0">
              <a:noAutofit/>
            </a:bodyPr>
            <a:lstStyle/>
            <a:p>
              <a:pPr lvl="0"/>
              <a:r>
                <a:rPr lang="lv-LV" sz="1500" dirty="0">
                  <a:latin typeface="+mj-lt"/>
                  <a:ea typeface="Roboto"/>
                  <a:cs typeface="Roboto"/>
                  <a:sym typeface="Roboto"/>
                </a:rPr>
                <a:t>Pilnvērtīga informācija un pakalpojumi par uzturēšanās atļaujām un ar to saistītā dokumentācija.</a:t>
              </a:r>
              <a:endParaRPr sz="1500" dirty="0">
                <a:latin typeface="+mj-lt"/>
                <a:ea typeface="Roboto"/>
                <a:cs typeface="Roboto"/>
                <a:sym typeface="Roboto"/>
              </a:endParaRPr>
            </a:p>
          </p:txBody>
        </p:sp>
        <p:sp>
          <p:nvSpPr>
            <p:cNvPr id="28" name="Google Shape;446;p22">
              <a:extLst>
                <a:ext uri="{FF2B5EF4-FFF2-40B4-BE49-F238E27FC236}">
                  <a16:creationId xmlns:a16="http://schemas.microsoft.com/office/drawing/2014/main" id="{7B73BA13-977B-4890-91B7-7BE7B491F829}"/>
                </a:ext>
              </a:extLst>
            </p:cNvPr>
            <p:cNvSpPr txBox="1"/>
            <p:nvPr/>
          </p:nvSpPr>
          <p:spPr>
            <a:xfrm>
              <a:off x="5928861" y="4281949"/>
              <a:ext cx="5589094" cy="5901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lv-LV" sz="1500" dirty="0">
                  <a:latin typeface="+mj-lt"/>
                  <a:ea typeface="Roboto"/>
                  <a:cs typeface="Roboto"/>
                  <a:sym typeface="Roboto"/>
                </a:rPr>
                <a:t>Juridiskas konsultācijas, konsultācijas par sociālo atbalstu un veselības pakalpojumiem. </a:t>
              </a:r>
              <a:endParaRPr sz="1500" dirty="0">
                <a:latin typeface="+mj-lt"/>
                <a:ea typeface="Roboto"/>
                <a:cs typeface="Roboto"/>
                <a:sym typeface="Roboto"/>
              </a:endParaRPr>
            </a:p>
          </p:txBody>
        </p:sp>
        <p:sp>
          <p:nvSpPr>
            <p:cNvPr id="29" name="Google Shape;447;p22">
              <a:extLst>
                <a:ext uri="{FF2B5EF4-FFF2-40B4-BE49-F238E27FC236}">
                  <a16:creationId xmlns:a16="http://schemas.microsoft.com/office/drawing/2014/main" id="{EBDDC184-CCC5-48DB-B924-9321AF7F74D2}"/>
                </a:ext>
              </a:extLst>
            </p:cNvPr>
            <p:cNvSpPr txBox="1"/>
            <p:nvPr/>
          </p:nvSpPr>
          <p:spPr>
            <a:xfrm>
              <a:off x="5947035" y="3492817"/>
              <a:ext cx="5806601" cy="5901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lv-LV" sz="1500" dirty="0">
                  <a:latin typeface="+mj-lt"/>
                  <a:ea typeface="Roboto"/>
                  <a:cs typeface="Roboto"/>
                  <a:sym typeface="Roboto"/>
                </a:rPr>
                <a:t>Informācija par nodarbinātības iespējām, t.sk. </a:t>
              </a:r>
              <a:r>
                <a:rPr lang="lv-LV" sz="1500" dirty="0" err="1">
                  <a:latin typeface="+mj-lt"/>
                  <a:ea typeface="Roboto"/>
                  <a:cs typeface="Roboto"/>
                  <a:sym typeface="Roboto"/>
                </a:rPr>
                <a:t>remigrantiem</a:t>
              </a:r>
              <a:r>
                <a:rPr lang="lv-LV" sz="1500" dirty="0">
                  <a:latin typeface="+mj-lt"/>
                  <a:ea typeface="Roboto"/>
                  <a:cs typeface="Roboto"/>
                  <a:sym typeface="Roboto"/>
                </a:rPr>
                <a:t>. </a:t>
              </a:r>
              <a:endParaRPr sz="1500" dirty="0">
                <a:latin typeface="+mj-lt"/>
                <a:ea typeface="Roboto"/>
                <a:cs typeface="Roboto"/>
                <a:sym typeface="Roboto"/>
              </a:endParaRPr>
            </a:p>
          </p:txBody>
        </p:sp>
        <p:sp>
          <p:nvSpPr>
            <p:cNvPr id="30" name="Google Shape;448;p22">
              <a:extLst>
                <a:ext uri="{FF2B5EF4-FFF2-40B4-BE49-F238E27FC236}">
                  <a16:creationId xmlns:a16="http://schemas.microsoft.com/office/drawing/2014/main" id="{ADFDD9FD-78F7-4121-9284-67BA8DB2856F}"/>
                </a:ext>
              </a:extLst>
            </p:cNvPr>
            <p:cNvSpPr txBox="1"/>
            <p:nvPr/>
          </p:nvSpPr>
          <p:spPr>
            <a:xfrm>
              <a:off x="5928861" y="5967425"/>
              <a:ext cx="5570920" cy="590100"/>
            </a:xfrm>
            <a:prstGeom prst="rect">
              <a:avLst/>
            </a:prstGeom>
            <a:noFill/>
            <a:ln>
              <a:noFill/>
            </a:ln>
          </p:spPr>
          <p:txBody>
            <a:bodyPr spcFirstLastPara="1" wrap="square" lIns="91425" tIns="91425" rIns="91425" bIns="91425" anchor="ctr" anchorCtr="0">
              <a:noAutofit/>
            </a:bodyPr>
            <a:lstStyle/>
            <a:p>
              <a:pPr>
                <a:spcBef>
                  <a:spcPts val="0"/>
                </a:spcBef>
                <a:spcAft>
                  <a:spcPts val="0"/>
                </a:spcAft>
              </a:pPr>
              <a:r>
                <a:rPr lang="lv-LV" sz="1500" dirty="0">
                  <a:latin typeface="+mj-lt"/>
                  <a:ea typeface="Roboto"/>
                  <a:cs typeface="Roboto"/>
                  <a:sym typeface="Roboto"/>
                </a:rPr>
                <a:t>Sociālā un valodas integrācija, kursi par kultūru, sabiedrību, latviešu valodas apmācība, t.sk. </a:t>
              </a:r>
              <a:r>
                <a:rPr lang="lv-LV" sz="1500" dirty="0" err="1">
                  <a:latin typeface="+mj-lt"/>
                  <a:ea typeface="Roboto"/>
                  <a:cs typeface="Roboto"/>
                  <a:sym typeface="Roboto"/>
                </a:rPr>
                <a:t>remigrantiem</a:t>
              </a:r>
              <a:r>
                <a:rPr lang="lv-LV" sz="1500" dirty="0">
                  <a:latin typeface="+mj-lt"/>
                  <a:ea typeface="Roboto"/>
                  <a:cs typeface="Roboto"/>
                  <a:sym typeface="Roboto"/>
                </a:rPr>
                <a:t>. </a:t>
              </a:r>
              <a:endParaRPr sz="1500" dirty="0">
                <a:latin typeface="+mj-lt"/>
                <a:ea typeface="Roboto"/>
                <a:cs typeface="Roboto"/>
                <a:sym typeface="Roboto"/>
              </a:endParaRPr>
            </a:p>
          </p:txBody>
        </p:sp>
        <p:grpSp>
          <p:nvGrpSpPr>
            <p:cNvPr id="70" name="Grupa 69">
              <a:extLst>
                <a:ext uri="{FF2B5EF4-FFF2-40B4-BE49-F238E27FC236}">
                  <a16:creationId xmlns:a16="http://schemas.microsoft.com/office/drawing/2014/main" id="{F79D1A17-016E-4AFD-96C5-EB9F76B1E2FB}"/>
                </a:ext>
              </a:extLst>
            </p:cNvPr>
            <p:cNvGrpSpPr/>
            <p:nvPr/>
          </p:nvGrpSpPr>
          <p:grpSpPr>
            <a:xfrm>
              <a:off x="655870" y="2665417"/>
              <a:ext cx="4818270" cy="3798996"/>
              <a:chOff x="981463" y="1639507"/>
              <a:chExt cx="4818270" cy="3798996"/>
            </a:xfrm>
          </p:grpSpPr>
          <p:sp>
            <p:nvSpPr>
              <p:cNvPr id="71" name="Google Shape;426;p22">
                <a:extLst>
                  <a:ext uri="{FF2B5EF4-FFF2-40B4-BE49-F238E27FC236}">
                    <a16:creationId xmlns:a16="http://schemas.microsoft.com/office/drawing/2014/main" id="{A17D6918-A109-40D4-B79A-ECC0A400A6D9}"/>
                  </a:ext>
                </a:extLst>
              </p:cNvPr>
              <p:cNvSpPr/>
              <p:nvPr/>
            </p:nvSpPr>
            <p:spPr>
              <a:xfrm rot="10800000">
                <a:off x="981463" y="2670013"/>
                <a:ext cx="2345400" cy="2345400"/>
              </a:xfrm>
              <a:prstGeom prst="ellipse">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72" name="Google Shape;427;p22">
                <a:extLst>
                  <a:ext uri="{FF2B5EF4-FFF2-40B4-BE49-F238E27FC236}">
                    <a16:creationId xmlns:a16="http://schemas.microsoft.com/office/drawing/2014/main" id="{9A5E222A-05FC-44A7-A387-2115DD991A48}"/>
                  </a:ext>
                </a:extLst>
              </p:cNvPr>
              <p:cNvSpPr/>
              <p:nvPr/>
            </p:nvSpPr>
            <p:spPr>
              <a:xfrm rot="10800000">
                <a:off x="1120363" y="2808913"/>
                <a:ext cx="2067600" cy="2067600"/>
              </a:xfrm>
              <a:prstGeom prst="ellipse">
                <a:avLst/>
              </a:prstGeom>
              <a:solidFill>
                <a:srgbClr val="EEECE1"/>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73" name="Google Shape;428;p22">
                <a:extLst>
                  <a:ext uri="{FF2B5EF4-FFF2-40B4-BE49-F238E27FC236}">
                    <a16:creationId xmlns:a16="http://schemas.microsoft.com/office/drawing/2014/main" id="{75148DCF-EB2C-4E75-B58C-F4110BB5AB77}"/>
                  </a:ext>
                </a:extLst>
              </p:cNvPr>
              <p:cNvSpPr/>
              <p:nvPr/>
            </p:nvSpPr>
            <p:spPr>
              <a:xfrm flipH="1">
                <a:off x="1264663" y="2953213"/>
                <a:ext cx="1779000" cy="1779000"/>
              </a:xfrm>
              <a:prstGeom prst="ellipse">
                <a:avLst/>
              </a:prstGeom>
              <a:solidFill>
                <a:srgbClr val="F79646"/>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74" name="Google Shape;429;p22">
                <a:extLst>
                  <a:ext uri="{FF2B5EF4-FFF2-40B4-BE49-F238E27FC236}">
                    <a16:creationId xmlns:a16="http://schemas.microsoft.com/office/drawing/2014/main" id="{6B662738-93BA-4064-8163-B9FF96C19A38}"/>
                  </a:ext>
                </a:extLst>
              </p:cNvPr>
              <p:cNvSpPr/>
              <p:nvPr/>
            </p:nvSpPr>
            <p:spPr>
              <a:xfrm>
                <a:off x="4053386" y="1639507"/>
                <a:ext cx="1724652" cy="480493"/>
              </a:xfrm>
              <a:prstGeom prst="roundRect">
                <a:avLst>
                  <a:gd name="adj" fmla="val 50000"/>
                </a:avLst>
              </a:prstGeom>
              <a:solidFill>
                <a:srgbClr val="4F81BD"/>
              </a:solidFill>
              <a:ln>
                <a:noFill/>
              </a:ln>
            </p:spPr>
            <p:txBody>
              <a:bodyPr spcFirstLastPara="1" wrap="square" lIns="91425" tIns="91425" rIns="91425" bIns="91425" anchor="ctr" anchorCtr="0">
                <a:noAutofit/>
              </a:bodyPr>
              <a:lstStyle/>
              <a:p>
                <a:pPr marL="0" marR="0" lvl="0" indent="0" algn="ctr" defTabSz="938213" eaLnBrk="1" fontAlgn="base" latinLnBrk="0" hangingPunct="1">
                  <a:lnSpc>
                    <a:spcPct val="100000"/>
                  </a:lnSpc>
                  <a:spcBef>
                    <a:spcPts val="0"/>
                  </a:spcBef>
                  <a:spcAft>
                    <a:spcPts val="0"/>
                  </a:spcAft>
                  <a:buClr>
                    <a:prstClr val="black"/>
                  </a:buClr>
                  <a:buSzPts val="1100"/>
                  <a:buFontTx/>
                  <a:buNone/>
                  <a:tabLst/>
                  <a:defRPr/>
                </a:pPr>
                <a:r>
                  <a:rPr kumimoji="0" lang="lv-LV"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Uzturēšanās atļaujas</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75" name="Google Shape;430;p22">
                <a:extLst>
                  <a:ext uri="{FF2B5EF4-FFF2-40B4-BE49-F238E27FC236}">
                    <a16:creationId xmlns:a16="http://schemas.microsoft.com/office/drawing/2014/main" id="{19E33ACD-D2DD-46E5-A4B3-AE7B9990A135}"/>
                  </a:ext>
                </a:extLst>
              </p:cNvPr>
              <p:cNvCxnSpPr>
                <a:cxnSpLocks/>
                <a:stCxn id="74" idx="1"/>
                <a:endCxn id="76" idx="6"/>
              </p:cNvCxnSpPr>
              <p:nvPr/>
            </p:nvCxnSpPr>
            <p:spPr>
              <a:xfrm flipH="1">
                <a:off x="2830366" y="1879754"/>
                <a:ext cx="1223020" cy="977185"/>
              </a:xfrm>
              <a:prstGeom prst="straightConnector1">
                <a:avLst/>
              </a:prstGeom>
              <a:noFill/>
              <a:ln w="9525" cap="flat" cmpd="sng">
                <a:solidFill>
                  <a:srgbClr val="000000"/>
                </a:solidFill>
                <a:prstDash val="solid"/>
                <a:round/>
                <a:headEnd type="none" w="med" len="med"/>
                <a:tailEnd type="none" w="med" len="med"/>
              </a:ln>
            </p:spPr>
          </p:cxnSp>
          <p:sp>
            <p:nvSpPr>
              <p:cNvPr id="76" name="Google Shape;431;p22">
                <a:extLst>
                  <a:ext uri="{FF2B5EF4-FFF2-40B4-BE49-F238E27FC236}">
                    <a16:creationId xmlns:a16="http://schemas.microsoft.com/office/drawing/2014/main" id="{EAB024AC-24B2-40B5-87F7-F75DCAF0B471}"/>
                  </a:ext>
                </a:extLst>
              </p:cNvPr>
              <p:cNvSpPr/>
              <p:nvPr/>
            </p:nvSpPr>
            <p:spPr>
              <a:xfrm>
                <a:off x="2737066" y="2810287"/>
                <a:ext cx="93300" cy="93300"/>
              </a:xfrm>
              <a:prstGeom prst="ellipse">
                <a:avLst/>
              </a:prstGeom>
              <a:solidFill>
                <a:srgbClr val="4F81BD"/>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77" name="Google Shape;432;p22">
                <a:extLst>
                  <a:ext uri="{FF2B5EF4-FFF2-40B4-BE49-F238E27FC236}">
                    <a16:creationId xmlns:a16="http://schemas.microsoft.com/office/drawing/2014/main" id="{C26D626D-A5A9-45EF-A1A9-482DCC1C385A}"/>
                  </a:ext>
                </a:extLst>
              </p:cNvPr>
              <p:cNvSpPr/>
              <p:nvPr/>
            </p:nvSpPr>
            <p:spPr>
              <a:xfrm>
                <a:off x="4075081" y="2550457"/>
                <a:ext cx="1724652" cy="423001"/>
              </a:xfrm>
              <a:prstGeom prst="roundRect">
                <a:avLst>
                  <a:gd name="adj" fmla="val 50000"/>
                </a:avLst>
              </a:prstGeom>
              <a:solidFill>
                <a:srgbClr val="C0504D"/>
              </a:solidFill>
              <a:ln>
                <a:noFill/>
              </a:ln>
            </p:spPr>
            <p:txBody>
              <a:bodyPr spcFirstLastPara="1" wrap="square" lIns="91425" tIns="91425" rIns="91425" bIns="91425" anchor="ctr" anchorCtr="0">
                <a:noAutofit/>
              </a:bodyPr>
              <a:lstStyle/>
              <a:p>
                <a:pPr marL="0" marR="0" lvl="0" indent="0" algn="ctr" defTabSz="938213" eaLnBrk="1" fontAlgn="base" latinLnBrk="0" hangingPunct="1">
                  <a:lnSpc>
                    <a:spcPct val="100000"/>
                  </a:lnSpc>
                  <a:spcBef>
                    <a:spcPts val="0"/>
                  </a:spcBef>
                  <a:spcAft>
                    <a:spcPts val="0"/>
                  </a:spcAft>
                  <a:buClr>
                    <a:prstClr val="black"/>
                  </a:buClr>
                  <a:buSzPts val="1100"/>
                  <a:buFontTx/>
                  <a:buNone/>
                  <a:tabLst/>
                  <a:defRPr/>
                </a:pPr>
                <a:r>
                  <a:rPr kumimoji="0" lang="lv-LV"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Nodarbinātība</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78" name="Google Shape;433;p22">
                <a:extLst>
                  <a:ext uri="{FF2B5EF4-FFF2-40B4-BE49-F238E27FC236}">
                    <a16:creationId xmlns:a16="http://schemas.microsoft.com/office/drawing/2014/main" id="{9264A38C-EE7D-489F-8D50-3711383B102A}"/>
                  </a:ext>
                </a:extLst>
              </p:cNvPr>
              <p:cNvCxnSpPr>
                <a:cxnSpLocks/>
                <a:stCxn id="77" idx="1"/>
                <a:endCxn id="79" idx="6"/>
              </p:cNvCxnSpPr>
              <p:nvPr/>
            </p:nvCxnSpPr>
            <p:spPr>
              <a:xfrm flipH="1">
                <a:off x="3247786" y="2761957"/>
                <a:ext cx="827297" cy="552595"/>
              </a:xfrm>
              <a:prstGeom prst="straightConnector1">
                <a:avLst/>
              </a:prstGeom>
              <a:noFill/>
              <a:ln w="9525" cap="flat" cmpd="sng">
                <a:solidFill>
                  <a:srgbClr val="000000"/>
                </a:solidFill>
                <a:prstDash val="solid"/>
                <a:round/>
                <a:headEnd type="none" w="med" len="med"/>
                <a:tailEnd type="none" w="med" len="med"/>
              </a:ln>
            </p:spPr>
          </p:cxnSp>
          <p:sp>
            <p:nvSpPr>
              <p:cNvPr id="79" name="Google Shape;434;p22">
                <a:extLst>
                  <a:ext uri="{FF2B5EF4-FFF2-40B4-BE49-F238E27FC236}">
                    <a16:creationId xmlns:a16="http://schemas.microsoft.com/office/drawing/2014/main" id="{3DA3B8E0-AD8C-447D-9BB6-C94D12A1C3EB}"/>
                  </a:ext>
                </a:extLst>
              </p:cNvPr>
              <p:cNvSpPr/>
              <p:nvPr/>
            </p:nvSpPr>
            <p:spPr>
              <a:xfrm>
                <a:off x="3154483" y="3267899"/>
                <a:ext cx="93300" cy="93300"/>
              </a:xfrm>
              <a:prstGeom prst="ellipse">
                <a:avLst/>
              </a:prstGeom>
              <a:solidFill>
                <a:srgbClr val="C0504D"/>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80" name="Google Shape;435;p22">
                <a:extLst>
                  <a:ext uri="{FF2B5EF4-FFF2-40B4-BE49-F238E27FC236}">
                    <a16:creationId xmlns:a16="http://schemas.microsoft.com/office/drawing/2014/main" id="{20334591-D1B5-4AE9-A1A1-08A6176AC2FE}"/>
                  </a:ext>
                </a:extLst>
              </p:cNvPr>
              <p:cNvSpPr/>
              <p:nvPr/>
            </p:nvSpPr>
            <p:spPr>
              <a:xfrm>
                <a:off x="4134901" y="4158135"/>
                <a:ext cx="1598547" cy="410164"/>
              </a:xfrm>
              <a:prstGeom prst="roundRect">
                <a:avLst>
                  <a:gd name="adj" fmla="val 50000"/>
                </a:avLst>
              </a:prstGeom>
              <a:solidFill>
                <a:srgbClr val="8064A2"/>
              </a:solidFill>
              <a:ln>
                <a:noFill/>
              </a:ln>
            </p:spPr>
            <p:txBody>
              <a:bodyPr spcFirstLastPara="1" wrap="square" lIns="91425" tIns="91425" rIns="91425" bIns="91425" anchor="ctr" anchorCtr="0">
                <a:noAutofit/>
              </a:bodyPr>
              <a:lstStyle/>
              <a:p>
                <a:pPr marL="0" marR="0" lvl="0" indent="0" algn="ctr" defTabSz="938213" eaLnBrk="1" fontAlgn="base" latinLnBrk="0" hangingPunct="1">
                  <a:lnSpc>
                    <a:spcPct val="100000"/>
                  </a:lnSpc>
                  <a:spcBef>
                    <a:spcPts val="0"/>
                  </a:spcBef>
                  <a:spcAft>
                    <a:spcPts val="0"/>
                  </a:spcAft>
                  <a:buClr>
                    <a:prstClr val="black"/>
                  </a:buClr>
                  <a:buSzPts val="1100"/>
                  <a:buFontTx/>
                  <a:buNone/>
                  <a:tabLst/>
                  <a:defRPr/>
                </a:pPr>
                <a:r>
                  <a:rPr kumimoji="0" lang="lv-LV"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Izglītība</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81" name="Google Shape;436;p22">
                <a:extLst>
                  <a:ext uri="{FF2B5EF4-FFF2-40B4-BE49-F238E27FC236}">
                    <a16:creationId xmlns:a16="http://schemas.microsoft.com/office/drawing/2014/main" id="{4A380789-0EB0-45F6-BEC3-DBDF41C5E210}"/>
                  </a:ext>
                </a:extLst>
              </p:cNvPr>
              <p:cNvCxnSpPr>
                <a:cxnSpLocks/>
                <a:stCxn id="80" idx="1"/>
                <a:endCxn id="82" idx="6"/>
              </p:cNvCxnSpPr>
              <p:nvPr/>
            </p:nvCxnSpPr>
            <p:spPr>
              <a:xfrm flipH="1" flipV="1">
                <a:off x="3247785" y="4351393"/>
                <a:ext cx="887117" cy="11827"/>
              </a:xfrm>
              <a:prstGeom prst="straightConnector1">
                <a:avLst/>
              </a:prstGeom>
              <a:noFill/>
              <a:ln w="9525" cap="flat" cmpd="sng">
                <a:solidFill>
                  <a:srgbClr val="000000"/>
                </a:solidFill>
                <a:prstDash val="solid"/>
                <a:round/>
                <a:headEnd type="none" w="med" len="med"/>
                <a:tailEnd type="none" w="med" len="med"/>
              </a:ln>
            </p:spPr>
          </p:cxnSp>
          <p:sp>
            <p:nvSpPr>
              <p:cNvPr id="82" name="Google Shape;437;p22">
                <a:extLst>
                  <a:ext uri="{FF2B5EF4-FFF2-40B4-BE49-F238E27FC236}">
                    <a16:creationId xmlns:a16="http://schemas.microsoft.com/office/drawing/2014/main" id="{F79340A0-BAB0-43A3-915D-FCE6B590178F}"/>
                  </a:ext>
                </a:extLst>
              </p:cNvPr>
              <p:cNvSpPr/>
              <p:nvPr/>
            </p:nvSpPr>
            <p:spPr>
              <a:xfrm>
                <a:off x="3154483" y="4304741"/>
                <a:ext cx="93300" cy="93300"/>
              </a:xfrm>
              <a:prstGeom prst="ellipse">
                <a:avLst/>
              </a:prstGeom>
              <a:solidFill>
                <a:srgbClr val="8064A2"/>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83" name="Google Shape;438;p22">
                <a:extLst>
                  <a:ext uri="{FF2B5EF4-FFF2-40B4-BE49-F238E27FC236}">
                    <a16:creationId xmlns:a16="http://schemas.microsoft.com/office/drawing/2014/main" id="{5DD5F7C0-BED6-425E-849E-C9548964111B}"/>
                  </a:ext>
                </a:extLst>
              </p:cNvPr>
              <p:cNvSpPr/>
              <p:nvPr/>
            </p:nvSpPr>
            <p:spPr>
              <a:xfrm>
                <a:off x="4134901" y="3358952"/>
                <a:ext cx="1621443" cy="400201"/>
              </a:xfrm>
              <a:prstGeom prst="roundRect">
                <a:avLst>
                  <a:gd name="adj" fmla="val 50000"/>
                </a:avLst>
              </a:prstGeom>
              <a:solidFill>
                <a:srgbClr val="9BBB59"/>
              </a:solidFill>
              <a:ln>
                <a:noFill/>
              </a:ln>
            </p:spPr>
            <p:txBody>
              <a:bodyPr spcFirstLastPara="1" wrap="square" lIns="91425" tIns="91425" rIns="91425" bIns="91425" anchor="ctr" anchorCtr="0">
                <a:noAutofit/>
              </a:bodyPr>
              <a:lstStyle/>
              <a:p>
                <a:pPr marL="0" marR="0" lvl="0" indent="0" algn="ctr" defTabSz="938213" eaLnBrk="1" fontAlgn="base" latinLnBrk="0" hangingPunct="1">
                  <a:lnSpc>
                    <a:spcPct val="100000"/>
                  </a:lnSpc>
                  <a:spcBef>
                    <a:spcPts val="0"/>
                  </a:spcBef>
                  <a:spcAft>
                    <a:spcPts val="0"/>
                  </a:spcAft>
                  <a:buClr>
                    <a:prstClr val="black"/>
                  </a:buClr>
                  <a:buSzPts val="1100"/>
                  <a:buFontTx/>
                  <a:buNone/>
                  <a:tabLst/>
                  <a:defRPr/>
                </a:pPr>
                <a:r>
                  <a:rPr kumimoji="0" lang="lv-LV"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Konsultācijas</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84" name="Google Shape;439;p22">
                <a:extLst>
                  <a:ext uri="{FF2B5EF4-FFF2-40B4-BE49-F238E27FC236}">
                    <a16:creationId xmlns:a16="http://schemas.microsoft.com/office/drawing/2014/main" id="{22EE885F-5265-4273-815C-A67F52224D84}"/>
                  </a:ext>
                </a:extLst>
              </p:cNvPr>
              <p:cNvCxnSpPr>
                <a:cxnSpLocks/>
                <a:stCxn id="83" idx="1"/>
                <a:endCxn id="85" idx="6"/>
              </p:cNvCxnSpPr>
              <p:nvPr/>
            </p:nvCxnSpPr>
            <p:spPr>
              <a:xfrm flipH="1">
                <a:off x="3370254" y="3559053"/>
                <a:ext cx="764647" cy="279360"/>
              </a:xfrm>
              <a:prstGeom prst="straightConnector1">
                <a:avLst/>
              </a:prstGeom>
              <a:noFill/>
              <a:ln w="9525" cap="flat" cmpd="sng">
                <a:solidFill>
                  <a:srgbClr val="000000"/>
                </a:solidFill>
                <a:prstDash val="solid"/>
                <a:round/>
                <a:headEnd type="none" w="med" len="med"/>
                <a:tailEnd type="none" w="med" len="med"/>
              </a:ln>
            </p:spPr>
          </p:cxnSp>
          <p:sp>
            <p:nvSpPr>
              <p:cNvPr id="85" name="Google Shape;440;p22">
                <a:extLst>
                  <a:ext uri="{FF2B5EF4-FFF2-40B4-BE49-F238E27FC236}">
                    <a16:creationId xmlns:a16="http://schemas.microsoft.com/office/drawing/2014/main" id="{83510622-1C34-4E71-8FB6-C1980729863C}"/>
                  </a:ext>
                </a:extLst>
              </p:cNvPr>
              <p:cNvSpPr/>
              <p:nvPr/>
            </p:nvSpPr>
            <p:spPr>
              <a:xfrm>
                <a:off x="3276954" y="3791763"/>
                <a:ext cx="93300" cy="93300"/>
              </a:xfrm>
              <a:prstGeom prst="ellipse">
                <a:avLst/>
              </a:prstGeom>
              <a:solidFill>
                <a:srgbClr val="9BBB59"/>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86" name="Google Shape;441;p22">
                <a:extLst>
                  <a:ext uri="{FF2B5EF4-FFF2-40B4-BE49-F238E27FC236}">
                    <a16:creationId xmlns:a16="http://schemas.microsoft.com/office/drawing/2014/main" id="{3327DD14-44B2-4CF7-95D5-7E6F2DA2272D}"/>
                  </a:ext>
                </a:extLst>
              </p:cNvPr>
              <p:cNvSpPr/>
              <p:nvPr/>
            </p:nvSpPr>
            <p:spPr>
              <a:xfrm>
                <a:off x="4134901" y="5034627"/>
                <a:ext cx="1598547" cy="403876"/>
              </a:xfrm>
              <a:prstGeom prst="roundRect">
                <a:avLst>
                  <a:gd name="adj" fmla="val 50000"/>
                </a:avLst>
              </a:prstGeom>
              <a:solidFill>
                <a:srgbClr val="4BACC6"/>
              </a:solidFill>
              <a:ln>
                <a:noFill/>
              </a:ln>
            </p:spPr>
            <p:txBody>
              <a:bodyPr spcFirstLastPara="1" wrap="square" lIns="91425" tIns="91425" rIns="91425" bIns="91425" anchor="ctr" anchorCtr="0">
                <a:noAutofit/>
              </a:bodyPr>
              <a:lstStyle/>
              <a:p>
                <a:pPr marL="0" marR="0" lvl="0" indent="0" algn="ctr" defTabSz="938213" eaLnBrk="1" fontAlgn="base" latinLnBrk="0" hangingPunct="1">
                  <a:lnSpc>
                    <a:spcPct val="100000"/>
                  </a:lnSpc>
                  <a:spcBef>
                    <a:spcPts val="0"/>
                  </a:spcBef>
                  <a:spcAft>
                    <a:spcPts val="0"/>
                  </a:spcAft>
                  <a:buClr>
                    <a:prstClr val="black"/>
                  </a:buClr>
                  <a:buSzPts val="1100"/>
                  <a:buFontTx/>
                  <a:buNone/>
                  <a:tabLst/>
                  <a:defRPr/>
                </a:pPr>
                <a:r>
                  <a:rPr kumimoji="0" lang="lv-LV"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Valoda</a:t>
                </a:r>
                <a:endParaRPr kumimoji="0" sz="17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87" name="Google Shape;442;p22">
                <a:extLst>
                  <a:ext uri="{FF2B5EF4-FFF2-40B4-BE49-F238E27FC236}">
                    <a16:creationId xmlns:a16="http://schemas.microsoft.com/office/drawing/2014/main" id="{ADA57ADA-0AD7-4F66-AFEB-72FB7BE570B8}"/>
                  </a:ext>
                </a:extLst>
              </p:cNvPr>
              <p:cNvCxnSpPr>
                <a:cxnSpLocks/>
                <a:stCxn id="86" idx="1"/>
                <a:endCxn id="88" idx="6"/>
              </p:cNvCxnSpPr>
              <p:nvPr/>
            </p:nvCxnSpPr>
            <p:spPr>
              <a:xfrm flipH="1" flipV="1">
                <a:off x="2830368" y="4828499"/>
                <a:ext cx="1304535" cy="408069"/>
              </a:xfrm>
              <a:prstGeom prst="straightConnector1">
                <a:avLst/>
              </a:prstGeom>
              <a:noFill/>
              <a:ln w="9525" cap="flat" cmpd="sng">
                <a:solidFill>
                  <a:srgbClr val="000000"/>
                </a:solidFill>
                <a:prstDash val="solid"/>
                <a:round/>
                <a:headEnd type="none" w="med" len="med"/>
                <a:tailEnd type="none" w="med" len="med"/>
              </a:ln>
            </p:spPr>
          </p:cxnSp>
          <p:sp>
            <p:nvSpPr>
              <p:cNvPr id="88" name="Google Shape;443;p22">
                <a:extLst>
                  <a:ext uri="{FF2B5EF4-FFF2-40B4-BE49-F238E27FC236}">
                    <a16:creationId xmlns:a16="http://schemas.microsoft.com/office/drawing/2014/main" id="{8AA6F986-E696-48AF-938F-EC1DC8B9E1E1}"/>
                  </a:ext>
                </a:extLst>
              </p:cNvPr>
              <p:cNvSpPr/>
              <p:nvPr/>
            </p:nvSpPr>
            <p:spPr>
              <a:xfrm>
                <a:off x="2737066" y="4781847"/>
                <a:ext cx="93300" cy="93300"/>
              </a:xfrm>
              <a:prstGeom prst="ellipse">
                <a:avLst/>
              </a:prstGeom>
              <a:solidFill>
                <a:srgbClr val="4BACC6"/>
              </a:solidFill>
              <a:ln>
                <a:noFill/>
              </a:ln>
            </p:spPr>
            <p:txBody>
              <a:bodyPr spcFirstLastPara="1" wrap="square" lIns="91425" tIns="91425" rIns="91425" bIns="91425" anchor="ctr" anchorCtr="0">
                <a:noAutofit/>
              </a:bodyPr>
              <a:lstStyle/>
              <a:p>
                <a:pPr marL="0" marR="0" lvl="0" indent="0" defTabSz="938213" eaLnBrk="1" fontAlgn="base" latinLnBrk="0" hangingPunct="1">
                  <a:lnSpc>
                    <a:spcPct val="100000"/>
                  </a:lnSpc>
                  <a:spcBef>
                    <a:spcPts val="0"/>
                  </a:spcBef>
                  <a:spcAft>
                    <a:spcPts val="0"/>
                  </a:spcAft>
                  <a:buClrTx/>
                  <a:buSzTx/>
                  <a:buFontTx/>
                  <a:buNone/>
                  <a:tabLst/>
                  <a:defRPr/>
                </a:pPr>
                <a:endParaRPr kumimoji="0" sz="1700" b="0" i="0" u="none" strike="noStrike" kern="0" cap="none" spc="0" normalizeH="0" baseline="0" noProof="0" dirty="0">
                  <a:ln>
                    <a:noFill/>
                  </a:ln>
                  <a:solidFill>
                    <a:prstClr val="black"/>
                  </a:solidFill>
                  <a:effectLst/>
                  <a:uLnTx/>
                  <a:uFillTx/>
                  <a:ea typeface="MS PGothic" pitchFamily="34" charset="-128"/>
                </a:endParaRPr>
              </a:p>
            </p:txBody>
          </p:sp>
          <p:sp>
            <p:nvSpPr>
              <p:cNvPr id="89" name="TextBox 88">
                <a:extLst>
                  <a:ext uri="{FF2B5EF4-FFF2-40B4-BE49-F238E27FC236}">
                    <a16:creationId xmlns:a16="http://schemas.microsoft.com/office/drawing/2014/main" id="{89741F06-2B49-4FCE-89F0-BB632B2E119E}"/>
                  </a:ext>
                </a:extLst>
              </p:cNvPr>
              <p:cNvSpPr txBox="1"/>
              <p:nvPr/>
            </p:nvSpPr>
            <p:spPr>
              <a:xfrm>
                <a:off x="1460983" y="3358952"/>
                <a:ext cx="1366912" cy="1092607"/>
              </a:xfrm>
              <a:prstGeom prst="rect">
                <a:avLst/>
              </a:prstGeom>
              <a:noFill/>
            </p:spPr>
            <p:txBody>
              <a:bodyPr wrap="square" rtlCol="0">
                <a:spAutoFit/>
              </a:bodyPr>
              <a:lstStyle/>
              <a:p>
                <a:pPr marL="0" marR="0" lvl="0" indent="0" algn="ctr" defTabSz="938213" eaLnBrk="1" fontAlgn="base" latinLnBrk="0" hangingPunct="1">
                  <a:lnSpc>
                    <a:spcPct val="100000"/>
                  </a:lnSpc>
                  <a:spcBef>
                    <a:spcPct val="0"/>
                  </a:spcBef>
                  <a:spcAft>
                    <a:spcPct val="0"/>
                  </a:spcAft>
                  <a:buClrTx/>
                  <a:buSzTx/>
                  <a:buFontTx/>
                  <a:buNone/>
                  <a:tabLst/>
                  <a:defRPr/>
                </a:pPr>
                <a:r>
                  <a:rPr kumimoji="0" lang="lv-LV" sz="16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rPr>
                  <a:t>Vienas pieturas aģentūra/SIF</a:t>
                </a:r>
              </a:p>
              <a:p>
                <a:pPr marL="0" marR="0" lvl="0" indent="0" defTabSz="938213" eaLnBrk="1" fontAlgn="base" latinLnBrk="0" hangingPunct="1">
                  <a:lnSpc>
                    <a:spcPct val="100000"/>
                  </a:lnSpc>
                  <a:spcBef>
                    <a:spcPct val="0"/>
                  </a:spcBef>
                  <a:spcAft>
                    <a:spcPct val="0"/>
                  </a:spcAft>
                  <a:buClrTx/>
                  <a:buSzTx/>
                  <a:buFontTx/>
                  <a:buNone/>
                  <a:tabLst/>
                  <a:defRPr/>
                </a:pPr>
                <a:endParaRPr kumimoji="0" lang="lv-LV" sz="1700" b="0" i="0" u="none" strike="noStrike" kern="0" cap="none" spc="0" normalizeH="0" baseline="0" noProof="0" dirty="0">
                  <a:ln>
                    <a:noFill/>
                  </a:ln>
                  <a:solidFill>
                    <a:prstClr val="black"/>
                  </a:solidFill>
                  <a:effectLst/>
                  <a:uLnTx/>
                  <a:uFillTx/>
                  <a:ea typeface="MS PGothic" pitchFamily="34" charset="-128"/>
                </a:endParaRPr>
              </a:p>
            </p:txBody>
          </p:sp>
        </p:grpSp>
        <p:cxnSp>
          <p:nvCxnSpPr>
            <p:cNvPr id="95" name="Google Shape;430;p22">
              <a:extLst>
                <a:ext uri="{FF2B5EF4-FFF2-40B4-BE49-F238E27FC236}">
                  <a16:creationId xmlns:a16="http://schemas.microsoft.com/office/drawing/2014/main" id="{089CC72E-976A-4DEF-9942-F63714166D23}"/>
                </a:ext>
              </a:extLst>
            </p:cNvPr>
            <p:cNvCxnSpPr>
              <a:cxnSpLocks/>
              <a:stCxn id="27" idx="1"/>
              <a:endCxn id="74" idx="3"/>
            </p:cNvCxnSpPr>
            <p:nvPr/>
          </p:nvCxnSpPr>
          <p:spPr>
            <a:xfrm flipH="1">
              <a:off x="5452445" y="2905664"/>
              <a:ext cx="494590" cy="0"/>
            </a:xfrm>
            <a:prstGeom prst="straightConnector1">
              <a:avLst/>
            </a:prstGeom>
            <a:noFill/>
            <a:ln w="9525" cap="flat" cmpd="sng">
              <a:solidFill>
                <a:srgbClr val="4F81BD"/>
              </a:solidFill>
              <a:prstDash val="solid"/>
              <a:round/>
              <a:headEnd type="oval" w="lg" len="lg"/>
              <a:tailEnd type="none" w="lg" len="lg"/>
            </a:ln>
          </p:spPr>
        </p:cxnSp>
        <p:cxnSp>
          <p:nvCxnSpPr>
            <p:cNvPr id="107" name="Taisns savienotājs 106">
              <a:extLst>
                <a:ext uri="{FF2B5EF4-FFF2-40B4-BE49-F238E27FC236}">
                  <a16:creationId xmlns:a16="http://schemas.microsoft.com/office/drawing/2014/main" id="{E21A8F38-7D80-46A0-AC4B-00A3CB9B8904}"/>
                </a:ext>
              </a:extLst>
            </p:cNvPr>
            <p:cNvCxnSpPr>
              <a:stCxn id="77" idx="3"/>
              <a:endCxn id="29" idx="1"/>
            </p:cNvCxnSpPr>
            <p:nvPr/>
          </p:nvCxnSpPr>
          <p:spPr>
            <a:xfrm flipV="1">
              <a:off x="5474140" y="3787867"/>
              <a:ext cx="472895" cy="1"/>
            </a:xfrm>
            <a:prstGeom prst="line">
              <a:avLst/>
            </a:prstGeom>
            <a:ln>
              <a:solidFill>
                <a:srgbClr val="C0504D"/>
              </a:solidFill>
              <a:headEnd w="lg" len="lg"/>
              <a:tailEnd type="oval" w="lg" len="lg"/>
            </a:ln>
          </p:spPr>
          <p:style>
            <a:lnRef idx="1">
              <a:schemeClr val="accent1"/>
            </a:lnRef>
            <a:fillRef idx="0">
              <a:schemeClr val="accent1"/>
            </a:fillRef>
            <a:effectRef idx="0">
              <a:schemeClr val="accent1"/>
            </a:effectRef>
            <a:fontRef idx="minor">
              <a:schemeClr val="tx1"/>
            </a:fontRef>
          </p:style>
        </p:cxnSp>
        <p:cxnSp>
          <p:nvCxnSpPr>
            <p:cNvPr id="110" name="Taisns savienotājs 109">
              <a:extLst>
                <a:ext uri="{FF2B5EF4-FFF2-40B4-BE49-F238E27FC236}">
                  <a16:creationId xmlns:a16="http://schemas.microsoft.com/office/drawing/2014/main" id="{8938911A-CC85-4617-9A82-1132C43AE5AF}"/>
                </a:ext>
              </a:extLst>
            </p:cNvPr>
            <p:cNvCxnSpPr>
              <a:cxnSpLocks/>
              <a:stCxn id="83" idx="3"/>
              <a:endCxn id="28" idx="1"/>
            </p:cNvCxnSpPr>
            <p:nvPr/>
          </p:nvCxnSpPr>
          <p:spPr>
            <a:xfrm flipV="1">
              <a:off x="5430751" y="4576999"/>
              <a:ext cx="498110" cy="7964"/>
            </a:xfrm>
            <a:prstGeom prst="line">
              <a:avLst/>
            </a:prstGeom>
            <a:ln>
              <a:solidFill>
                <a:srgbClr val="9BBB59"/>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14" name="Taisns savienotājs 113">
              <a:extLst>
                <a:ext uri="{FF2B5EF4-FFF2-40B4-BE49-F238E27FC236}">
                  <a16:creationId xmlns:a16="http://schemas.microsoft.com/office/drawing/2014/main" id="{6098D3AE-179F-4FC2-8B30-F5E4F2F6251A}"/>
                </a:ext>
              </a:extLst>
            </p:cNvPr>
            <p:cNvCxnSpPr>
              <a:stCxn id="80" idx="3"/>
              <a:endCxn id="26" idx="1"/>
            </p:cNvCxnSpPr>
            <p:nvPr/>
          </p:nvCxnSpPr>
          <p:spPr>
            <a:xfrm>
              <a:off x="5407855" y="5389127"/>
              <a:ext cx="539180" cy="0"/>
            </a:xfrm>
            <a:prstGeom prst="line">
              <a:avLst/>
            </a:prstGeom>
            <a:ln>
              <a:solidFill>
                <a:srgbClr val="8064A2"/>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19" name="Taisns savienotājs 118">
              <a:extLst>
                <a:ext uri="{FF2B5EF4-FFF2-40B4-BE49-F238E27FC236}">
                  <a16:creationId xmlns:a16="http://schemas.microsoft.com/office/drawing/2014/main" id="{8EAA3973-C3F1-4190-BA73-5917A4BF3773}"/>
                </a:ext>
              </a:extLst>
            </p:cNvPr>
            <p:cNvCxnSpPr>
              <a:stCxn id="86" idx="3"/>
              <a:endCxn id="30" idx="1"/>
            </p:cNvCxnSpPr>
            <p:nvPr/>
          </p:nvCxnSpPr>
          <p:spPr>
            <a:xfrm>
              <a:off x="5407855" y="6262475"/>
              <a:ext cx="521006" cy="0"/>
            </a:xfrm>
            <a:prstGeom prst="line">
              <a:avLst/>
            </a:prstGeom>
            <a:ln>
              <a:solidFill>
                <a:srgbClr val="4BACC6"/>
              </a:solidFill>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4852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sz="4400" b="1" dirty="0">
                <a:latin typeface="+mj-lt"/>
              </a:rPr>
              <a:t>Paldies par uzmanību!</a:t>
            </a:r>
            <a:br>
              <a:rPr lang="lv-LV" sz="4400" b="1" dirty="0">
                <a:latin typeface="+mj-lt"/>
              </a:rPr>
            </a:br>
            <a:br>
              <a:rPr lang="en-US" dirty="0"/>
            </a:br>
            <a:endParaRPr lang="en-US" dirty="0"/>
          </a:p>
        </p:txBody>
      </p:sp>
      <p:sp>
        <p:nvSpPr>
          <p:cNvPr id="4" name="Teksta vietturis 2">
            <a:extLst>
              <a:ext uri="{FF2B5EF4-FFF2-40B4-BE49-F238E27FC236}">
                <a16:creationId xmlns:a16="http://schemas.microsoft.com/office/drawing/2014/main" id="{98EDEFA7-3CE5-4049-AF35-4752E9A74CE1}"/>
              </a:ext>
            </a:extLst>
          </p:cNvPr>
          <p:cNvSpPr>
            <a:spLocks noGrp="1"/>
          </p:cNvSpPr>
          <p:nvPr>
            <p:ph type="body" sz="quarter" idx="11"/>
          </p:nvPr>
        </p:nvSpPr>
        <p:spPr>
          <a:xfrm>
            <a:off x="914400" y="5514974"/>
            <a:ext cx="10363200" cy="914399"/>
          </a:xfrm>
        </p:spPr>
        <p:txBody>
          <a:bodyPr>
            <a:noAutofit/>
          </a:bodyPr>
          <a:lstStyle/>
          <a:p>
            <a:r>
              <a:rPr lang="lv-LV" sz="1800" dirty="0">
                <a:latin typeface="+mj-lt"/>
              </a:rPr>
              <a:t>Kultūras ministrijas ES fondu departaments</a:t>
            </a:r>
          </a:p>
        </p:txBody>
      </p:sp>
    </p:spTree>
    <p:extLst>
      <p:ext uri="{BB962C8B-B14F-4D97-AF65-F5344CB8AC3E}">
        <p14:creationId xmlns:p14="http://schemas.microsoft.com/office/powerpoint/2010/main" val="2552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2E6441-6EDD-404C-B9B7-341D5E543C9D}"/>
              </a:ext>
            </a:extLst>
          </p:cNvPr>
          <p:cNvSpPr txBox="1"/>
          <p:nvPr/>
        </p:nvSpPr>
        <p:spPr>
          <a:xfrm>
            <a:off x="1116806" y="1741380"/>
            <a:ext cx="3552823" cy="1200329"/>
          </a:xfrm>
          <a:prstGeom prst="rect">
            <a:avLst/>
          </a:prstGeom>
          <a:noFill/>
        </p:spPr>
        <p:txBody>
          <a:bodyPr wrap="square">
            <a:spAutoFit/>
          </a:bodyPr>
          <a:lstStyle/>
          <a:p>
            <a:pPr marL="0" marR="0" lvl="0" indent="0" defTabSz="938190" rtl="0" eaLnBrk="0" fontAlgn="base" latinLnBrk="0" hangingPunct="0">
              <a:lnSpc>
                <a:spcPct val="100000"/>
              </a:lnSpc>
              <a:spcBef>
                <a:spcPct val="20000"/>
              </a:spcBef>
              <a:spcAft>
                <a:spcPct val="0"/>
              </a:spcAft>
              <a:buClrTx/>
              <a:buSzTx/>
              <a:buFont typeface="Arial" charset="0"/>
              <a:buNone/>
              <a:tabLst/>
              <a:defRPr/>
            </a:pPr>
            <a:r>
              <a:rPr kumimoji="0" lang="lv-LV" b="1"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Latvija 2030 </a:t>
            </a:r>
            <a:r>
              <a:rPr kumimoji="0" lang="lv-LV"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a:t>
            </a:r>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Kultūras telpas saglabāšana, </a:t>
            </a:r>
            <a:r>
              <a:rPr kumimoji="0" lang="lv-LV" b="0" i="0" strike="noStrike" kern="1200" cap="none" spc="0" normalizeH="0" baseline="0" noProof="0" dirty="0">
                <a:ln>
                  <a:noFill/>
                </a:ln>
                <a:solidFill>
                  <a:sysClr val="windowText" lastClr="000000"/>
                </a:solidFill>
                <a:effectLst/>
                <a:uLnTx/>
                <a:uFillTx/>
                <a:latin typeface="Verdana"/>
                <a:ea typeface="Verdana" panose="020B0604030504040204" pitchFamily="34" charset="0"/>
              </a:rPr>
              <a:t>mijie</a:t>
            </a:r>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darbība un bagātināšana"</a:t>
            </a:r>
          </a:p>
        </p:txBody>
      </p:sp>
      <p:sp>
        <p:nvSpPr>
          <p:cNvPr id="7" name="TextBox 6">
            <a:extLst>
              <a:ext uri="{FF2B5EF4-FFF2-40B4-BE49-F238E27FC236}">
                <a16:creationId xmlns:a16="http://schemas.microsoft.com/office/drawing/2014/main" id="{70184108-E55B-4077-AB34-3F0EB4B46E9D}"/>
              </a:ext>
            </a:extLst>
          </p:cNvPr>
          <p:cNvSpPr txBox="1"/>
          <p:nvPr/>
        </p:nvSpPr>
        <p:spPr>
          <a:xfrm>
            <a:off x="5363285" y="1433604"/>
            <a:ext cx="6475258" cy="1477328"/>
          </a:xfrm>
          <a:prstGeom prst="rect">
            <a:avLst/>
          </a:prstGeom>
          <a:noFill/>
        </p:spPr>
        <p:txBody>
          <a:bodyPr wrap="square">
            <a:spAutoFit/>
          </a:bodyPr>
          <a:lstStyle/>
          <a:p>
            <a:pPr marL="0" marR="0" lvl="0" indent="0" algn="just" defTabSz="938190" rtl="0" eaLnBrk="0" fontAlgn="base" latinLnBrk="0" hangingPunct="0">
              <a:lnSpc>
                <a:spcPct val="100000"/>
              </a:lnSpc>
              <a:spcBef>
                <a:spcPct val="20000"/>
              </a:spcBef>
              <a:spcAft>
                <a:spcPct val="0"/>
              </a:spcAft>
              <a:buClrTx/>
              <a:buSzTx/>
              <a:buFont typeface="Arial" charset="0"/>
              <a:buNone/>
              <a:tabLst/>
              <a:defRPr/>
            </a:pPr>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Saglabāt un attīstīt Latvijas kultūras kapitālu un veicināt piederības izjūtu Latvijas kultūras telpai, attīstot sabiedrības radošumā balstītu konkurētspējīgu nacionālo identitāti un veidojot Latvijā kvalitatīvu kultūrvidi</a:t>
            </a:r>
          </a:p>
        </p:txBody>
      </p:sp>
      <p:sp>
        <p:nvSpPr>
          <p:cNvPr id="9" name="TextBox 8">
            <a:extLst>
              <a:ext uri="{FF2B5EF4-FFF2-40B4-BE49-F238E27FC236}">
                <a16:creationId xmlns:a16="http://schemas.microsoft.com/office/drawing/2014/main" id="{465E22F5-9187-4385-BE4F-E3497449A771}"/>
              </a:ext>
            </a:extLst>
          </p:cNvPr>
          <p:cNvSpPr txBox="1"/>
          <p:nvPr/>
        </p:nvSpPr>
        <p:spPr>
          <a:xfrm>
            <a:off x="1116806" y="3139374"/>
            <a:ext cx="3486134" cy="1200329"/>
          </a:xfrm>
          <a:prstGeom prst="rect">
            <a:avLst/>
          </a:prstGeom>
          <a:noFill/>
        </p:spPr>
        <p:txBody>
          <a:bodyPr wrap="square">
            <a:spAutoFit/>
          </a:bodyPr>
          <a:lstStyle/>
          <a:p>
            <a:pPr marL="0" marR="0" lvl="0" indent="0" defTabSz="938190" rtl="0" eaLnBrk="0" fontAlgn="base" latinLnBrk="0" hangingPunct="0">
              <a:lnSpc>
                <a:spcPct val="100000"/>
              </a:lnSpc>
              <a:spcBef>
                <a:spcPct val="20000"/>
              </a:spcBef>
              <a:spcAft>
                <a:spcPct val="0"/>
              </a:spcAft>
              <a:buClrTx/>
              <a:buSzTx/>
              <a:buFont typeface="Arial" charset="0"/>
              <a:buNone/>
              <a:tabLst/>
              <a:defRPr/>
            </a:pPr>
            <a:r>
              <a:rPr kumimoji="0" lang="lv-LV" b="1"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NAP 2021. – 2027.gadam </a:t>
            </a:r>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rīcības virziens </a:t>
            </a:r>
            <a:r>
              <a:rPr lang="lv-LV" dirty="0">
                <a:solidFill>
                  <a:sysClr val="windowText" lastClr="000000"/>
                </a:solidFill>
                <a:latin typeface="Verdana"/>
                <a:ea typeface="Verdana" panose="020B0604030504040204" pitchFamily="34" charset="0"/>
              </a:rPr>
              <a:t>"</a:t>
            </a:r>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Kultūras un sporta devums ilgtspējīgai sabiedrībai"</a:t>
            </a:r>
          </a:p>
        </p:txBody>
      </p:sp>
      <p:sp>
        <p:nvSpPr>
          <p:cNvPr id="11" name="TextBox 10">
            <a:extLst>
              <a:ext uri="{FF2B5EF4-FFF2-40B4-BE49-F238E27FC236}">
                <a16:creationId xmlns:a16="http://schemas.microsoft.com/office/drawing/2014/main" id="{17E4E97E-D6D3-4578-A93B-9DF22A45C726}"/>
              </a:ext>
            </a:extLst>
          </p:cNvPr>
          <p:cNvSpPr txBox="1"/>
          <p:nvPr/>
        </p:nvSpPr>
        <p:spPr>
          <a:xfrm>
            <a:off x="5363284" y="3139374"/>
            <a:ext cx="6475258" cy="923330"/>
          </a:xfrm>
          <a:prstGeom prst="rect">
            <a:avLst/>
          </a:prstGeom>
          <a:noFill/>
        </p:spPr>
        <p:txBody>
          <a:bodyPr wrap="square">
            <a:spAutoFit/>
          </a:bodyPr>
          <a:lstStyle/>
          <a:p>
            <a:pPr algn="just"/>
            <a:r>
              <a:rPr kumimoji="0" lang="lv-LV"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Kultūra un sports veicina Latvijas ekonomikas un sociālo izaugsmi, veidojot radošu un ilgtspējīgu Latvijas sabiedrību.</a:t>
            </a:r>
            <a:endParaRPr lang="lv-LV" dirty="0"/>
          </a:p>
        </p:txBody>
      </p:sp>
      <p:sp>
        <p:nvSpPr>
          <p:cNvPr id="13" name="TextBox 12">
            <a:extLst>
              <a:ext uri="{FF2B5EF4-FFF2-40B4-BE49-F238E27FC236}">
                <a16:creationId xmlns:a16="http://schemas.microsoft.com/office/drawing/2014/main" id="{BAE0BBAA-F7A6-4CEB-99D9-3CB55D920DE1}"/>
              </a:ext>
            </a:extLst>
          </p:cNvPr>
          <p:cNvSpPr txBox="1"/>
          <p:nvPr/>
        </p:nvSpPr>
        <p:spPr>
          <a:xfrm>
            <a:off x="1116806" y="4537368"/>
            <a:ext cx="3711226" cy="1957459"/>
          </a:xfrm>
          <a:prstGeom prst="rect">
            <a:avLst/>
          </a:prstGeom>
          <a:noFill/>
        </p:spPr>
        <p:txBody>
          <a:bodyPr wrap="square">
            <a:spAutoFit/>
          </a:bodyPr>
          <a:lstStyle/>
          <a:p>
            <a:pPr marL="0" marR="0" lvl="0" indent="0" defTabSz="938190" rtl="0" eaLnBrk="0" fontAlgn="base" latinLnBrk="0" hangingPunct="0">
              <a:lnSpc>
                <a:spcPct val="100000"/>
              </a:lnSpc>
              <a:spcBef>
                <a:spcPct val="20000"/>
              </a:spcBef>
              <a:spcAft>
                <a:spcPct val="0"/>
              </a:spcAft>
              <a:buClrTx/>
              <a:buSzTx/>
              <a:buFont typeface="Arial" charset="0"/>
              <a:buNone/>
              <a:tabLst/>
              <a:defRPr/>
            </a:pPr>
            <a:r>
              <a:rPr kumimoji="0" lang="lv-LV" b="1"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Valsts kultūrpolitikas pamatnostādnes 2021.-2027.gadam (</a:t>
            </a:r>
            <a:r>
              <a:rPr kumimoji="0" lang="lv-LV" b="1" i="1"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projekts</a:t>
            </a:r>
            <a:r>
              <a:rPr kumimoji="0" lang="lv-LV" b="1"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a:t>
            </a:r>
          </a:p>
          <a:p>
            <a:pPr marL="0" marR="0" lvl="0" indent="0" defTabSz="938190" rtl="0" eaLnBrk="0" fontAlgn="base" latinLnBrk="0" hangingPunct="0">
              <a:lnSpc>
                <a:spcPct val="100000"/>
              </a:lnSpc>
              <a:spcBef>
                <a:spcPct val="20000"/>
              </a:spcBef>
              <a:spcAft>
                <a:spcPct val="0"/>
              </a:spcAft>
              <a:buClrTx/>
              <a:buSzTx/>
              <a:buFont typeface="Arial" charset="0"/>
              <a:buNone/>
              <a:tabLst/>
              <a:defRPr/>
            </a:pPr>
            <a:r>
              <a:rPr kumimoji="0" lang="lv-LV" sz="1600" b="0" i="0" u="none" strike="noStrike" kern="1200" cap="none" spc="0" normalizeH="0" baseline="0" noProof="0" dirty="0">
                <a:ln>
                  <a:noFill/>
                </a:ln>
                <a:solidFill>
                  <a:sysClr val="windowText" lastClr="000000"/>
                </a:solidFill>
                <a:effectLst/>
                <a:uLnTx/>
                <a:uFillTx/>
                <a:latin typeface="Verdana"/>
                <a:ea typeface="Verdana" panose="020B0604030504040204" pitchFamily="34" charset="0"/>
              </a:rPr>
              <a:t>(uzsākta sabiedriskā apspriešana – 2021.gada 9.martā, pamatnostādņu apstiprināšana – 2021.gada maijā)</a:t>
            </a:r>
          </a:p>
        </p:txBody>
      </p:sp>
      <p:sp>
        <p:nvSpPr>
          <p:cNvPr id="15" name="Satura vietturis 2">
            <a:extLst>
              <a:ext uri="{FF2B5EF4-FFF2-40B4-BE49-F238E27FC236}">
                <a16:creationId xmlns:a16="http://schemas.microsoft.com/office/drawing/2014/main" id="{C522BD36-E6E8-41A0-B861-D67BB31B0FC9}"/>
              </a:ext>
            </a:extLst>
          </p:cNvPr>
          <p:cNvSpPr>
            <a:spLocks noGrp="1"/>
          </p:cNvSpPr>
          <p:nvPr>
            <p:ph idx="1"/>
          </p:nvPr>
        </p:nvSpPr>
        <p:spPr>
          <a:xfrm>
            <a:off x="5363284" y="4304169"/>
            <a:ext cx="6475258" cy="2219032"/>
          </a:xfrm>
        </p:spPr>
        <p:txBody>
          <a:bodyPr>
            <a:normAutofit/>
          </a:bodyPr>
          <a:lstStyle/>
          <a:p>
            <a:pPr marL="0" indent="0" algn="just">
              <a:buNone/>
            </a:pPr>
            <a:r>
              <a:rPr lang="lv-LV" sz="1800" dirty="0"/>
              <a:t>Ilgtspējīga un sabiedrībai pieejama kultūra cilvēka izaugsmei un nacionālas valsts attīstībai.</a:t>
            </a:r>
          </a:p>
          <a:p>
            <a:pPr marL="0" indent="0" algn="just">
              <a:buNone/>
            </a:pPr>
            <a:r>
              <a:rPr lang="lv-LV" sz="1800" dirty="0">
                <a:latin typeface="Verdana" panose="020B0604030504040204" pitchFamily="34" charset="0"/>
                <a:ea typeface="Verdana" panose="020B0604030504040204" pitchFamily="34" charset="0"/>
              </a:rPr>
              <a:t>Rīcības virzieni:</a:t>
            </a:r>
          </a:p>
          <a:p>
            <a:pPr marL="971550" lvl="1" indent="-285750" algn="just">
              <a:buClr>
                <a:srgbClr val="E5002B"/>
              </a:buClr>
            </a:pPr>
            <a:r>
              <a:rPr lang="lv-LV" sz="1800" dirty="0">
                <a:latin typeface="Verdana" panose="020B0604030504040204" pitchFamily="34" charset="0"/>
                <a:ea typeface="Verdana" panose="020B0604030504040204" pitchFamily="34" charset="0"/>
              </a:rPr>
              <a:t>kultūras resursu pieejamība;</a:t>
            </a:r>
          </a:p>
          <a:p>
            <a:pPr marL="971550" lvl="1" indent="-285750" algn="just">
              <a:buClr>
                <a:srgbClr val="E5002B"/>
              </a:buClr>
            </a:pPr>
            <a:r>
              <a:rPr lang="lv-LV" sz="1800" dirty="0">
                <a:latin typeface="Verdana" panose="020B0604030504040204" pitchFamily="34" charset="0"/>
                <a:ea typeface="Verdana" panose="020B0604030504040204" pitchFamily="34" charset="0"/>
              </a:rPr>
              <a:t>sabiedrības līdzdalība;</a:t>
            </a:r>
          </a:p>
          <a:p>
            <a:pPr marL="971550" lvl="1" indent="-285750" algn="just">
              <a:buClr>
                <a:srgbClr val="E5002B"/>
              </a:buClr>
            </a:pPr>
            <a:r>
              <a:rPr lang="lv-LV" sz="1800" dirty="0">
                <a:latin typeface="Verdana" panose="020B0604030504040204" pitchFamily="34" charset="0"/>
                <a:ea typeface="Verdana" panose="020B0604030504040204" pitchFamily="34" charset="0"/>
              </a:rPr>
              <a:t>jaunrade;</a:t>
            </a:r>
          </a:p>
          <a:p>
            <a:pPr marL="971550" lvl="1" indent="-285750" algn="just">
              <a:buClr>
                <a:srgbClr val="E5002B"/>
              </a:buClr>
            </a:pPr>
            <a:r>
              <a:rPr lang="lv-LV" sz="1800" dirty="0">
                <a:latin typeface="Verdana" panose="020B0604030504040204" pitchFamily="34" charset="0"/>
                <a:ea typeface="Verdana" panose="020B0604030504040204" pitchFamily="34" charset="0"/>
              </a:rPr>
              <a:t>kultūrizglītība.</a:t>
            </a:r>
          </a:p>
          <a:p>
            <a:pPr marL="0" indent="0">
              <a:buNone/>
            </a:pPr>
            <a:endParaRPr lang="lv-LV" sz="1200" dirty="0"/>
          </a:p>
        </p:txBody>
      </p:sp>
      <p:cxnSp>
        <p:nvCxnSpPr>
          <p:cNvPr id="29" name="Taisns savienotājs 28">
            <a:extLst>
              <a:ext uri="{FF2B5EF4-FFF2-40B4-BE49-F238E27FC236}">
                <a16:creationId xmlns:a16="http://schemas.microsoft.com/office/drawing/2014/main" id="{F2547F39-7451-49B2-B057-C16564489B47}"/>
              </a:ext>
            </a:extLst>
          </p:cNvPr>
          <p:cNvCxnSpPr>
            <a:cxnSpLocks/>
          </p:cNvCxnSpPr>
          <p:nvPr/>
        </p:nvCxnSpPr>
        <p:spPr>
          <a:xfrm>
            <a:off x="833120" y="4261913"/>
            <a:ext cx="11156469" cy="0"/>
          </a:xfrm>
          <a:prstGeom prst="line">
            <a:avLst/>
          </a:prstGeom>
          <a:ln w="28575">
            <a:solidFill>
              <a:srgbClr val="E5002B"/>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Taisns savienotājs 29">
            <a:extLst>
              <a:ext uri="{FF2B5EF4-FFF2-40B4-BE49-F238E27FC236}">
                <a16:creationId xmlns:a16="http://schemas.microsoft.com/office/drawing/2014/main" id="{3246CD53-6F7C-41BD-97EF-FC6C575A7DCF}"/>
              </a:ext>
            </a:extLst>
          </p:cNvPr>
          <p:cNvCxnSpPr>
            <a:cxnSpLocks/>
          </p:cNvCxnSpPr>
          <p:nvPr/>
        </p:nvCxnSpPr>
        <p:spPr>
          <a:xfrm>
            <a:off x="833120" y="6477094"/>
            <a:ext cx="11145515" cy="0"/>
          </a:xfrm>
          <a:prstGeom prst="line">
            <a:avLst/>
          </a:prstGeom>
          <a:ln w="28575">
            <a:solidFill>
              <a:srgbClr val="E5002B"/>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Taisns savienotājs 32">
            <a:extLst>
              <a:ext uri="{FF2B5EF4-FFF2-40B4-BE49-F238E27FC236}">
                <a16:creationId xmlns:a16="http://schemas.microsoft.com/office/drawing/2014/main" id="{E404608E-EC30-4F0B-8280-246ED00632EA}"/>
              </a:ext>
            </a:extLst>
          </p:cNvPr>
          <p:cNvCxnSpPr>
            <a:cxnSpLocks/>
          </p:cNvCxnSpPr>
          <p:nvPr/>
        </p:nvCxnSpPr>
        <p:spPr>
          <a:xfrm>
            <a:off x="822166" y="2880153"/>
            <a:ext cx="11156469" cy="0"/>
          </a:xfrm>
          <a:prstGeom prst="line">
            <a:avLst/>
          </a:prstGeom>
          <a:ln w="28575">
            <a:solidFill>
              <a:srgbClr val="E5002B"/>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5AAF211-F600-4711-865B-570083153556}"/>
              </a:ext>
            </a:extLst>
          </p:cNvPr>
          <p:cNvSpPr txBox="1"/>
          <p:nvPr/>
        </p:nvSpPr>
        <p:spPr>
          <a:xfrm>
            <a:off x="6318607" y="296448"/>
            <a:ext cx="5670982" cy="461665"/>
          </a:xfrm>
          <a:prstGeom prst="rect">
            <a:avLst/>
          </a:prstGeom>
          <a:noFill/>
        </p:spPr>
        <p:txBody>
          <a:bodyPr wrap="square">
            <a:spAutoFit/>
          </a:bodyPr>
          <a:lstStyle/>
          <a:p>
            <a:pPr algn="r">
              <a:defRPr/>
            </a:pPr>
            <a:r>
              <a:rPr lang="lv-LV" sz="2400" b="1" dirty="0">
                <a:latin typeface="Verdana" panose="020B0604030504040204" pitchFamily="34" charset="0"/>
                <a:ea typeface="Verdana" panose="020B0604030504040204" pitchFamily="34" charset="0"/>
              </a:rPr>
              <a:t>Politikas plānošanas dokumenti</a:t>
            </a:r>
            <a:endParaRPr lang="lv-LV" altLang="lv-LV" sz="2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2328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E4F4E6-8BFA-4D61-A950-1003186E0A0B}"/>
              </a:ext>
            </a:extLst>
          </p:cNvPr>
          <p:cNvSpPr txBox="1"/>
          <p:nvPr/>
        </p:nvSpPr>
        <p:spPr>
          <a:xfrm>
            <a:off x="1650846" y="1759205"/>
            <a:ext cx="7650480" cy="1508105"/>
          </a:xfrm>
          <a:prstGeom prst="rect">
            <a:avLst/>
          </a:prstGeom>
          <a:noFill/>
        </p:spPr>
        <p:txBody>
          <a:bodyPr wrap="square">
            <a:spAutoFit/>
          </a:bodyPr>
          <a:lstStyle/>
          <a:p>
            <a:pPr algn="just"/>
            <a:r>
              <a:rPr lang="lv-LV" sz="2300" dirty="0"/>
              <a:t>COVID-19 izplatības ierobežošanai noteiktie pasākumi ir radījuši smagu ietekmi uz kultūras nozari, kas rada risku </a:t>
            </a:r>
            <a:r>
              <a:rPr lang="lv-LV" sz="2300" b="1" dirty="0">
                <a:solidFill>
                  <a:srgbClr val="E5002B"/>
                </a:solidFill>
              </a:rPr>
              <a:t>augsti kvalificētu profesionāļu aizplūšanai no nozares. </a:t>
            </a:r>
          </a:p>
        </p:txBody>
      </p:sp>
      <p:grpSp>
        <p:nvGrpSpPr>
          <p:cNvPr id="16" name="Grupa 15">
            <a:extLst>
              <a:ext uri="{FF2B5EF4-FFF2-40B4-BE49-F238E27FC236}">
                <a16:creationId xmlns:a16="http://schemas.microsoft.com/office/drawing/2014/main" id="{506161C6-2542-4648-9BC2-C936C4ABDE8F}"/>
              </a:ext>
            </a:extLst>
          </p:cNvPr>
          <p:cNvGrpSpPr/>
          <p:nvPr/>
        </p:nvGrpSpPr>
        <p:grpSpPr>
          <a:xfrm>
            <a:off x="9550400" y="1868642"/>
            <a:ext cx="2235200" cy="936338"/>
            <a:chOff x="345440" y="2266295"/>
            <a:chExt cx="2235200" cy="936338"/>
          </a:xfrm>
        </p:grpSpPr>
        <p:pic>
          <p:nvPicPr>
            <p:cNvPr id="11" name="Grafika 10" descr="Artist male with solid fill">
              <a:extLst>
                <a:ext uri="{FF2B5EF4-FFF2-40B4-BE49-F238E27FC236}">
                  <a16:creationId xmlns:a16="http://schemas.microsoft.com/office/drawing/2014/main" id="{D6448BA3-38EE-482B-A773-AEC41F6DFC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440" y="2266295"/>
              <a:ext cx="914400" cy="914400"/>
            </a:xfrm>
            <a:prstGeom prst="rect">
              <a:avLst/>
            </a:prstGeom>
          </p:spPr>
        </p:pic>
        <p:pic>
          <p:nvPicPr>
            <p:cNvPr id="13" name="Grafika 12" descr="Construction worker male with solid fill">
              <a:extLst>
                <a:ext uri="{FF2B5EF4-FFF2-40B4-BE49-F238E27FC236}">
                  <a16:creationId xmlns:a16="http://schemas.microsoft.com/office/drawing/2014/main" id="{60E7D3C3-EF57-42AC-900E-D091206E4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6240" y="2288233"/>
              <a:ext cx="914400" cy="914400"/>
            </a:xfrm>
            <a:prstGeom prst="rect">
              <a:avLst/>
            </a:prstGeom>
          </p:spPr>
        </p:pic>
        <p:pic>
          <p:nvPicPr>
            <p:cNvPr id="15" name="Grafika 14" descr="Arrow Right with solid fill">
              <a:extLst>
                <a:ext uri="{FF2B5EF4-FFF2-40B4-BE49-F238E27FC236}">
                  <a16:creationId xmlns:a16="http://schemas.microsoft.com/office/drawing/2014/main" id="{177B7260-F66E-41A7-A11D-60E612FDA0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7293" y="2377747"/>
              <a:ext cx="691495" cy="691495"/>
            </a:xfrm>
            <a:prstGeom prst="rect">
              <a:avLst/>
            </a:prstGeom>
          </p:spPr>
        </p:pic>
      </p:grpSp>
      <p:sp>
        <p:nvSpPr>
          <p:cNvPr id="18" name="TextBox 17">
            <a:extLst>
              <a:ext uri="{FF2B5EF4-FFF2-40B4-BE49-F238E27FC236}">
                <a16:creationId xmlns:a16="http://schemas.microsoft.com/office/drawing/2014/main" id="{AD93C6C9-B0B7-4527-8B8A-B255D9D4B210}"/>
              </a:ext>
            </a:extLst>
          </p:cNvPr>
          <p:cNvSpPr txBox="1"/>
          <p:nvPr/>
        </p:nvSpPr>
        <p:spPr>
          <a:xfrm>
            <a:off x="1635453" y="3544000"/>
            <a:ext cx="7650480" cy="2923877"/>
          </a:xfrm>
          <a:prstGeom prst="rect">
            <a:avLst/>
          </a:prstGeom>
          <a:noFill/>
        </p:spPr>
        <p:txBody>
          <a:bodyPr wrap="square">
            <a:spAutoFit/>
          </a:bodyPr>
          <a:lstStyle/>
          <a:p>
            <a:pPr algn="just"/>
            <a:r>
              <a:rPr lang="lv-LV" sz="2300" dirty="0">
                <a:latin typeface="+mj-lt"/>
              </a:rPr>
              <a:t>COVID-19 ietekmē būtiski </a:t>
            </a:r>
            <a:r>
              <a:rPr lang="lv-LV" sz="2300" b="1" dirty="0">
                <a:solidFill>
                  <a:srgbClr val="E5002B"/>
                </a:solidFill>
                <a:latin typeface="+mj-lt"/>
              </a:rPr>
              <a:t>samazinājies klātienes kultūras patēriņš</a:t>
            </a:r>
            <a:r>
              <a:rPr lang="lv-LV" sz="2300" dirty="0">
                <a:latin typeface="+mj-lt"/>
              </a:rPr>
              <a:t>: </a:t>
            </a:r>
          </a:p>
          <a:p>
            <a:pPr algn="just"/>
            <a:endParaRPr lang="lv-LV" sz="2300" dirty="0">
              <a:latin typeface="+mj-lt"/>
            </a:endParaRPr>
          </a:p>
          <a:p>
            <a:pPr marL="342900" indent="-342900" algn="just">
              <a:buClr>
                <a:srgbClr val="E5002B"/>
              </a:buClr>
              <a:buFont typeface="Courier New" panose="02070309020205020404" pitchFamily="49" charset="0"/>
              <a:buChar char="o"/>
            </a:pPr>
            <a:r>
              <a:rPr lang="lv-LV" sz="2300" b="1" dirty="0">
                <a:latin typeface="+mj-lt"/>
              </a:rPr>
              <a:t>80% </a:t>
            </a:r>
            <a:r>
              <a:rPr lang="lv-LV" sz="2300" dirty="0">
                <a:latin typeface="+mj-lt"/>
              </a:rPr>
              <a:t>Latvijas iedzīvotāju pēdējā gada laikā ir apmeklējuši kultūras pasākumus un aktivitātes;</a:t>
            </a:r>
          </a:p>
          <a:p>
            <a:pPr algn="just"/>
            <a:endParaRPr lang="lv-LV" sz="2300" b="1" dirty="0">
              <a:latin typeface="+mj-lt"/>
            </a:endParaRPr>
          </a:p>
          <a:p>
            <a:pPr marL="342900" indent="-342900" algn="just">
              <a:buClr>
                <a:srgbClr val="E5002B"/>
              </a:buClr>
              <a:buFont typeface="Courier New" panose="02070309020205020404" pitchFamily="49" charset="0"/>
              <a:buChar char="o"/>
            </a:pPr>
            <a:r>
              <a:rPr lang="lv-LV" sz="2300" b="1" dirty="0">
                <a:latin typeface="+mj-lt"/>
              </a:rPr>
              <a:t>20% (iepriekš 5-8%) nav bijuši nevienā kultūras pasākumā</a:t>
            </a:r>
          </a:p>
        </p:txBody>
      </p:sp>
      <p:pic>
        <p:nvPicPr>
          <p:cNvPr id="23" name="Grafika 22" descr="Exclamation mark with solid fill">
            <a:extLst>
              <a:ext uri="{FF2B5EF4-FFF2-40B4-BE49-F238E27FC236}">
                <a16:creationId xmlns:a16="http://schemas.microsoft.com/office/drawing/2014/main" id="{9B1EE394-EEFF-4EA2-9D63-E303AFBF13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840" y="1733805"/>
            <a:ext cx="914400" cy="914400"/>
          </a:xfrm>
          <a:prstGeom prst="rect">
            <a:avLst/>
          </a:prstGeom>
        </p:spPr>
      </p:pic>
      <p:pic>
        <p:nvPicPr>
          <p:cNvPr id="30" name="Grafika 29" descr="Exclamation mark with solid fill">
            <a:extLst>
              <a:ext uri="{FF2B5EF4-FFF2-40B4-BE49-F238E27FC236}">
                <a16:creationId xmlns:a16="http://schemas.microsoft.com/office/drawing/2014/main" id="{25A432E0-E230-4D9A-81F1-1CD241BF77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840" y="3544000"/>
            <a:ext cx="914400" cy="914400"/>
          </a:xfrm>
          <a:prstGeom prst="rect">
            <a:avLst/>
          </a:prstGeom>
        </p:spPr>
      </p:pic>
      <p:grpSp>
        <p:nvGrpSpPr>
          <p:cNvPr id="49" name="Grupa 48">
            <a:extLst>
              <a:ext uri="{FF2B5EF4-FFF2-40B4-BE49-F238E27FC236}">
                <a16:creationId xmlns:a16="http://schemas.microsoft.com/office/drawing/2014/main" id="{228C902B-7E8F-4AFD-8827-E37B16643889}"/>
              </a:ext>
            </a:extLst>
          </p:cNvPr>
          <p:cNvGrpSpPr/>
          <p:nvPr/>
        </p:nvGrpSpPr>
        <p:grpSpPr>
          <a:xfrm>
            <a:off x="9550400" y="4391412"/>
            <a:ext cx="2372081" cy="1229052"/>
            <a:chOff x="9413519" y="4186412"/>
            <a:chExt cx="2372081" cy="1229052"/>
          </a:xfrm>
        </p:grpSpPr>
        <p:pic>
          <p:nvPicPr>
            <p:cNvPr id="38" name="Grafika 37" descr="Group with solid fill">
              <a:extLst>
                <a:ext uri="{FF2B5EF4-FFF2-40B4-BE49-F238E27FC236}">
                  <a16:creationId xmlns:a16="http://schemas.microsoft.com/office/drawing/2014/main" id="{F93C3754-682C-476D-B942-5BAE4B4358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3519" y="4186412"/>
              <a:ext cx="1229052" cy="1229052"/>
            </a:xfrm>
            <a:prstGeom prst="rect">
              <a:avLst/>
            </a:prstGeom>
          </p:spPr>
        </p:pic>
        <p:grpSp>
          <p:nvGrpSpPr>
            <p:cNvPr id="43" name="Grafika 39" descr="Downward trend graph with solid fill">
              <a:extLst>
                <a:ext uri="{FF2B5EF4-FFF2-40B4-BE49-F238E27FC236}">
                  <a16:creationId xmlns:a16="http://schemas.microsoft.com/office/drawing/2014/main" id="{231083D6-C5F7-4F7E-BA6E-FC89392AA677}"/>
                </a:ext>
              </a:extLst>
            </p:cNvPr>
            <p:cNvGrpSpPr>
              <a:grpSpLocks noChangeAspect="1"/>
            </p:cNvGrpSpPr>
            <p:nvPr/>
          </p:nvGrpSpPr>
          <p:grpSpPr>
            <a:xfrm>
              <a:off x="10531964" y="4219002"/>
              <a:ext cx="1253636" cy="1144945"/>
              <a:chOff x="9715053" y="3042081"/>
              <a:chExt cx="914400" cy="914400"/>
            </a:xfrm>
            <a:solidFill>
              <a:srgbClr val="E5002B"/>
            </a:solidFill>
          </p:grpSpPr>
          <p:sp>
            <p:nvSpPr>
              <p:cNvPr id="44" name="Brīvforma: forma 43">
                <a:extLst>
                  <a:ext uri="{FF2B5EF4-FFF2-40B4-BE49-F238E27FC236}">
                    <a16:creationId xmlns:a16="http://schemas.microsoft.com/office/drawing/2014/main" id="{78B26762-687C-4CF2-BA31-AD0535EB2778}"/>
                  </a:ext>
                </a:extLst>
              </p:cNvPr>
              <p:cNvSpPr/>
              <p:nvPr/>
            </p:nvSpPr>
            <p:spPr>
              <a:xfrm>
                <a:off x="9848403" y="3175431"/>
                <a:ext cx="647700" cy="647700"/>
              </a:xfrm>
              <a:custGeom>
                <a:avLst/>
                <a:gdLst>
                  <a:gd name="connsiteX0" fmla="*/ 57150 w 647700"/>
                  <a:gd name="connsiteY0" fmla="*/ 0 h 647700"/>
                  <a:gd name="connsiteX1" fmla="*/ 0 w 647700"/>
                  <a:gd name="connsiteY1" fmla="*/ 0 h 647700"/>
                  <a:gd name="connsiteX2" fmla="*/ 0 w 647700"/>
                  <a:gd name="connsiteY2" fmla="*/ 647700 h 647700"/>
                  <a:gd name="connsiteX3" fmla="*/ 647700 w 647700"/>
                  <a:gd name="connsiteY3" fmla="*/ 647700 h 647700"/>
                  <a:gd name="connsiteX4" fmla="*/ 647700 w 647700"/>
                  <a:gd name="connsiteY4" fmla="*/ 590550 h 647700"/>
                  <a:gd name="connsiteX5" fmla="*/ 57150 w 647700"/>
                  <a:gd name="connsiteY5" fmla="*/ 5905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700" h="647700">
                    <a:moveTo>
                      <a:pt x="57150" y="0"/>
                    </a:moveTo>
                    <a:lnTo>
                      <a:pt x="0" y="0"/>
                    </a:lnTo>
                    <a:lnTo>
                      <a:pt x="0" y="647700"/>
                    </a:lnTo>
                    <a:lnTo>
                      <a:pt x="647700" y="647700"/>
                    </a:lnTo>
                    <a:lnTo>
                      <a:pt x="647700" y="590550"/>
                    </a:lnTo>
                    <a:lnTo>
                      <a:pt x="57150" y="590550"/>
                    </a:lnTo>
                    <a:close/>
                  </a:path>
                </a:pathLst>
              </a:custGeom>
              <a:grpFill/>
              <a:ln w="9525" cap="flat">
                <a:noFill/>
                <a:prstDash val="solid"/>
                <a:miter/>
              </a:ln>
            </p:spPr>
            <p:txBody>
              <a:bodyPr rtlCol="0" anchor="ctr"/>
              <a:lstStyle/>
              <a:p>
                <a:endParaRPr lang="lv-LV">
                  <a:solidFill>
                    <a:srgbClr val="E5002B"/>
                  </a:solidFill>
                </a:endParaRPr>
              </a:p>
            </p:txBody>
          </p:sp>
          <p:sp>
            <p:nvSpPr>
              <p:cNvPr id="45" name="Brīvforma: forma 44">
                <a:extLst>
                  <a:ext uri="{FF2B5EF4-FFF2-40B4-BE49-F238E27FC236}">
                    <a16:creationId xmlns:a16="http://schemas.microsoft.com/office/drawing/2014/main" id="{6F5B1991-9D7E-43B7-905F-4519DC663AAC}"/>
                  </a:ext>
                </a:extLst>
              </p:cNvPr>
              <p:cNvSpPr/>
              <p:nvPr/>
            </p:nvSpPr>
            <p:spPr>
              <a:xfrm>
                <a:off x="9942700" y="3336403"/>
                <a:ext cx="553402" cy="324802"/>
              </a:xfrm>
              <a:custGeom>
                <a:avLst/>
                <a:gdLst>
                  <a:gd name="connsiteX0" fmla="*/ 497205 w 553402"/>
                  <a:gd name="connsiteY0" fmla="*/ 228600 h 324802"/>
                  <a:gd name="connsiteX1" fmla="*/ 381953 w 553402"/>
                  <a:gd name="connsiteY1" fmla="*/ 113348 h 324802"/>
                  <a:gd name="connsiteX2" fmla="*/ 324803 w 553402"/>
                  <a:gd name="connsiteY2" fmla="*/ 170498 h 324802"/>
                  <a:gd name="connsiteX3" fmla="*/ 229553 w 553402"/>
                  <a:gd name="connsiteY3" fmla="*/ 75248 h 324802"/>
                  <a:gd name="connsiteX4" fmla="*/ 172403 w 553402"/>
                  <a:gd name="connsiteY4" fmla="*/ 132398 h 324802"/>
                  <a:gd name="connsiteX5" fmla="*/ 40005 w 553402"/>
                  <a:gd name="connsiteY5" fmla="*/ 0 h 324802"/>
                  <a:gd name="connsiteX6" fmla="*/ 0 w 553402"/>
                  <a:gd name="connsiteY6" fmla="*/ 40005 h 324802"/>
                  <a:gd name="connsiteX7" fmla="*/ 172403 w 553402"/>
                  <a:gd name="connsiteY7" fmla="*/ 212408 h 324802"/>
                  <a:gd name="connsiteX8" fmla="*/ 229553 w 553402"/>
                  <a:gd name="connsiteY8" fmla="*/ 155258 h 324802"/>
                  <a:gd name="connsiteX9" fmla="*/ 324803 w 553402"/>
                  <a:gd name="connsiteY9" fmla="*/ 250508 h 324802"/>
                  <a:gd name="connsiteX10" fmla="*/ 381953 w 553402"/>
                  <a:gd name="connsiteY10" fmla="*/ 193358 h 324802"/>
                  <a:gd name="connsiteX11" fmla="*/ 457200 w 553402"/>
                  <a:gd name="connsiteY11" fmla="*/ 268605 h 324802"/>
                  <a:gd name="connsiteX12" fmla="*/ 401003 w 553402"/>
                  <a:gd name="connsiteY12" fmla="*/ 324803 h 324802"/>
                  <a:gd name="connsiteX13" fmla="*/ 553403 w 553402"/>
                  <a:gd name="connsiteY13" fmla="*/ 324803 h 324802"/>
                  <a:gd name="connsiteX14" fmla="*/ 553403 w 553402"/>
                  <a:gd name="connsiteY14" fmla="*/ 172403 h 32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3402" h="324802">
                    <a:moveTo>
                      <a:pt x="497205" y="228600"/>
                    </a:moveTo>
                    <a:lnTo>
                      <a:pt x="381953" y="113348"/>
                    </a:lnTo>
                    <a:lnTo>
                      <a:pt x="324803" y="170498"/>
                    </a:lnTo>
                    <a:lnTo>
                      <a:pt x="229553" y="75248"/>
                    </a:lnTo>
                    <a:lnTo>
                      <a:pt x="172403" y="132398"/>
                    </a:lnTo>
                    <a:lnTo>
                      <a:pt x="40005" y="0"/>
                    </a:lnTo>
                    <a:lnTo>
                      <a:pt x="0" y="40005"/>
                    </a:lnTo>
                    <a:lnTo>
                      <a:pt x="172403" y="212408"/>
                    </a:lnTo>
                    <a:lnTo>
                      <a:pt x="229553" y="155258"/>
                    </a:lnTo>
                    <a:lnTo>
                      <a:pt x="324803" y="250508"/>
                    </a:lnTo>
                    <a:lnTo>
                      <a:pt x="381953" y="193358"/>
                    </a:lnTo>
                    <a:lnTo>
                      <a:pt x="457200" y="268605"/>
                    </a:lnTo>
                    <a:lnTo>
                      <a:pt x="401003" y="324803"/>
                    </a:lnTo>
                    <a:lnTo>
                      <a:pt x="553403" y="324803"/>
                    </a:lnTo>
                    <a:lnTo>
                      <a:pt x="553403" y="172403"/>
                    </a:lnTo>
                    <a:close/>
                  </a:path>
                </a:pathLst>
              </a:custGeom>
              <a:grpFill/>
              <a:ln w="9525" cap="flat">
                <a:noFill/>
                <a:prstDash val="solid"/>
                <a:miter/>
              </a:ln>
            </p:spPr>
            <p:txBody>
              <a:bodyPr rtlCol="0" anchor="ctr"/>
              <a:lstStyle/>
              <a:p>
                <a:endParaRPr lang="lv-LV">
                  <a:solidFill>
                    <a:srgbClr val="E5002B"/>
                  </a:solidFill>
                </a:endParaRPr>
              </a:p>
            </p:txBody>
          </p:sp>
        </p:grpSp>
      </p:grpSp>
      <p:sp>
        <p:nvSpPr>
          <p:cNvPr id="51" name="TextBox 50">
            <a:extLst>
              <a:ext uri="{FF2B5EF4-FFF2-40B4-BE49-F238E27FC236}">
                <a16:creationId xmlns:a16="http://schemas.microsoft.com/office/drawing/2014/main" id="{A83F9BB3-E534-496F-B5C6-080330F4D685}"/>
              </a:ext>
            </a:extLst>
          </p:cNvPr>
          <p:cNvSpPr txBox="1"/>
          <p:nvPr/>
        </p:nvSpPr>
        <p:spPr>
          <a:xfrm>
            <a:off x="6229564" y="233460"/>
            <a:ext cx="5845995" cy="830997"/>
          </a:xfrm>
          <a:prstGeom prst="rect">
            <a:avLst/>
          </a:prstGeom>
          <a:noFill/>
        </p:spPr>
        <p:txBody>
          <a:bodyPr wrap="square">
            <a:spAutoFit/>
          </a:bodyPr>
          <a:lstStyle/>
          <a:p>
            <a:pPr algn="r">
              <a:defRPr/>
            </a:pPr>
            <a:r>
              <a:rPr lang="lv-LV" sz="2400" b="1" dirty="0">
                <a:latin typeface="+mj-lt"/>
              </a:rPr>
              <a:t>Kultūras patēriņa tendences un </a:t>
            </a:r>
            <a:r>
              <a:rPr lang="lv-LV" sz="2400" b="1" dirty="0" err="1">
                <a:latin typeface="+mj-lt"/>
              </a:rPr>
              <a:t>Covid</a:t>
            </a:r>
            <a:r>
              <a:rPr lang="lv-LV" sz="2400" b="1" dirty="0">
                <a:latin typeface="+mj-lt"/>
              </a:rPr>
              <a:t> – 19 radītās sekas</a:t>
            </a:r>
            <a:endParaRPr lang="lv-LV" altLang="lv-LV" sz="2400" b="1" dirty="0">
              <a:solidFill>
                <a:schemeClr val="bg2">
                  <a:lumMod val="1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22856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2">
            <a:extLst>
              <a:ext uri="{FF2B5EF4-FFF2-40B4-BE49-F238E27FC236}">
                <a16:creationId xmlns:a16="http://schemas.microsoft.com/office/drawing/2014/main" id="{AA0BF76E-B065-4562-853F-CB785AA233AC}"/>
              </a:ext>
            </a:extLst>
          </p:cNvPr>
          <p:cNvSpPr>
            <a:spLocks noGrp="1"/>
          </p:cNvSpPr>
          <p:nvPr>
            <p:ph idx="1"/>
          </p:nvPr>
        </p:nvSpPr>
        <p:spPr>
          <a:xfrm>
            <a:off x="5863976" y="1570068"/>
            <a:ext cx="5860663" cy="4470400"/>
          </a:xfrm>
        </p:spPr>
        <p:txBody>
          <a:bodyPr>
            <a:normAutofit fontScale="70000" lnSpcReduction="20000"/>
          </a:bodyPr>
          <a:lstStyle/>
          <a:p>
            <a:pPr algn="just">
              <a:lnSpc>
                <a:spcPct val="120000"/>
              </a:lnSpc>
              <a:spcBef>
                <a:spcPts val="600"/>
              </a:spcBef>
            </a:pPr>
            <a:r>
              <a:rPr lang="lv-LV" sz="2800" dirty="0">
                <a:latin typeface="+mj-lt"/>
              </a:rPr>
              <a:t>Daudzus iepriekšējos gadus </a:t>
            </a:r>
            <a:r>
              <a:rPr lang="lv-LV" sz="2800" b="1" dirty="0">
                <a:latin typeface="+mj-lt"/>
              </a:rPr>
              <a:t>populārākā kultūras aktivitāte </a:t>
            </a:r>
            <a:r>
              <a:rPr lang="lv-LV" sz="2800" dirty="0">
                <a:latin typeface="+mj-lt"/>
              </a:rPr>
              <a:t>iedzīvotājiem ir bijusi pagasta, pilsētas vai novada svētku apmeklēšana.</a:t>
            </a:r>
          </a:p>
          <a:p>
            <a:pPr algn="just">
              <a:lnSpc>
                <a:spcPct val="120000"/>
              </a:lnSpc>
              <a:spcBef>
                <a:spcPts val="600"/>
              </a:spcBef>
            </a:pPr>
            <a:endParaRPr lang="lv-LV" sz="2800" dirty="0">
              <a:latin typeface="+mj-lt"/>
            </a:endParaRPr>
          </a:p>
          <a:p>
            <a:pPr algn="just">
              <a:lnSpc>
                <a:spcPct val="120000"/>
              </a:lnSpc>
              <a:spcBef>
                <a:spcPts val="600"/>
              </a:spcBef>
            </a:pPr>
            <a:r>
              <a:rPr lang="lv-LV" sz="2800" dirty="0">
                <a:latin typeface="+mj-lt"/>
              </a:rPr>
              <a:t>2020.gadā par tādu </a:t>
            </a:r>
            <a:r>
              <a:rPr lang="lv-LV" sz="2800" b="1" dirty="0">
                <a:latin typeface="+mj-lt"/>
              </a:rPr>
              <a:t>kļuvusi kultūrvēsturisko vietu apmeklēšana</a:t>
            </a:r>
            <a:r>
              <a:rPr lang="lv-LV" sz="2800" dirty="0">
                <a:latin typeface="+mj-lt"/>
              </a:rPr>
              <a:t>, ko kopumā darījuši </a:t>
            </a:r>
            <a:r>
              <a:rPr lang="lv-LV" sz="2800" b="1" dirty="0">
                <a:latin typeface="+mj-lt"/>
              </a:rPr>
              <a:t>36% iedzīvotāju.</a:t>
            </a:r>
          </a:p>
          <a:p>
            <a:pPr algn="just">
              <a:lnSpc>
                <a:spcPct val="120000"/>
              </a:lnSpc>
              <a:spcBef>
                <a:spcPts val="600"/>
              </a:spcBef>
            </a:pPr>
            <a:endParaRPr lang="lv-LV" sz="2800" dirty="0">
              <a:latin typeface="+mj-lt"/>
            </a:endParaRPr>
          </a:p>
          <a:p>
            <a:pPr algn="just">
              <a:lnSpc>
                <a:spcPct val="120000"/>
              </a:lnSpc>
              <a:spcBef>
                <a:spcPts val="600"/>
              </a:spcBef>
            </a:pPr>
            <a:r>
              <a:rPr lang="lv-LV" sz="2800" dirty="0">
                <a:latin typeface="+mj-lt"/>
              </a:rPr>
              <a:t>Tomēr arī šīs aktivitātes popularitāte COVID-19 ietekmē mazinājusies – 2019. gadā pilis, muižas, dārzus un parkus apmeklēja </a:t>
            </a:r>
            <a:r>
              <a:rPr lang="lv-LV" sz="2800" b="1" dirty="0">
                <a:latin typeface="+mj-lt"/>
              </a:rPr>
              <a:t>58% respondentu</a:t>
            </a:r>
            <a:r>
              <a:rPr lang="lv-LV" sz="2800" dirty="0">
                <a:latin typeface="+mj-lt"/>
              </a:rPr>
              <a:t>.</a:t>
            </a:r>
            <a:endParaRPr lang="lv-LV" sz="2800" b="1" dirty="0">
              <a:latin typeface="+mj-lt"/>
            </a:endParaRPr>
          </a:p>
          <a:p>
            <a:pPr algn="just"/>
            <a:endParaRPr lang="lv-LV" sz="2800" b="1" dirty="0">
              <a:latin typeface="+mj-lt"/>
            </a:endParaRPr>
          </a:p>
          <a:p>
            <a:pPr algn="just"/>
            <a:endParaRPr lang="lv-LV" sz="2800" dirty="0">
              <a:latin typeface="+mj-lt"/>
            </a:endParaRPr>
          </a:p>
          <a:p>
            <a:pPr algn="just"/>
            <a:endParaRPr lang="lv-LV" sz="2800" dirty="0">
              <a:latin typeface="+mj-lt"/>
            </a:endParaRPr>
          </a:p>
          <a:p>
            <a:pPr algn="just"/>
            <a:endParaRPr lang="lv-LV" sz="2800" dirty="0">
              <a:latin typeface="+mj-lt"/>
            </a:endParaRPr>
          </a:p>
          <a:p>
            <a:endParaRPr lang="lv-LV" dirty="0"/>
          </a:p>
        </p:txBody>
      </p:sp>
      <p:sp>
        <p:nvSpPr>
          <p:cNvPr id="15" name="TextBox 14">
            <a:extLst>
              <a:ext uri="{FF2B5EF4-FFF2-40B4-BE49-F238E27FC236}">
                <a16:creationId xmlns:a16="http://schemas.microsoft.com/office/drawing/2014/main" id="{913D2DE2-FFB1-4A26-B16D-6BBCA7CC94EA}"/>
              </a:ext>
            </a:extLst>
          </p:cNvPr>
          <p:cNvSpPr txBox="1"/>
          <p:nvPr/>
        </p:nvSpPr>
        <p:spPr>
          <a:xfrm>
            <a:off x="5863976" y="272870"/>
            <a:ext cx="6097712"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Verdana"/>
                <a:ea typeface="+mn-ea"/>
                <a:cs typeface="+mn-cs"/>
              </a:rPr>
              <a:t>Kultūras patēriņa tendences un </a:t>
            </a:r>
            <a:r>
              <a:rPr kumimoji="0" lang="lv-LV" sz="2400" b="1" i="0" u="none" strike="noStrike" kern="1200" cap="none" spc="0" normalizeH="0" baseline="0" noProof="0" dirty="0" err="1">
                <a:ln>
                  <a:noFill/>
                </a:ln>
                <a:solidFill>
                  <a:prstClr val="black"/>
                </a:solidFill>
                <a:effectLst/>
                <a:uLnTx/>
                <a:uFillTx/>
                <a:latin typeface="Verdana"/>
                <a:ea typeface="+mn-ea"/>
                <a:cs typeface="+mn-cs"/>
              </a:rPr>
              <a:t>Covid</a:t>
            </a:r>
            <a:r>
              <a:rPr kumimoji="0" lang="lv-LV" sz="2400" b="1" i="0" u="none" strike="noStrike" kern="1200" cap="none" spc="0" normalizeH="0" baseline="0" noProof="0" dirty="0">
                <a:ln>
                  <a:noFill/>
                </a:ln>
                <a:solidFill>
                  <a:prstClr val="black"/>
                </a:solidFill>
                <a:effectLst/>
                <a:uLnTx/>
                <a:uFillTx/>
                <a:latin typeface="Verdana"/>
                <a:ea typeface="+mn-ea"/>
                <a:cs typeface="+mn-cs"/>
              </a:rPr>
              <a:t> – 19 radītās sekas</a:t>
            </a:r>
            <a:endParaRPr kumimoji="0" lang="lv-LV" altLang="lv-LV" sz="2400" b="1"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mn-cs"/>
            </a:endParaRPr>
          </a:p>
        </p:txBody>
      </p:sp>
      <p:pic>
        <p:nvPicPr>
          <p:cNvPr id="3" name="Attēls 2" descr="Attēls, kurā ir persona, ārtelpa, zāle, pūlis&#10;&#10;Apraksts ģenerēts automātiski">
            <a:extLst>
              <a:ext uri="{FF2B5EF4-FFF2-40B4-BE49-F238E27FC236}">
                <a16:creationId xmlns:a16="http://schemas.microsoft.com/office/drawing/2014/main" id="{8AA65BF4-328F-4E27-9C6B-B42508D8F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59" y="1996531"/>
            <a:ext cx="5435500" cy="3617474"/>
          </a:xfrm>
          <a:prstGeom prst="rect">
            <a:avLst/>
          </a:prstGeom>
        </p:spPr>
      </p:pic>
    </p:spTree>
    <p:extLst>
      <p:ext uri="{BB962C8B-B14F-4D97-AF65-F5344CB8AC3E}">
        <p14:creationId xmlns:p14="http://schemas.microsoft.com/office/powerpoint/2010/main" val="35409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16594C80-2111-4C03-BD09-067F4939FE1B}"/>
              </a:ext>
            </a:extLst>
          </p:cNvPr>
          <p:cNvSpPr>
            <a:spLocks noGrp="1"/>
          </p:cNvSpPr>
          <p:nvPr>
            <p:ph idx="1"/>
          </p:nvPr>
        </p:nvSpPr>
        <p:spPr>
          <a:xfrm>
            <a:off x="447040" y="4663212"/>
            <a:ext cx="10007600" cy="1981200"/>
          </a:xfrm>
        </p:spPr>
        <p:txBody>
          <a:bodyPr>
            <a:normAutofit fontScale="85000" lnSpcReduction="20000"/>
          </a:bodyPr>
          <a:lstStyle/>
          <a:p>
            <a:pPr algn="just">
              <a:lnSpc>
                <a:spcPct val="110000"/>
              </a:lnSpc>
              <a:spcBef>
                <a:spcPts val="0"/>
              </a:spcBef>
            </a:pPr>
            <a:r>
              <a:rPr lang="lv-LV" sz="2200" dirty="0">
                <a:latin typeface="+mn-lt"/>
              </a:rPr>
              <a:t>24% aptaujāto pētījuma dalībnieku norādījuši, ka aizvadītā gada laikā ir </a:t>
            </a:r>
            <a:r>
              <a:rPr lang="lv-LV" sz="2200" b="1" dirty="0">
                <a:latin typeface="+mn-lt"/>
              </a:rPr>
              <a:t>maksājuši par kultūras un izklaides aktivitātēm internetā</a:t>
            </a:r>
            <a:r>
              <a:rPr lang="lv-LV" sz="2200" dirty="0">
                <a:latin typeface="+mn-lt"/>
              </a:rPr>
              <a:t>, tostarp 7% to ir darījuši pat 3 vai vairāk reižu. </a:t>
            </a:r>
          </a:p>
          <a:p>
            <a:pPr algn="just">
              <a:lnSpc>
                <a:spcPct val="110000"/>
              </a:lnSpc>
              <a:spcBef>
                <a:spcPts val="0"/>
              </a:spcBef>
            </a:pPr>
            <a:endParaRPr lang="lv-LV" sz="2200" dirty="0">
              <a:latin typeface="+mn-lt"/>
            </a:endParaRPr>
          </a:p>
          <a:p>
            <a:pPr algn="just">
              <a:lnSpc>
                <a:spcPct val="110000"/>
              </a:lnSpc>
              <a:spcBef>
                <a:spcPts val="0"/>
              </a:spcBef>
            </a:pPr>
            <a:r>
              <a:rPr lang="lv-LV" sz="2200" dirty="0">
                <a:latin typeface="+mn-lt"/>
              </a:rPr>
              <a:t>Tāpat pētījuma dati apliecina, ka trešdaļa (33%) Latvijas iedzīvotāju būtu </a:t>
            </a:r>
            <a:r>
              <a:rPr lang="lv-LV" sz="2200" b="1" dirty="0">
                <a:latin typeface="+mn-lt"/>
              </a:rPr>
              <a:t>gatavi maksāt par digitālo kultūras patēriņu</a:t>
            </a:r>
            <a:r>
              <a:rPr lang="lv-LV" sz="2200" dirty="0">
                <a:latin typeface="+mn-lt"/>
              </a:rPr>
              <a:t>, 21% būtu gatavi to darīt nākotnē.</a:t>
            </a:r>
          </a:p>
        </p:txBody>
      </p:sp>
      <p:sp>
        <p:nvSpPr>
          <p:cNvPr id="8" name="TextBox 7">
            <a:extLst>
              <a:ext uri="{FF2B5EF4-FFF2-40B4-BE49-F238E27FC236}">
                <a16:creationId xmlns:a16="http://schemas.microsoft.com/office/drawing/2014/main" id="{12F068EE-B2B9-4570-840B-208D8DB1B267}"/>
              </a:ext>
            </a:extLst>
          </p:cNvPr>
          <p:cNvSpPr txBox="1"/>
          <p:nvPr/>
        </p:nvSpPr>
        <p:spPr>
          <a:xfrm>
            <a:off x="1828800" y="1396722"/>
            <a:ext cx="10078720" cy="3077766"/>
          </a:xfrm>
          <a:prstGeom prst="rect">
            <a:avLst/>
          </a:prstGeom>
          <a:noFill/>
        </p:spPr>
        <p:txBody>
          <a:bodyPr wrap="square">
            <a:spAutoFit/>
          </a:bodyPr>
          <a:lstStyle/>
          <a:p>
            <a:pPr algn="just">
              <a:spcBef>
                <a:spcPts val="600"/>
              </a:spcBef>
              <a:spcAft>
                <a:spcPts val="600"/>
              </a:spcAft>
            </a:pPr>
            <a:r>
              <a:rPr lang="lv-LV" sz="1800" b="1" dirty="0"/>
              <a:t>Kultūras sektora organizācijas aktīvi adaptējušās Covid-19 situācijai, mainot darbības stratēģijas:</a:t>
            </a:r>
          </a:p>
          <a:p>
            <a:pPr marL="285750" indent="-285750" algn="just">
              <a:spcBef>
                <a:spcPts val="600"/>
              </a:spcBef>
              <a:spcAft>
                <a:spcPts val="600"/>
              </a:spcAft>
              <a:buClr>
                <a:srgbClr val="E5002B"/>
              </a:buClr>
              <a:buFont typeface="Courier New" panose="02070309020205020404" pitchFamily="49" charset="0"/>
              <a:buChar char="o"/>
            </a:pPr>
            <a:r>
              <a:rPr lang="lv-LV" sz="1800" b="1" dirty="0"/>
              <a:t>95% </a:t>
            </a:r>
            <a:r>
              <a:rPr lang="lv-LV" sz="1800" dirty="0"/>
              <a:t>kultūras sektora pārstāvju ir veikuši kādus pasākumus organizācijas iekšienē, kā reakciju uz pandēmijas radītajām sekām, </a:t>
            </a:r>
          </a:p>
          <a:p>
            <a:pPr marL="285750" indent="-285750" algn="just">
              <a:spcBef>
                <a:spcPts val="600"/>
              </a:spcBef>
              <a:spcAft>
                <a:spcPts val="600"/>
              </a:spcAft>
              <a:buClr>
                <a:srgbClr val="E5002B"/>
              </a:buClr>
              <a:buFont typeface="Courier New" panose="02070309020205020404" pitchFamily="49" charset="0"/>
              <a:buChar char="o"/>
            </a:pPr>
            <a:r>
              <a:rPr lang="lv-LV" sz="1800" b="1" dirty="0"/>
              <a:t>68% </a:t>
            </a:r>
            <a:r>
              <a:rPr lang="lv-LV" sz="1800" dirty="0"/>
              <a:t>ir bijuši spiesti pārtraukt dažādus iesāktos projektus un aktivitātes, </a:t>
            </a:r>
          </a:p>
          <a:p>
            <a:pPr marL="285750" indent="-285750" algn="just">
              <a:spcBef>
                <a:spcPts val="600"/>
              </a:spcBef>
              <a:spcAft>
                <a:spcPts val="600"/>
              </a:spcAft>
              <a:buClr>
                <a:srgbClr val="E5002B"/>
              </a:buClr>
              <a:buFont typeface="Courier New" panose="02070309020205020404" pitchFamily="49" charset="0"/>
              <a:buChar char="o"/>
            </a:pPr>
            <a:r>
              <a:rPr lang="lv-LV" sz="1800" b="1" dirty="0"/>
              <a:t>31% </a:t>
            </a:r>
            <a:r>
              <a:rPr lang="lv-LV" sz="1800" dirty="0"/>
              <a:t>apturējuši vai iesaldējuši savu darbību, </a:t>
            </a:r>
          </a:p>
          <a:p>
            <a:pPr marL="285750" indent="-285750" algn="just">
              <a:spcBef>
                <a:spcPts val="600"/>
              </a:spcBef>
              <a:spcAft>
                <a:spcPts val="600"/>
              </a:spcAft>
              <a:buClr>
                <a:srgbClr val="E5002B"/>
              </a:buClr>
              <a:buFont typeface="Courier New" panose="02070309020205020404" pitchFamily="49" charset="0"/>
              <a:buChar char="o"/>
            </a:pPr>
            <a:r>
              <a:rPr lang="lv-LV" sz="1800" b="1" dirty="0"/>
              <a:t>29% </a:t>
            </a:r>
            <a:r>
              <a:rPr lang="lv-LV" sz="1800" dirty="0"/>
              <a:t>aicinājuši savus darbiniekus doties ikgadējā atvaļinājumā, </a:t>
            </a:r>
          </a:p>
          <a:p>
            <a:pPr marL="285750" indent="-285750" algn="just">
              <a:spcBef>
                <a:spcPts val="600"/>
              </a:spcBef>
              <a:spcAft>
                <a:spcPts val="600"/>
              </a:spcAft>
              <a:buClr>
                <a:srgbClr val="E5002B"/>
              </a:buClr>
              <a:buFont typeface="Courier New" panose="02070309020205020404" pitchFamily="49" charset="0"/>
              <a:buChar char="o"/>
            </a:pPr>
            <a:r>
              <a:rPr lang="lv-LV" sz="1800" b="1" dirty="0"/>
              <a:t>22% </a:t>
            </a:r>
            <a:r>
              <a:rPr lang="lv-LV" sz="1800" dirty="0"/>
              <a:t>pārtraukuši iesāktās partnerības.</a:t>
            </a:r>
          </a:p>
        </p:txBody>
      </p:sp>
      <p:pic>
        <p:nvPicPr>
          <p:cNvPr id="9" name="Grafika 8" descr="Remote learning language with solid fill">
            <a:extLst>
              <a:ext uri="{FF2B5EF4-FFF2-40B4-BE49-F238E27FC236}">
                <a16:creationId xmlns:a16="http://schemas.microsoft.com/office/drawing/2014/main" id="{DC501E39-7857-4832-AFEF-B4EA7B9D68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54768" y="4923012"/>
            <a:ext cx="1252752" cy="1252752"/>
          </a:xfrm>
          <a:prstGeom prst="rect">
            <a:avLst/>
          </a:prstGeom>
        </p:spPr>
      </p:pic>
      <p:pic>
        <p:nvPicPr>
          <p:cNvPr id="15" name="Grafika 14" descr="Playbook outline">
            <a:extLst>
              <a:ext uri="{FF2B5EF4-FFF2-40B4-BE49-F238E27FC236}">
                <a16:creationId xmlns:a16="http://schemas.microsoft.com/office/drawing/2014/main" id="{CDAABA75-5DAF-4C7A-8652-CAB62E315C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040" y="2309229"/>
            <a:ext cx="1252752" cy="1252752"/>
          </a:xfrm>
          <a:prstGeom prst="rect">
            <a:avLst/>
          </a:prstGeom>
        </p:spPr>
      </p:pic>
      <p:sp>
        <p:nvSpPr>
          <p:cNvPr id="19" name="TextBox 18">
            <a:extLst>
              <a:ext uri="{FF2B5EF4-FFF2-40B4-BE49-F238E27FC236}">
                <a16:creationId xmlns:a16="http://schemas.microsoft.com/office/drawing/2014/main" id="{77425E81-B76B-40CF-8881-11E47F609EFA}"/>
              </a:ext>
            </a:extLst>
          </p:cNvPr>
          <p:cNvSpPr txBox="1"/>
          <p:nvPr/>
        </p:nvSpPr>
        <p:spPr>
          <a:xfrm>
            <a:off x="5809808" y="266737"/>
            <a:ext cx="6097712"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dirty="0">
                <a:ln>
                  <a:noFill/>
                </a:ln>
                <a:solidFill>
                  <a:prstClr val="black"/>
                </a:solidFill>
                <a:effectLst/>
                <a:uLnTx/>
                <a:uFillTx/>
                <a:latin typeface="Verdana"/>
                <a:ea typeface="+mn-ea"/>
                <a:cs typeface="+mn-cs"/>
              </a:rPr>
              <a:t>Kultūras patēriņa tendences un </a:t>
            </a:r>
            <a:r>
              <a:rPr kumimoji="0" lang="lv-LV" sz="2400" b="1" i="0" u="none" strike="noStrike" kern="1200" cap="none" spc="0" normalizeH="0" baseline="0" noProof="0" dirty="0" err="1">
                <a:ln>
                  <a:noFill/>
                </a:ln>
                <a:solidFill>
                  <a:prstClr val="black"/>
                </a:solidFill>
                <a:effectLst/>
                <a:uLnTx/>
                <a:uFillTx/>
                <a:latin typeface="Verdana"/>
                <a:ea typeface="+mn-ea"/>
                <a:cs typeface="+mn-cs"/>
              </a:rPr>
              <a:t>Covid</a:t>
            </a:r>
            <a:r>
              <a:rPr kumimoji="0" lang="lv-LV" sz="2400" b="1" i="0" u="none" strike="noStrike" kern="1200" cap="none" spc="0" normalizeH="0" baseline="0" noProof="0" dirty="0">
                <a:ln>
                  <a:noFill/>
                </a:ln>
                <a:solidFill>
                  <a:prstClr val="black"/>
                </a:solidFill>
                <a:effectLst/>
                <a:uLnTx/>
                <a:uFillTx/>
                <a:latin typeface="Verdana"/>
                <a:ea typeface="+mn-ea"/>
                <a:cs typeface="+mn-cs"/>
              </a:rPr>
              <a:t> – 19 radītās sekas</a:t>
            </a:r>
            <a:endParaRPr kumimoji="0" lang="lv-LV" altLang="lv-LV" sz="2400" b="1" i="0" u="none" strike="noStrike" kern="1200" cap="none" spc="0" normalizeH="0" baseline="0" noProof="0" dirty="0">
              <a:ln>
                <a:noFill/>
              </a:ln>
              <a:solidFill>
                <a:srgbClr val="E7E6E6">
                  <a:lumMod val="1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999304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2">
            <a:extLst>
              <a:ext uri="{FF2B5EF4-FFF2-40B4-BE49-F238E27FC236}">
                <a16:creationId xmlns:a16="http://schemas.microsoft.com/office/drawing/2014/main" id="{FE350FF9-B008-46DF-895E-DBCF8164F946}"/>
              </a:ext>
            </a:extLst>
          </p:cNvPr>
          <p:cNvSpPr>
            <a:spLocks noGrp="1"/>
          </p:cNvSpPr>
          <p:nvPr>
            <p:ph idx="1"/>
          </p:nvPr>
        </p:nvSpPr>
        <p:spPr>
          <a:xfrm>
            <a:off x="2113280" y="3596640"/>
            <a:ext cx="9144000" cy="2915920"/>
          </a:xfrm>
        </p:spPr>
        <p:txBody>
          <a:bodyPr>
            <a:normAutofit/>
          </a:bodyPr>
          <a:lstStyle/>
          <a:p>
            <a:pPr marL="0" indent="0">
              <a:buNone/>
            </a:pPr>
            <a:r>
              <a:rPr lang="lv-LV" sz="2400" dirty="0">
                <a:latin typeface="+mn-lt"/>
              </a:rPr>
              <a:t>Eiropas Komisija maijā publicē labojumus atjaunotajā ES daudzgadu budžeta priekšlikumā, kurā zem ERAF un Kohēzijas politikas paredzēts </a:t>
            </a:r>
            <a:r>
              <a:rPr lang="lv-LV" sz="2400" b="1" dirty="0">
                <a:latin typeface="+mn-lt"/>
              </a:rPr>
              <a:t>papildu atbalsts kultūras nozarei</a:t>
            </a:r>
            <a:r>
              <a:rPr lang="lv-LV" sz="2400" dirty="0">
                <a:latin typeface="+mn-lt"/>
              </a:rPr>
              <a:t>, reaģējot uz </a:t>
            </a:r>
            <a:r>
              <a:rPr lang="lv-LV" sz="2400" b="1" dirty="0">
                <a:latin typeface="+mn-lt"/>
              </a:rPr>
              <a:t>Covid-19 krīzes radītajām sekām:</a:t>
            </a:r>
          </a:p>
          <a:p>
            <a:r>
              <a:rPr lang="lv-LV" altLang="lv-LV" sz="2400" b="1" dirty="0">
                <a:latin typeface="+mn-lt"/>
                <a:ea typeface="MS PGothic" pitchFamily="34" charset="-128"/>
              </a:rPr>
              <a:t>4.3.2.specifiskais atbalsta mērķis </a:t>
            </a:r>
            <a:r>
              <a:rPr lang="lv-LV" altLang="lv-LV" sz="2400" dirty="0">
                <a:latin typeface="+mn-lt"/>
                <a:ea typeface="MS PGothic" pitchFamily="34" charset="-128"/>
              </a:rPr>
              <a:t>"</a:t>
            </a:r>
            <a:r>
              <a:rPr lang="lv-LV" sz="2400" dirty="0">
                <a:latin typeface="+mn-lt"/>
                <a:ea typeface="MS PGothic" pitchFamily="34" charset="-128"/>
              </a:rPr>
              <a:t>Kultūras un tūrisma lomas palielināšana ekonomiskajā attīstībā, sociālajā iekļaušanā un sociālajās inovācijās".</a:t>
            </a:r>
            <a:endParaRPr lang="lv-LV" dirty="0">
              <a:latin typeface="+mj-lt"/>
              <a:ea typeface="MS PGothic" pitchFamily="34" charset="-128"/>
            </a:endParaRPr>
          </a:p>
        </p:txBody>
      </p:sp>
      <p:sp>
        <p:nvSpPr>
          <p:cNvPr id="5" name="Virsraksts 4">
            <a:extLst>
              <a:ext uri="{FF2B5EF4-FFF2-40B4-BE49-F238E27FC236}">
                <a16:creationId xmlns:a16="http://schemas.microsoft.com/office/drawing/2014/main" id="{6BF6E3FC-F005-43A7-87FC-E575DEF61455}"/>
              </a:ext>
            </a:extLst>
          </p:cNvPr>
          <p:cNvSpPr txBox="1">
            <a:spLocks/>
          </p:cNvSpPr>
          <p:nvPr/>
        </p:nvSpPr>
        <p:spPr>
          <a:xfrm>
            <a:off x="5334000" y="0"/>
            <a:ext cx="6858000" cy="984250"/>
          </a:xfrm>
          <a:custGeom>
            <a:avLst/>
            <a:gdLst>
              <a:gd name="connsiteX0" fmla="*/ 0 w 4343400"/>
              <a:gd name="connsiteY0" fmla="*/ 0 h 777875"/>
              <a:gd name="connsiteX1" fmla="*/ 4343400 w 4343400"/>
              <a:gd name="connsiteY1" fmla="*/ 0 h 777875"/>
              <a:gd name="connsiteX2" fmla="*/ 4343400 w 4343400"/>
              <a:gd name="connsiteY2" fmla="*/ 777875 h 777875"/>
              <a:gd name="connsiteX3" fmla="*/ 0 w 4343400"/>
              <a:gd name="connsiteY3" fmla="*/ 777875 h 777875"/>
              <a:gd name="connsiteX4" fmla="*/ 0 w 4343400"/>
              <a:gd name="connsiteY4" fmla="*/ 0 h 777875"/>
              <a:gd name="connsiteX0" fmla="*/ 0 w 4343400"/>
              <a:gd name="connsiteY0" fmla="*/ 0 h 777875"/>
              <a:gd name="connsiteX1" fmla="*/ 4343400 w 4343400"/>
              <a:gd name="connsiteY1" fmla="*/ 0 h 777875"/>
              <a:gd name="connsiteX2" fmla="*/ 4343400 w 4343400"/>
              <a:gd name="connsiteY2" fmla="*/ 777875 h 777875"/>
              <a:gd name="connsiteX3" fmla="*/ 670034 w 4343400"/>
              <a:gd name="connsiteY3" fmla="*/ 777765 h 777875"/>
              <a:gd name="connsiteX4" fmla="*/ 0 w 4343400"/>
              <a:gd name="connsiteY4" fmla="*/ 777875 h 777875"/>
              <a:gd name="connsiteX5" fmla="*/ 0 w 4343400"/>
              <a:gd name="connsiteY5" fmla="*/ 0 h 777875"/>
              <a:gd name="connsiteX0" fmla="*/ 0 w 4343400"/>
              <a:gd name="connsiteY0" fmla="*/ 0 h 777875"/>
              <a:gd name="connsiteX1" fmla="*/ 4343400 w 4343400"/>
              <a:gd name="connsiteY1" fmla="*/ 0 h 777875"/>
              <a:gd name="connsiteX2" fmla="*/ 4343400 w 4343400"/>
              <a:gd name="connsiteY2" fmla="*/ 777875 h 777875"/>
              <a:gd name="connsiteX3" fmla="*/ 670034 w 4343400"/>
              <a:gd name="connsiteY3" fmla="*/ 777765 h 777875"/>
              <a:gd name="connsiteX4" fmla="*/ 409903 w 4343400"/>
              <a:gd name="connsiteY4" fmla="*/ 478330 h 777875"/>
              <a:gd name="connsiteX5" fmla="*/ 0 w 4343400"/>
              <a:gd name="connsiteY5" fmla="*/ 0 h 777875"/>
              <a:gd name="connsiteX0" fmla="*/ 0 w 4343400"/>
              <a:gd name="connsiteY0" fmla="*/ 0 h 777875"/>
              <a:gd name="connsiteX1" fmla="*/ 4343400 w 4343400"/>
              <a:gd name="connsiteY1" fmla="*/ 0 h 777875"/>
              <a:gd name="connsiteX2" fmla="*/ 4343400 w 4343400"/>
              <a:gd name="connsiteY2" fmla="*/ 777875 h 777875"/>
              <a:gd name="connsiteX3" fmla="*/ 670034 w 4343400"/>
              <a:gd name="connsiteY3" fmla="*/ 777765 h 777875"/>
              <a:gd name="connsiteX4" fmla="*/ 0 w 4343400"/>
              <a:gd name="connsiteY4" fmla="*/ 0 h 777875"/>
              <a:gd name="connsiteX0" fmla="*/ 0 w 4343400"/>
              <a:gd name="connsiteY0" fmla="*/ 0 h 777875"/>
              <a:gd name="connsiteX1" fmla="*/ 4343400 w 4343400"/>
              <a:gd name="connsiteY1" fmla="*/ 0 h 777875"/>
              <a:gd name="connsiteX2" fmla="*/ 4343400 w 4343400"/>
              <a:gd name="connsiteY2" fmla="*/ 777875 h 777875"/>
              <a:gd name="connsiteX3" fmla="*/ 458726 w 4343400"/>
              <a:gd name="connsiteY3" fmla="*/ 771182 h 777875"/>
              <a:gd name="connsiteX4" fmla="*/ 0 w 4343400"/>
              <a:gd name="connsiteY4" fmla="*/ 0 h 77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777875">
                <a:moveTo>
                  <a:pt x="0" y="0"/>
                </a:moveTo>
                <a:lnTo>
                  <a:pt x="4343400" y="0"/>
                </a:lnTo>
                <a:lnTo>
                  <a:pt x="4343400" y="777875"/>
                </a:lnTo>
                <a:lnTo>
                  <a:pt x="458726" y="771182"/>
                </a:lnTo>
                <a:lnTo>
                  <a:pt x="0" y="0"/>
                </a:lnTo>
                <a:close/>
              </a:path>
            </a:pathLst>
          </a:custGeom>
          <a:solidFill>
            <a:schemeClr val="bg1">
              <a:lumMod val="75000"/>
              <a:alpha val="0"/>
            </a:schemeClr>
          </a:solidFill>
        </p:spPr>
        <p:txBody>
          <a:bodyPr anchor="ctr"/>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lv-LV" altLang="lv-LV" sz="2800" b="1" dirty="0">
                <a:solidFill>
                  <a:schemeClr val="bg2">
                    <a:lumMod val="10000"/>
                  </a:schemeClr>
                </a:solidFill>
                <a:latin typeface="Verdana" panose="020B0604030504040204" pitchFamily="34" charset="0"/>
                <a:ea typeface="Verdana" panose="020B0604030504040204" pitchFamily="34" charset="0"/>
              </a:rPr>
              <a:t>Atbalsts kultūrvides attīstībai</a:t>
            </a:r>
          </a:p>
        </p:txBody>
      </p:sp>
      <p:sp>
        <p:nvSpPr>
          <p:cNvPr id="9" name="TextBox 8">
            <a:extLst>
              <a:ext uri="{FF2B5EF4-FFF2-40B4-BE49-F238E27FC236}">
                <a16:creationId xmlns:a16="http://schemas.microsoft.com/office/drawing/2014/main" id="{545D3970-61C9-42E8-9999-AC419613BC01}"/>
              </a:ext>
            </a:extLst>
          </p:cNvPr>
          <p:cNvSpPr txBox="1"/>
          <p:nvPr/>
        </p:nvSpPr>
        <p:spPr>
          <a:xfrm>
            <a:off x="2113280" y="1859340"/>
            <a:ext cx="9144000" cy="1569660"/>
          </a:xfrm>
          <a:prstGeom prst="rect">
            <a:avLst/>
          </a:prstGeom>
          <a:noFill/>
        </p:spPr>
        <p:txBody>
          <a:bodyPr wrap="square">
            <a:spAutoFit/>
          </a:bodyPr>
          <a:lstStyle/>
          <a:p>
            <a:r>
              <a:rPr lang="lv-LV" altLang="lv-LV" sz="2400" b="1" dirty="0">
                <a:latin typeface="+mj-lt"/>
                <a:ea typeface="MS PGothic" pitchFamily="34" charset="-128"/>
              </a:rPr>
              <a:t>5.1.1. specifiskais atbalsta mērķis </a:t>
            </a:r>
            <a:r>
              <a:rPr lang="lv-LV" altLang="lv-LV" sz="2400" dirty="0">
                <a:latin typeface="+mj-lt"/>
                <a:ea typeface="MS PGothic" pitchFamily="34" charset="-128"/>
              </a:rPr>
              <a:t>"</a:t>
            </a:r>
            <a:r>
              <a:rPr lang="lv-LV" sz="2400" dirty="0">
                <a:latin typeface="+mj-lt"/>
                <a:ea typeface="MS PGothic" pitchFamily="34" charset="-128"/>
              </a:rPr>
              <a:t>Vietējās teritorijas integrētās sociālās, ekonomiskās un vides attīstības un kultūras mantojuma, tūrisma un drošības veicināšana pilsētu funkcionālajās teritorijās".</a:t>
            </a:r>
          </a:p>
        </p:txBody>
      </p:sp>
      <p:pic>
        <p:nvPicPr>
          <p:cNvPr id="11" name="Grafika 10" descr="Bullseye with solid fill">
            <a:extLst>
              <a:ext uri="{FF2B5EF4-FFF2-40B4-BE49-F238E27FC236}">
                <a16:creationId xmlns:a16="http://schemas.microsoft.com/office/drawing/2014/main" id="{E6DEDC25-0E0E-4C9E-9446-5A15345D13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600" y="1849120"/>
            <a:ext cx="914400" cy="914400"/>
          </a:xfrm>
          <a:prstGeom prst="rect">
            <a:avLst/>
          </a:prstGeom>
        </p:spPr>
      </p:pic>
      <p:pic>
        <p:nvPicPr>
          <p:cNvPr id="14" name="Grafika 13" descr="Bullseye with solid fill">
            <a:extLst>
              <a:ext uri="{FF2B5EF4-FFF2-40B4-BE49-F238E27FC236}">
                <a16:creationId xmlns:a16="http://schemas.microsoft.com/office/drawing/2014/main" id="{64479C14-AC50-4F9A-BD33-ECE45087CC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600" y="5354549"/>
            <a:ext cx="914400" cy="914400"/>
          </a:xfrm>
          <a:prstGeom prst="rect">
            <a:avLst/>
          </a:prstGeom>
        </p:spPr>
      </p:pic>
    </p:spTree>
    <p:extLst>
      <p:ext uri="{BB962C8B-B14F-4D97-AF65-F5344CB8AC3E}">
        <p14:creationId xmlns:p14="http://schemas.microsoft.com/office/powerpoint/2010/main" val="420685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2EBDA6A3-7E47-43A5-B518-CE52B68E9084}"/>
              </a:ext>
            </a:extLst>
          </p:cNvPr>
          <p:cNvSpPr>
            <a:spLocks noGrp="1"/>
          </p:cNvSpPr>
          <p:nvPr>
            <p:ph type="title"/>
          </p:nvPr>
        </p:nvSpPr>
        <p:spPr>
          <a:xfrm>
            <a:off x="3840480" y="121920"/>
            <a:ext cx="8351520" cy="1036638"/>
          </a:xfrm>
        </p:spPr>
        <p:txBody>
          <a:bodyPr>
            <a:normAutofit fontScale="90000"/>
          </a:bodyPr>
          <a:lstStyle/>
          <a:p>
            <a:pPr algn="r"/>
            <a:r>
              <a:rPr lang="lv-LV" altLang="lv-LV" sz="2300" dirty="0">
                <a:latin typeface="+mj-lt"/>
                <a:ea typeface="MS PGothic" pitchFamily="34" charset="-128"/>
              </a:rPr>
              <a:t>5.1.1.SAM "</a:t>
            </a:r>
            <a:r>
              <a:rPr lang="lv-LV" sz="2300" dirty="0">
                <a:latin typeface="+mj-lt"/>
                <a:ea typeface="MS PGothic" pitchFamily="34" charset="-128"/>
              </a:rPr>
              <a:t>Vietējās teritorijas integrētās sociālās, ekonomiskās un vides attīstības un kultūras mantojuma, tūrisma un drošības veicināšana pilsētu funkcionālajās teritorijās"</a:t>
            </a:r>
            <a:br>
              <a:rPr lang="lv-LV" altLang="lv-LV" dirty="0">
                <a:latin typeface="+mj-lt"/>
                <a:ea typeface="MS PGothic" pitchFamily="34" charset="-128"/>
              </a:rPr>
            </a:br>
            <a:br>
              <a:rPr lang="lv-LV" altLang="lv-LV" sz="2800" dirty="0">
                <a:latin typeface="+mj-lt"/>
                <a:ea typeface="MS PGothic" pitchFamily="34" charset="-128"/>
              </a:rPr>
            </a:br>
            <a:br>
              <a:rPr lang="lv-LV" altLang="lv-LV" dirty="0">
                <a:latin typeface="+mj-lt"/>
                <a:ea typeface="MS PGothic" pitchFamily="34" charset="-128"/>
              </a:rPr>
            </a:br>
            <a:endParaRPr lang="lv-LV" dirty="0">
              <a:latin typeface="+mj-lt"/>
            </a:endParaRPr>
          </a:p>
        </p:txBody>
      </p:sp>
      <p:sp>
        <p:nvSpPr>
          <p:cNvPr id="5" name="Satura vietturis 2">
            <a:extLst>
              <a:ext uri="{FF2B5EF4-FFF2-40B4-BE49-F238E27FC236}">
                <a16:creationId xmlns:a16="http://schemas.microsoft.com/office/drawing/2014/main" id="{4B4D28EF-10AC-478B-B905-B87C479D0032}"/>
              </a:ext>
            </a:extLst>
          </p:cNvPr>
          <p:cNvSpPr>
            <a:spLocks noGrp="1"/>
          </p:cNvSpPr>
          <p:nvPr>
            <p:ph idx="1"/>
          </p:nvPr>
        </p:nvSpPr>
        <p:spPr>
          <a:xfrm>
            <a:off x="4521200" y="1468120"/>
            <a:ext cx="7457440" cy="5034280"/>
          </a:xfrm>
        </p:spPr>
        <p:txBody>
          <a:bodyPr>
            <a:noAutofit/>
          </a:bodyPr>
          <a:lstStyle/>
          <a:p>
            <a:r>
              <a:rPr lang="lv-LV" sz="1800" b="1" dirty="0">
                <a:latin typeface="+mn-lt"/>
              </a:rPr>
              <a:t>Atbalstāmās darbības: </a:t>
            </a:r>
          </a:p>
          <a:p>
            <a:pPr marL="457200" indent="-457200">
              <a:buClr>
                <a:srgbClr val="E5002B"/>
              </a:buClr>
              <a:buSzPct val="125000"/>
              <a:buFont typeface="Wingdings" panose="05000000000000000000" pitchFamily="2" charset="2"/>
              <a:buChar char="ü"/>
            </a:pPr>
            <a:r>
              <a:rPr lang="lv-LV" sz="1800" dirty="0">
                <a:latin typeface="+mn-lt"/>
              </a:rPr>
              <a:t>ES fondu investīcijas tiks vērstas uz to, lai saglabātu, </a:t>
            </a:r>
            <a:r>
              <a:rPr lang="lv-LV" sz="1800" b="1" dirty="0">
                <a:latin typeface="+mn-lt"/>
              </a:rPr>
              <a:t>aizsargātu un attīstītu </a:t>
            </a:r>
            <a:r>
              <a:rPr lang="lv-LV" sz="1800" dirty="0">
                <a:latin typeface="+mn-lt"/>
              </a:rPr>
              <a:t>šobrīd nepietiekoši izmantotās </a:t>
            </a:r>
            <a:r>
              <a:rPr lang="lv-LV" sz="1800" b="1" dirty="0">
                <a:latin typeface="+mn-lt"/>
              </a:rPr>
              <a:t>kultūras mantojuma teritorijas un objektus</a:t>
            </a:r>
            <a:r>
              <a:rPr lang="lv-LV" sz="1800" dirty="0">
                <a:latin typeface="+mn-lt"/>
              </a:rPr>
              <a:t>, padarot tos pievilcīgākus un pieejamākus, kā arī paplašinot to </a:t>
            </a:r>
            <a:r>
              <a:rPr lang="lv-LV" sz="1800" b="1" dirty="0">
                <a:latin typeface="+mn-lt"/>
              </a:rPr>
              <a:t>saturisko piedāvājumu un rodot tiem jaunas funkcijas</a:t>
            </a:r>
            <a:r>
              <a:rPr lang="lv-LV" sz="1800" dirty="0">
                <a:latin typeface="+mn-lt"/>
              </a:rPr>
              <a:t>, lai veicinātu to kvalitatīvu izmantošanu. </a:t>
            </a:r>
          </a:p>
          <a:p>
            <a:pPr marL="457200" indent="-457200">
              <a:buClr>
                <a:srgbClr val="E5002B"/>
              </a:buClr>
              <a:buSzPct val="125000"/>
              <a:buFont typeface="Wingdings" panose="05000000000000000000" pitchFamily="2" charset="2"/>
              <a:buChar char="ü"/>
            </a:pPr>
            <a:r>
              <a:rPr lang="lv-LV" sz="1800" b="1" dirty="0">
                <a:latin typeface="+mn-lt"/>
              </a:rPr>
              <a:t>Ieguldījumi </a:t>
            </a:r>
            <a:r>
              <a:rPr lang="lv-LV" sz="1800" dirty="0">
                <a:latin typeface="+mn-lt"/>
              </a:rPr>
              <a:t>arhitektūras, arheoloģijas, vēstures, kā arī pilsētbūvniecības </a:t>
            </a:r>
            <a:r>
              <a:rPr lang="lv-LV" sz="1800" b="1" dirty="0">
                <a:latin typeface="+mn-lt"/>
              </a:rPr>
              <a:t>pieminekļos </a:t>
            </a:r>
            <a:r>
              <a:rPr lang="lv-LV" sz="1800" dirty="0">
                <a:latin typeface="+mn-lt"/>
              </a:rPr>
              <a:t>un</a:t>
            </a:r>
            <a:r>
              <a:rPr lang="lv-LV" sz="1800" b="1" dirty="0">
                <a:latin typeface="+mn-lt"/>
              </a:rPr>
              <a:t> </a:t>
            </a:r>
            <a:r>
              <a:rPr lang="lv-LV" sz="1800" dirty="0">
                <a:latin typeface="+mn-lt"/>
              </a:rPr>
              <a:t>to saistītajā infrastruktūrā; </a:t>
            </a:r>
          </a:p>
          <a:p>
            <a:pPr marL="457200" indent="-457200">
              <a:buClr>
                <a:srgbClr val="E5002B"/>
              </a:buClr>
              <a:buSzPct val="125000"/>
              <a:buFont typeface="Wingdings" panose="05000000000000000000" pitchFamily="2" charset="2"/>
              <a:buChar char="ü"/>
            </a:pPr>
            <a:r>
              <a:rPr lang="lv-LV" sz="1800" dirty="0">
                <a:latin typeface="+mn-lt"/>
              </a:rPr>
              <a:t>Ieguldījumi veicami teritorijās, kur jau pastāv veiksmīgas </a:t>
            </a:r>
            <a:r>
              <a:rPr lang="lv-LV" sz="1800" b="1" dirty="0">
                <a:latin typeface="+mn-lt"/>
              </a:rPr>
              <a:t>mārketinga stratēģijas vai attīstības plāni, kā arī sekmīgi sadarbības tīkli</a:t>
            </a:r>
            <a:r>
              <a:rPr lang="lv-LV" sz="1800" dirty="0">
                <a:latin typeface="+mn-lt"/>
              </a:rPr>
              <a:t>. </a:t>
            </a:r>
            <a:endParaRPr lang="lv-LV" altLang="lv-LV" sz="1800" b="1" dirty="0">
              <a:latin typeface="+mn-lt"/>
              <a:ea typeface="MS PGothic" pitchFamily="34" charset="-128"/>
            </a:endParaRPr>
          </a:p>
          <a:p>
            <a:endParaRPr lang="lv-LV" altLang="lv-LV" sz="1800" b="1" dirty="0">
              <a:latin typeface="+mn-lt"/>
              <a:ea typeface="MS PGothic" pitchFamily="34" charset="-128"/>
            </a:endParaRPr>
          </a:p>
          <a:p>
            <a:pPr marL="359991" lvl="1">
              <a:spcBef>
                <a:spcPts val="0"/>
              </a:spcBef>
              <a:buNone/>
            </a:pPr>
            <a:r>
              <a:rPr lang="lv-LV" sz="1800" b="1" dirty="0">
                <a:latin typeface="+mn-lt"/>
              </a:rPr>
              <a:t>Iznākuma rādītājs</a:t>
            </a:r>
            <a:r>
              <a:rPr lang="lv-LV" sz="1800" dirty="0">
                <a:latin typeface="+mn-lt"/>
              </a:rPr>
              <a:t>: atbalstīto kultūras un tūrisma vietu skaits;</a:t>
            </a:r>
          </a:p>
          <a:p>
            <a:pPr marL="359991" lvl="1">
              <a:spcBef>
                <a:spcPts val="0"/>
              </a:spcBef>
              <a:buNone/>
            </a:pPr>
            <a:r>
              <a:rPr lang="lv-LV" sz="1800" b="1" dirty="0">
                <a:latin typeface="+mn-lt"/>
              </a:rPr>
              <a:t>Rezultāta rādītājs: </a:t>
            </a:r>
            <a:r>
              <a:rPr lang="lv-LV" sz="1800" dirty="0">
                <a:latin typeface="+mn-lt"/>
                <a:ea typeface="Verdana" panose="020B0604030504040204" pitchFamily="34" charset="0"/>
              </a:rPr>
              <a:t>atbalstīto kultūras un tūrisma vietu apmeklētāju skaits.</a:t>
            </a:r>
            <a:endParaRPr lang="lv-LV" sz="1800" dirty="0">
              <a:highlight>
                <a:srgbClr val="FFFF00"/>
              </a:highlight>
              <a:latin typeface="+mn-lt"/>
              <a:ea typeface="Verdana" panose="020B0604030504040204" pitchFamily="34" charset="0"/>
            </a:endParaRPr>
          </a:p>
        </p:txBody>
      </p:sp>
      <p:pic>
        <p:nvPicPr>
          <p:cNvPr id="7" name="Attēls 6" descr="Attēls, kurā ir ārtelpa, debesis, ēka, valsts iestāžu ēka&#10;&#10;Apraksts ģenerēts automātiski">
            <a:extLst>
              <a:ext uri="{FF2B5EF4-FFF2-40B4-BE49-F238E27FC236}">
                <a16:creationId xmlns:a16="http://schemas.microsoft.com/office/drawing/2014/main" id="{C2167987-4305-4EFB-A8C4-0BB0D80B7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2" y="1579880"/>
            <a:ext cx="3941846" cy="2628528"/>
          </a:xfrm>
          <a:prstGeom prst="rect">
            <a:avLst/>
          </a:prstGeom>
        </p:spPr>
      </p:pic>
      <p:pic>
        <p:nvPicPr>
          <p:cNvPr id="3" name="Attēls 2" descr="Attēls, kurā ir debesis, ēka, ārtelpa, vecs&#10;&#10;Apraksts ģenerēts automātiski">
            <a:extLst>
              <a:ext uri="{FF2B5EF4-FFF2-40B4-BE49-F238E27FC236}">
                <a16:creationId xmlns:a16="http://schemas.microsoft.com/office/drawing/2014/main" id="{CF87D23B-B696-4447-9234-B9DFA434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05" y="4229473"/>
            <a:ext cx="3943693" cy="2628528"/>
          </a:xfrm>
          <a:prstGeom prst="rect">
            <a:avLst/>
          </a:prstGeom>
        </p:spPr>
      </p:pic>
    </p:spTree>
    <p:extLst>
      <p:ext uri="{BB962C8B-B14F-4D97-AF65-F5344CB8AC3E}">
        <p14:creationId xmlns:p14="http://schemas.microsoft.com/office/powerpoint/2010/main" val="250057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92B6268-C010-4513-AE5B-11ECDBEA572D}"/>
              </a:ext>
            </a:extLst>
          </p:cNvPr>
          <p:cNvSpPr>
            <a:spLocks noGrp="1"/>
          </p:cNvSpPr>
          <p:nvPr>
            <p:ph type="title"/>
          </p:nvPr>
        </p:nvSpPr>
        <p:spPr>
          <a:xfrm>
            <a:off x="5116530" y="228602"/>
            <a:ext cx="6943390" cy="925140"/>
          </a:xfrm>
        </p:spPr>
        <p:txBody>
          <a:bodyPr>
            <a:normAutofit/>
          </a:bodyPr>
          <a:lstStyle/>
          <a:p>
            <a:pPr algn="r"/>
            <a:r>
              <a:rPr lang="lv-LV" sz="2800" dirty="0">
                <a:latin typeface="+mj-lt"/>
              </a:rPr>
              <a:t>Latvijas kultūrvides projektu plānošanas principi </a:t>
            </a:r>
            <a:endParaRPr lang="lv-LV" sz="2800" dirty="0"/>
          </a:p>
        </p:txBody>
      </p:sp>
      <p:sp>
        <p:nvSpPr>
          <p:cNvPr id="5" name="Satura vietturis 2">
            <a:extLst>
              <a:ext uri="{FF2B5EF4-FFF2-40B4-BE49-F238E27FC236}">
                <a16:creationId xmlns:a16="http://schemas.microsoft.com/office/drawing/2014/main" id="{9BA7BC96-D504-43BF-B618-935A408E0017}"/>
              </a:ext>
            </a:extLst>
          </p:cNvPr>
          <p:cNvSpPr>
            <a:spLocks noGrp="1"/>
          </p:cNvSpPr>
          <p:nvPr>
            <p:ph idx="1"/>
          </p:nvPr>
        </p:nvSpPr>
        <p:spPr>
          <a:xfrm>
            <a:off x="1993187" y="1529972"/>
            <a:ext cx="8352890" cy="1488440"/>
          </a:xfrm>
        </p:spPr>
        <p:txBody>
          <a:bodyPr>
            <a:normAutofit fontScale="92500"/>
          </a:bodyPr>
          <a:lstStyle/>
          <a:p>
            <a:pPr marL="457200" lvl="1" indent="0">
              <a:buNone/>
            </a:pPr>
            <a:r>
              <a:rPr lang="lv-LV" sz="2100" dirty="0">
                <a:latin typeface="+mj-lt"/>
              </a:rPr>
              <a:t>Plānojot kultūrvides attīstību, jāņem vērā trīs galvenie principi:</a:t>
            </a:r>
          </a:p>
          <a:p>
            <a:pPr marL="1485900" lvl="2" indent="-342900">
              <a:buClr>
                <a:srgbClr val="E5002B"/>
              </a:buClr>
              <a:buSzPct val="125000"/>
              <a:buFont typeface="Wingdings" panose="05000000000000000000" pitchFamily="2" charset="2"/>
              <a:buChar char="ü"/>
            </a:pPr>
            <a:r>
              <a:rPr lang="lv-LV" sz="2100" b="1" dirty="0">
                <a:latin typeface="+mj-lt"/>
              </a:rPr>
              <a:t>kultūras pakalpojumu kvalitāte, </a:t>
            </a:r>
          </a:p>
          <a:p>
            <a:pPr marL="1485900" lvl="2" indent="-342900">
              <a:buClr>
                <a:srgbClr val="E5002B"/>
              </a:buClr>
              <a:buSzPct val="125000"/>
              <a:buFont typeface="Wingdings" panose="05000000000000000000" pitchFamily="2" charset="2"/>
              <a:buChar char="ü"/>
            </a:pPr>
            <a:r>
              <a:rPr lang="lv-LV" sz="2100" b="1" dirty="0">
                <a:latin typeface="+mj-lt"/>
              </a:rPr>
              <a:t>kultūras pakalpojumu pieejamība,</a:t>
            </a:r>
          </a:p>
          <a:p>
            <a:pPr marL="1485900" lvl="2" indent="-342900">
              <a:buClr>
                <a:srgbClr val="E5002B"/>
              </a:buClr>
              <a:buSzPct val="125000"/>
              <a:buFont typeface="Wingdings" panose="05000000000000000000" pitchFamily="2" charset="2"/>
              <a:buChar char="ü"/>
            </a:pPr>
            <a:r>
              <a:rPr lang="lv-LV" sz="2100" b="1" dirty="0">
                <a:latin typeface="+mj-lt"/>
              </a:rPr>
              <a:t>kultūras infrastruktūras kvalitāte</a:t>
            </a:r>
            <a:r>
              <a:rPr lang="lv-LV" sz="2100" dirty="0">
                <a:latin typeface="+mj-lt"/>
              </a:rPr>
              <a:t>.</a:t>
            </a:r>
          </a:p>
        </p:txBody>
      </p:sp>
      <p:sp>
        <p:nvSpPr>
          <p:cNvPr id="11" name="TextBox 10">
            <a:extLst>
              <a:ext uri="{FF2B5EF4-FFF2-40B4-BE49-F238E27FC236}">
                <a16:creationId xmlns:a16="http://schemas.microsoft.com/office/drawing/2014/main" id="{A1AA6EA7-D413-440F-9AF2-683042B7C277}"/>
              </a:ext>
            </a:extLst>
          </p:cNvPr>
          <p:cNvSpPr txBox="1"/>
          <p:nvPr/>
        </p:nvSpPr>
        <p:spPr>
          <a:xfrm>
            <a:off x="132080" y="3394643"/>
            <a:ext cx="5537200" cy="2862322"/>
          </a:xfrm>
          <a:prstGeom prst="rect">
            <a:avLst/>
          </a:prstGeom>
          <a:noFill/>
        </p:spPr>
        <p:txBody>
          <a:bodyPr wrap="square">
            <a:spAutoFit/>
          </a:bodyPr>
          <a:lstStyle/>
          <a:p>
            <a:r>
              <a:rPr lang="lv-LV" dirty="0">
                <a:latin typeface="+mj-lt"/>
              </a:rPr>
              <a:t>Kultūrvēsturiskā mantojuma atjaunošanas un pilnveides pasākumi tiek plānoti kompleksi, bieži pārsniedzot viena finanšu plānošanas perioda robežas un finansiālās iespējas.</a:t>
            </a:r>
          </a:p>
          <a:p>
            <a:endParaRPr lang="lv-LV" dirty="0">
              <a:latin typeface="+mj-lt"/>
            </a:endParaRPr>
          </a:p>
          <a:p>
            <a:r>
              <a:rPr lang="lv-LV" dirty="0">
                <a:latin typeface="+mj-lt"/>
              </a:rPr>
              <a:t>Plānojot jāņem vērā, ka investīcijas sniedz augstāku ekonomisko atdevi, ja tās tiek īstenotas vietā, kur jau pastāv </a:t>
            </a:r>
            <a:r>
              <a:rPr lang="lv-LV" b="1" dirty="0">
                <a:latin typeface="+mj-lt"/>
              </a:rPr>
              <a:t>veiksmīgas mārketinga stratēģijas vai attīstības plāni</a:t>
            </a:r>
            <a:r>
              <a:rPr lang="lv-LV" dirty="0">
                <a:latin typeface="+mj-lt"/>
              </a:rPr>
              <a:t>, </a:t>
            </a:r>
            <a:r>
              <a:rPr lang="lv-LV" b="1" dirty="0">
                <a:latin typeface="+mj-lt"/>
              </a:rPr>
              <a:t>kā arī sekmīgi sadarbības tīkli</a:t>
            </a:r>
            <a:r>
              <a:rPr lang="lv-LV" dirty="0">
                <a:latin typeface="+mj-lt"/>
              </a:rPr>
              <a:t>. </a:t>
            </a:r>
          </a:p>
        </p:txBody>
      </p:sp>
      <p:pic>
        <p:nvPicPr>
          <p:cNvPr id="4" name="Attēls 3">
            <a:extLst>
              <a:ext uri="{FF2B5EF4-FFF2-40B4-BE49-F238E27FC236}">
                <a16:creationId xmlns:a16="http://schemas.microsoft.com/office/drawing/2014/main" id="{42794111-B405-42DA-B482-71277232E980}"/>
              </a:ext>
            </a:extLst>
          </p:cNvPr>
          <p:cNvPicPr>
            <a:picLocks noChangeAspect="1"/>
          </p:cNvPicPr>
          <p:nvPr/>
        </p:nvPicPr>
        <p:blipFill>
          <a:blip r:embed="rId3"/>
          <a:stretch>
            <a:fillRect/>
          </a:stretch>
        </p:blipFill>
        <p:spPr>
          <a:xfrm>
            <a:off x="5832031" y="3111155"/>
            <a:ext cx="6096528" cy="3429297"/>
          </a:xfrm>
          <a:prstGeom prst="rect">
            <a:avLst/>
          </a:prstGeom>
        </p:spPr>
      </p:pic>
    </p:spTree>
    <p:extLst>
      <p:ext uri="{BB962C8B-B14F-4D97-AF65-F5344CB8AC3E}">
        <p14:creationId xmlns:p14="http://schemas.microsoft.com/office/powerpoint/2010/main" val="369844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7130C430-1A6D-46EF-B3EE-062DFE3FCB33}"/>
              </a:ext>
            </a:extLst>
          </p:cNvPr>
          <p:cNvSpPr>
            <a:spLocks noGrp="1"/>
          </p:cNvSpPr>
          <p:nvPr>
            <p:ph idx="1"/>
          </p:nvPr>
        </p:nvSpPr>
        <p:spPr>
          <a:xfrm>
            <a:off x="2418080" y="1036846"/>
            <a:ext cx="9144000" cy="5475656"/>
          </a:xfrm>
        </p:spPr>
        <p:txBody>
          <a:bodyPr>
            <a:normAutofit fontScale="25000" lnSpcReduction="20000"/>
          </a:bodyPr>
          <a:lstStyle/>
          <a:p>
            <a:pPr algn="just">
              <a:lnSpc>
                <a:spcPct val="120000"/>
              </a:lnSpc>
            </a:pPr>
            <a:r>
              <a:rPr lang="lv-LV" sz="7200" b="1" dirty="0">
                <a:latin typeface="+mn-lt"/>
              </a:rPr>
              <a:t>Integrēta plānošana:</a:t>
            </a:r>
          </a:p>
          <a:p>
            <a:pPr algn="just">
              <a:lnSpc>
                <a:spcPct val="120000"/>
              </a:lnSpc>
            </a:pPr>
            <a:endParaRPr lang="lv-LV" sz="7200" b="1" dirty="0">
              <a:latin typeface="+mn-lt"/>
            </a:endParaRPr>
          </a:p>
          <a:p>
            <a:pPr algn="just">
              <a:lnSpc>
                <a:spcPct val="120000"/>
              </a:lnSpc>
            </a:pPr>
            <a:r>
              <a:rPr lang="lv-LV" sz="7200" b="1" dirty="0">
                <a:latin typeface="+mn-lt"/>
              </a:rPr>
              <a:t>Pēc iespējas kultūrvides attīstības aktivitātes jāplāno kopā ar citām nozares ministrijām. </a:t>
            </a:r>
          </a:p>
          <a:p>
            <a:pPr algn="just">
              <a:lnSpc>
                <a:spcPct val="120000"/>
              </a:lnSpc>
            </a:pPr>
            <a:endParaRPr lang="lv-LV" sz="7200" b="1" dirty="0">
              <a:latin typeface="+mn-lt"/>
            </a:endParaRPr>
          </a:p>
          <a:p>
            <a:pPr algn="just">
              <a:lnSpc>
                <a:spcPct val="120000"/>
              </a:lnSpc>
            </a:pPr>
            <a:r>
              <a:rPr lang="lv-LV" sz="7200" dirty="0">
                <a:latin typeface="+mn-lt"/>
              </a:rPr>
              <a:t>Kopā ar VARAM var tikt plānoti pašvaldības kultūrvides projekti un citi ar kultūrvides attīstību saistīti jautājumi, kā piemēram, iedzīvotāju mobilitāte, lai nodrošinātu </a:t>
            </a:r>
            <a:r>
              <a:rPr lang="lv-LV" sz="7200" b="1" dirty="0">
                <a:latin typeface="+mn-lt"/>
              </a:rPr>
              <a:t>nepieciešamo infrastruktūru pieejai kultūrvides objektiem</a:t>
            </a:r>
            <a:r>
              <a:rPr lang="lv-LV" sz="7200" dirty="0">
                <a:latin typeface="+mn-lt"/>
              </a:rPr>
              <a:t>, kultūras mantojuma ceļi.</a:t>
            </a:r>
          </a:p>
          <a:p>
            <a:pPr algn="just">
              <a:lnSpc>
                <a:spcPct val="120000"/>
              </a:lnSpc>
            </a:pPr>
            <a:endParaRPr lang="lv-LV" sz="7200" dirty="0">
              <a:latin typeface="+mn-lt"/>
            </a:endParaRPr>
          </a:p>
          <a:p>
            <a:pPr algn="just">
              <a:lnSpc>
                <a:spcPct val="120000"/>
              </a:lnSpc>
            </a:pPr>
            <a:r>
              <a:rPr lang="lv-LV" sz="7200" dirty="0">
                <a:latin typeface="+mn-lt"/>
              </a:rPr>
              <a:t>Papildus ar VARAM kopā var plānot kultūras mantojuma </a:t>
            </a:r>
            <a:r>
              <a:rPr lang="lv-LV" sz="7200" b="1" dirty="0" err="1">
                <a:latin typeface="+mn-lt"/>
              </a:rPr>
              <a:t>digitalizācijas</a:t>
            </a:r>
            <a:r>
              <a:rPr lang="lv-LV" sz="7200" b="1" dirty="0">
                <a:latin typeface="+mn-lt"/>
              </a:rPr>
              <a:t> jautājumus </a:t>
            </a:r>
            <a:r>
              <a:rPr lang="lv-LV" sz="7200" dirty="0">
                <a:latin typeface="+mn-lt"/>
              </a:rPr>
              <a:t>un </a:t>
            </a:r>
            <a:r>
              <a:rPr lang="lv-LV" sz="7200" dirty="0" err="1">
                <a:latin typeface="+mn-lt"/>
              </a:rPr>
              <a:t>digitalizācijas</a:t>
            </a:r>
            <a:r>
              <a:rPr lang="lv-LV" sz="7200" dirty="0">
                <a:latin typeface="+mn-lt"/>
              </a:rPr>
              <a:t> komponenti dažādos kultūrvides projektos. </a:t>
            </a:r>
          </a:p>
          <a:p>
            <a:pPr algn="just">
              <a:lnSpc>
                <a:spcPct val="120000"/>
              </a:lnSpc>
            </a:pPr>
            <a:endParaRPr lang="lv-LV" sz="7200" dirty="0">
              <a:latin typeface="+mn-lt"/>
            </a:endParaRPr>
          </a:p>
          <a:p>
            <a:pPr algn="just">
              <a:lnSpc>
                <a:spcPct val="120000"/>
              </a:lnSpc>
            </a:pPr>
            <a:r>
              <a:rPr lang="lv-LV" sz="7200" dirty="0">
                <a:latin typeface="+mn-lt"/>
              </a:rPr>
              <a:t>Attiecībā uz kopējo projektu plānošanu ar pašvaldībām jāņem vērā, ka ir ļoti </a:t>
            </a:r>
            <a:r>
              <a:rPr lang="lv-LV" sz="7200" b="1" dirty="0">
                <a:latin typeface="+mn-lt"/>
              </a:rPr>
              <a:t>dažāda situācija pašvaldībās un dažādi prioritārie virzieni </a:t>
            </a:r>
            <a:r>
              <a:rPr lang="lv-LV" sz="7200" dirty="0">
                <a:latin typeface="+mn-lt"/>
              </a:rPr>
              <a:t>attiecībā uz kultūrvides attīstību. </a:t>
            </a:r>
          </a:p>
          <a:p>
            <a:endParaRPr lang="lv-LV" dirty="0"/>
          </a:p>
        </p:txBody>
      </p:sp>
      <p:sp>
        <p:nvSpPr>
          <p:cNvPr id="4" name="Virsraksts 1">
            <a:extLst>
              <a:ext uri="{FF2B5EF4-FFF2-40B4-BE49-F238E27FC236}">
                <a16:creationId xmlns:a16="http://schemas.microsoft.com/office/drawing/2014/main" id="{1B3FC6BA-E960-48CF-A5B0-1FA2DFA0A05F}"/>
              </a:ext>
            </a:extLst>
          </p:cNvPr>
          <p:cNvSpPr>
            <a:spLocks noGrp="1"/>
          </p:cNvSpPr>
          <p:nvPr>
            <p:ph type="title"/>
          </p:nvPr>
        </p:nvSpPr>
        <p:spPr>
          <a:xfrm>
            <a:off x="5116530" y="228602"/>
            <a:ext cx="6943390" cy="925140"/>
          </a:xfrm>
        </p:spPr>
        <p:txBody>
          <a:bodyPr>
            <a:normAutofit/>
          </a:bodyPr>
          <a:lstStyle/>
          <a:p>
            <a:pPr algn="r"/>
            <a:r>
              <a:rPr lang="lv-LV" sz="2800" dirty="0">
                <a:latin typeface="+mj-lt"/>
              </a:rPr>
              <a:t>Latvijas kultūrvides projektu plānošanas principi </a:t>
            </a:r>
            <a:endParaRPr lang="lv-LV" sz="2800" dirty="0"/>
          </a:p>
        </p:txBody>
      </p:sp>
      <p:pic>
        <p:nvPicPr>
          <p:cNvPr id="6" name="Grafika 5" descr="Handshake outline">
            <a:extLst>
              <a:ext uri="{FF2B5EF4-FFF2-40B4-BE49-F238E27FC236}">
                <a16:creationId xmlns:a16="http://schemas.microsoft.com/office/drawing/2014/main" id="{FFA9396E-B950-4D16-A80C-C2B6815EF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79" y="1790271"/>
            <a:ext cx="914400" cy="914400"/>
          </a:xfrm>
          <a:prstGeom prst="rect">
            <a:avLst/>
          </a:prstGeom>
        </p:spPr>
      </p:pic>
      <p:pic>
        <p:nvPicPr>
          <p:cNvPr id="8" name="Grafika 7" descr="Fork In Road outline">
            <a:extLst>
              <a:ext uri="{FF2B5EF4-FFF2-40B4-BE49-F238E27FC236}">
                <a16:creationId xmlns:a16="http://schemas.microsoft.com/office/drawing/2014/main" id="{248C19FC-CF23-42B4-A476-973FF563E4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5389" y="2971800"/>
            <a:ext cx="914400" cy="914400"/>
          </a:xfrm>
          <a:prstGeom prst="rect">
            <a:avLst/>
          </a:prstGeom>
        </p:spPr>
      </p:pic>
      <p:pic>
        <p:nvPicPr>
          <p:cNvPr id="10" name="Grafika 9" descr="Cloud Computing outline">
            <a:extLst>
              <a:ext uri="{FF2B5EF4-FFF2-40B4-BE49-F238E27FC236}">
                <a16:creationId xmlns:a16="http://schemas.microsoft.com/office/drawing/2014/main" id="{9491BA48-D50A-4469-A9E2-3DFB0A2553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5389" y="4416231"/>
            <a:ext cx="914400" cy="914400"/>
          </a:xfrm>
          <a:prstGeom prst="rect">
            <a:avLst/>
          </a:prstGeom>
        </p:spPr>
      </p:pic>
      <p:pic>
        <p:nvPicPr>
          <p:cNvPr id="12" name="Grafika 11" descr="Lost with solid fill">
            <a:extLst>
              <a:ext uri="{FF2B5EF4-FFF2-40B4-BE49-F238E27FC236}">
                <a16:creationId xmlns:a16="http://schemas.microsoft.com/office/drawing/2014/main" id="{9354F7C5-55DA-4615-8B86-AE7D7BB715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379" y="5598102"/>
            <a:ext cx="914400" cy="914400"/>
          </a:xfrm>
          <a:prstGeom prst="rect">
            <a:avLst/>
          </a:prstGeom>
        </p:spPr>
      </p:pic>
    </p:spTree>
    <p:extLst>
      <p:ext uri="{BB962C8B-B14F-4D97-AF65-F5344CB8AC3E}">
        <p14:creationId xmlns:p14="http://schemas.microsoft.com/office/powerpoint/2010/main" val="200948590"/>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elāgots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1613</Words>
  <Application>Microsoft Office PowerPoint</Application>
  <PresentationFormat>Platekrāna</PresentationFormat>
  <Paragraphs>166</Paragraphs>
  <Slides>19</Slides>
  <Notes>6</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19</vt:i4>
      </vt:variant>
    </vt:vector>
  </HeadingPairs>
  <TitlesOfParts>
    <vt:vector size="28" baseType="lpstr">
      <vt:lpstr>Arial</vt:lpstr>
      <vt:lpstr>Calibri</vt:lpstr>
      <vt:lpstr>Courier New</vt:lpstr>
      <vt:lpstr>Fira Sans Extra Condensed Medium</vt:lpstr>
      <vt:lpstr>Times New Roman</vt:lpstr>
      <vt:lpstr>Verdana</vt:lpstr>
      <vt:lpstr>Verdena</vt:lpstr>
      <vt:lpstr>Wingdings</vt:lpstr>
      <vt:lpstr>Office dizains</vt:lpstr>
      <vt:lpstr>Kultūras ministrijas  plānotās investīcijas 2021.-2027. gada plānošanas perioda darbības programmas ietvaros  </vt:lpstr>
      <vt:lpstr>PowerPoint prezentācija</vt:lpstr>
      <vt:lpstr>PowerPoint prezentācija</vt:lpstr>
      <vt:lpstr>PowerPoint prezentācija</vt:lpstr>
      <vt:lpstr>PowerPoint prezentācija</vt:lpstr>
      <vt:lpstr>PowerPoint prezentācija</vt:lpstr>
      <vt:lpstr>5.1.1.SAM "Vietējās teritorijas integrētās sociālās, ekonomiskās un vides attīstības un kultūras mantojuma, tūrisma un drošības veicināšana pilsētu funkcionālajās teritorijās"   </vt:lpstr>
      <vt:lpstr>Latvijas kultūrvides projektu plānošanas principi </vt:lpstr>
      <vt:lpstr>Latvijas kultūrvides projektu plānošanas principi </vt:lpstr>
      <vt:lpstr>ES fondu investīciju ietekme uz dažādiem aspektiem 3.4.3. pasākuma un 5.6.1. SAM realizētajās aktivitātēs</vt:lpstr>
      <vt:lpstr>Eiropas Komisijas komentāri  par 4.3.2.SAM</vt:lpstr>
      <vt:lpstr>4.3.2.SAM "Kultūras un tūrisma lomas palielināšana ekonomiskajā attīstībā, sociālajā iekļaušanā un sociālajās inovācijās"</vt:lpstr>
      <vt:lpstr>PowerPoint prezentācija</vt:lpstr>
      <vt:lpstr>PowerPoint prezentācija</vt:lpstr>
      <vt:lpstr>4.3.4.SAM “Sekmēt aktīvu iekļaušanu, lai veicinātu vienlīdzīgas iespējas un aktīvu līdzdalību, kā arī uzlabotu nodarbināmību” </vt:lpstr>
      <vt:lpstr>Atbalsts Latvijas nevalstisko organizāciju fondam</vt:lpstr>
      <vt:lpstr>4.3.4.SAM “Sekmēt aktīvu iekļaušanu, lai veicinātu vienlīdzīgas iespējas un aktīvu līdzdalību, kā arī uzlabotu nodarbināmību” </vt:lpstr>
      <vt:lpstr>Vienas pieturas aģentūra</vt:lpstr>
      <vt:lpstr>Paldies par uzmanību!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Kultūras ministrijas  plānotās investīcijas 2021.-2027. gada plānošanas perioda darbības programmas ietvaros</dc:title>
  <dc:creator>Edite Matusevica</dc:creator>
  <cp:lastModifiedBy>Linda Krūmiņa</cp:lastModifiedBy>
  <cp:revision>39</cp:revision>
  <dcterms:created xsi:type="dcterms:W3CDTF">2021-03-01T08:11:13Z</dcterms:created>
  <dcterms:modified xsi:type="dcterms:W3CDTF">2021-03-09T13:00:34Z</dcterms:modified>
</cp:coreProperties>
</file>