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84" r:id="rId3"/>
    <p:sldId id="285" r:id="rId4"/>
    <p:sldId id="275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94A"/>
    <a:srgbClr val="4C9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103" d="100"/>
          <a:sy n="103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6/16/2020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6/16/2020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315287-covid-19-infekcijas-izplatibas-seku-parvaresanas-likums" TargetMode="External"/><Relationship Id="rId2" Type="http://schemas.openxmlformats.org/officeDocument/2006/relationships/hyperlink" Target="https://likumi.lv/ta/id/315278-covid-19-infekcijas-izplatibas-parvaldibas-likum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0834" y="813401"/>
            <a:ext cx="4846320" cy="2013689"/>
          </a:xfrm>
        </p:spPr>
        <p:txBody>
          <a:bodyPr>
            <a:normAutofit/>
          </a:bodyPr>
          <a:lstStyle/>
          <a:p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 organizētās vasaras skolas sociālajiem darbiniekiem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SDSSP,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17.06.2020</a:t>
            </a:r>
            <a:r>
              <a:rPr lang="lv-LV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4DF67-1A2C-4CAF-B31E-8D7DDFA0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1777" y="2020632"/>
            <a:ext cx="6949440" cy="3143393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Norises vieta - Lubānas novadā, Latvijas Valsts mežu atpūtas un tūrisma centrā „Ezernieki”</a:t>
            </a:r>
            <a:b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6944" y="2843868"/>
            <a:ext cx="6949440" cy="2776756"/>
          </a:xfrm>
        </p:spPr>
        <p:txBody>
          <a:bodyPr>
            <a:normAutofit fontScale="90000"/>
          </a:bodyPr>
          <a:lstStyle/>
          <a:p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Vasaras skola - sociālajiem darbiniekiem, kuri strādā ar ģimenēm ar bērniem- no 2020. gada 30. jūnija līdz 2020. gada 2. jūlijam</a:t>
            </a:r>
            <a:b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Vasaras skola - sociālajiem darbiniekiem ar pilngadīgām personām - no 2020. gada 7.jūlija līdz 2020. gada 9. jūlijam</a:t>
            </a:r>
            <a:br>
              <a:rPr lang="lv-LV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05496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3B79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Aktuālā info par situāciju sociālajos dienestos</a:t>
            </a:r>
            <a:endParaRPr lang="en-US" b="1" dirty="0">
              <a:solidFill>
                <a:srgbClr val="3B79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B69638-CBF6-4FCC-BB38-A2B11003C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587379"/>
              </p:ext>
            </p:extLst>
          </p:nvPr>
        </p:nvGraphicFramePr>
        <p:xfrm>
          <a:off x="991312" y="2564418"/>
          <a:ext cx="9067087" cy="2704280"/>
        </p:xfrm>
        <a:graphic>
          <a:graphicData uri="http://schemas.openxmlformats.org/drawingml/2006/table">
            <a:tbl>
              <a:tblPr firstRow="1" firstCol="1" bandRow="1"/>
              <a:tblGrid>
                <a:gridCol w="2457555">
                  <a:extLst>
                    <a:ext uri="{9D8B030D-6E8A-4147-A177-3AD203B41FA5}">
                      <a16:colId xmlns:a16="http://schemas.microsoft.com/office/drawing/2014/main" val="1481670833"/>
                    </a:ext>
                  </a:extLst>
                </a:gridCol>
                <a:gridCol w="3497605">
                  <a:extLst>
                    <a:ext uri="{9D8B030D-6E8A-4147-A177-3AD203B41FA5}">
                      <a16:colId xmlns:a16="http://schemas.microsoft.com/office/drawing/2014/main" val="3215997499"/>
                    </a:ext>
                  </a:extLst>
                </a:gridCol>
                <a:gridCol w="3111927">
                  <a:extLst>
                    <a:ext uri="{9D8B030D-6E8A-4147-A177-3AD203B41FA5}">
                      <a16:colId xmlns:a16="http://schemas.microsoft.com/office/drawing/2014/main" val="3570352298"/>
                    </a:ext>
                  </a:extLst>
                </a:gridCol>
              </a:tblGrid>
              <a:tr h="11957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 gada mēnesis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Personu skaits, kurām attiecīgajā mēnesī ir spēkā trūcīgas personas statuss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GMI pabalstu saņēmušo personu skaits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56875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Janvāris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26 374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9 248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02286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Februāris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26 378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9 527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87435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26 709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9 898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652089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Aprīlis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28 263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10 456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48746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5C0FF43-7F38-42E8-9DE7-4FFEC673F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37010" y="-5285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Tabula Nr.1.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B55C57-F8E3-4029-AB4B-1B97BD9B4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34469"/>
              </p:ext>
            </p:extLst>
          </p:nvPr>
        </p:nvGraphicFramePr>
        <p:xfrm>
          <a:off x="1694576" y="1845579"/>
          <a:ext cx="7868873" cy="3370214"/>
        </p:xfrm>
        <a:graphic>
          <a:graphicData uri="http://schemas.openxmlformats.org/drawingml/2006/table">
            <a:tbl>
              <a:tblPr firstRow="1" firstCol="1" bandRow="1"/>
              <a:tblGrid>
                <a:gridCol w="2256639">
                  <a:extLst>
                    <a:ext uri="{9D8B030D-6E8A-4147-A177-3AD203B41FA5}">
                      <a16:colId xmlns:a16="http://schemas.microsoft.com/office/drawing/2014/main" val="2317589353"/>
                    </a:ext>
                  </a:extLst>
                </a:gridCol>
                <a:gridCol w="1631658">
                  <a:extLst>
                    <a:ext uri="{9D8B030D-6E8A-4147-A177-3AD203B41FA5}">
                      <a16:colId xmlns:a16="http://schemas.microsoft.com/office/drawing/2014/main" val="3616323712"/>
                    </a:ext>
                  </a:extLst>
                </a:gridCol>
                <a:gridCol w="1990288">
                  <a:extLst>
                    <a:ext uri="{9D8B030D-6E8A-4147-A177-3AD203B41FA5}">
                      <a16:colId xmlns:a16="http://schemas.microsoft.com/office/drawing/2014/main" val="2299416954"/>
                    </a:ext>
                  </a:extLst>
                </a:gridCol>
                <a:gridCol w="1990288">
                  <a:extLst>
                    <a:ext uri="{9D8B030D-6E8A-4147-A177-3AD203B41FA5}">
                      <a16:colId xmlns:a16="http://schemas.microsoft.com/office/drawing/2014/main" val="2331713378"/>
                    </a:ext>
                  </a:extLst>
                </a:gridCol>
              </a:tblGrid>
              <a:tr h="47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Marts</a:t>
                      </a:r>
                      <a:endParaRPr lang="lv-LV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Aprīlis</a:t>
                      </a:r>
                      <a:endParaRPr lang="lv-LV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Maijs</a:t>
                      </a:r>
                      <a:endParaRPr lang="lv-LV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(uz 13.06.2020)</a:t>
                      </a:r>
                      <a:endParaRPr lang="lv-LV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9A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062953"/>
                  </a:ext>
                </a:extLst>
              </a:tr>
              <a:tr h="725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Pašvaldību izlietotie līdzekļi, </a:t>
                      </a:r>
                      <a:r>
                        <a:rPr lang="lv-LV" sz="180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3 636.90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121 582.04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188 156.76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235316"/>
                  </a:ext>
                </a:extLst>
              </a:tr>
              <a:tr h="4799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Personu skaits, kopā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1442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514503"/>
                  </a:ext>
                </a:extLst>
              </a:tr>
              <a:tr h="725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Vidējais pabalsta apmērs personai mēnesī, euro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68.62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84.31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95.61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678310"/>
                  </a:ext>
                </a:extLst>
              </a:tr>
              <a:tr h="7258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Valsts budžeta mērķdotācijas apmērs</a:t>
                      </a:r>
                      <a:endParaRPr lang="lv-LV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1 395.50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84 865.96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133 995.25 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62409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4E335F85-D6F6-4BD1-9827-F298FB82FF60}"/>
              </a:ext>
            </a:extLst>
          </p:cNvPr>
          <p:cNvSpPr txBox="1">
            <a:spLocks/>
          </p:cNvSpPr>
          <p:nvPr/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>
                <a:solidFill>
                  <a:srgbClr val="3B79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Pabalsts krīzes situācijā</a:t>
            </a:r>
            <a:endParaRPr lang="en-US" b="1" dirty="0">
              <a:solidFill>
                <a:srgbClr val="3B79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E40D33-D086-4D0F-915A-8F5A283CCDC2}"/>
              </a:ext>
            </a:extLst>
          </p:cNvPr>
          <p:cNvSpPr txBox="1">
            <a:spLocks/>
          </p:cNvSpPr>
          <p:nvPr/>
        </p:nvSpPr>
        <p:spPr>
          <a:xfrm>
            <a:off x="1410025" y="276087"/>
            <a:ext cx="9371949" cy="11835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b="1" dirty="0">
                <a:solidFill>
                  <a:srgbClr val="3B79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Pabalsts krīzes situācijā</a:t>
            </a:r>
            <a:endParaRPr lang="en-US" b="1" dirty="0">
              <a:solidFill>
                <a:srgbClr val="3B79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572" y="403549"/>
            <a:ext cx="5890799" cy="6050902"/>
          </a:xfrm>
        </p:spPr>
        <p:txBody>
          <a:bodyPr>
            <a:normAutofit/>
          </a:bodyPr>
          <a:lstStyle/>
          <a:p>
            <a:pPr algn="just"/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infekcijas izplatības pārvaldības likums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 mērķis ir atjaunot vispārējo tiesisko kārtību pēc ārkārtējās situācijas termiņa beigām, paredzot atbilstošu pasākumu kopumu, </a:t>
            </a:r>
            <a:r>
              <a:rPr lang="lv-LV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nodrošina ar sabiedrības veselības un drošības interesēm samērīgu privātpersonu tiesību un pienākumu apjomu un efektīvu valsts un pašvaldību institūciju darbību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saistībā ar Covid-19 infekcijas izplatību valstī , šeit saite - </a:t>
            </a:r>
            <a:r>
              <a:rPr lang="lv-LV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https://likumi.lv/ta/id/315278-covid-19-infekcijas-izplatibas-parvaldibas-likums</a:t>
            </a:r>
            <a:endParaRPr lang="lv-LV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b="1" dirty="0">
                <a:solidFill>
                  <a:srgbClr val="41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noteikumi Nr. 360,</a:t>
            </a:r>
            <a:r>
              <a:rPr lang="lv-LV" sz="1400" b="1" i="1" dirty="0">
                <a:solidFill>
                  <a:srgbClr val="41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((</a:t>
            </a:r>
            <a:r>
              <a:rPr lang="lv-LV" sz="1400" i="1" dirty="0">
                <a:solidFill>
                  <a:srgbClr val="41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Rīgā 2020. gada 9. jūnijā (prot. Nr. 40 32. §)) </a:t>
            </a:r>
            <a:r>
              <a:rPr lang="lv-LV" sz="1600" b="1" dirty="0">
                <a:solidFill>
                  <a:srgbClr val="41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Epidemioloģiskās drošības pasākumi Covid-19 infekcijas izplatības ierobežošanai</a:t>
            </a:r>
          </a:p>
          <a:p>
            <a:pPr marL="0" indent="0" algn="just">
              <a:buNone/>
            </a:pPr>
            <a:endParaRPr lang="lv-LV" sz="1600" b="1" dirty="0">
              <a:solidFill>
                <a:srgbClr val="4141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infekcijas izplatības seku pārvarēšanas likums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 mērķis  ir atjaunot vispārējo tiesisko kārtību pēc noteiktā ārkārtējās situācijas termiņa beigām, paredzot atbilstošu pasākumu kopumu Covid-19 infekcijas izplatības seku  pārvarēšanai un īpašos atbalsta mehānismus un izdevumus, kas tieši saistīti ar Covid-19 izplatības ierobežošanu, lai </a:t>
            </a:r>
            <a:r>
              <a:rPr lang="lv-LV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nodrošinātu sabiedrības ekonomiskās situācijas uzlabošanos un veicinātu valsts tautsaimniecības stabilitāti, šeit saite - </a:t>
            </a:r>
            <a:r>
              <a:rPr lang="lv-LV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https://likumi.lv/ta/id/315287-covid-19-infekcijas-izplatibas-seku-parvaresanas-likums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600" b="1" dirty="0">
              <a:solidFill>
                <a:srgbClr val="4141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7248" y="2528596"/>
            <a:ext cx="4917233" cy="2825811"/>
          </a:xfrm>
        </p:spPr>
        <p:txBody>
          <a:bodyPr vert="horz">
            <a:normAutofit/>
          </a:bodyPr>
          <a:lstStyle/>
          <a:p>
            <a:pPr algn="ctr"/>
            <a:r>
              <a:rPr lang="lv-LV" sz="3600" b="1" dirty="0">
                <a:solidFill>
                  <a:srgbClr val="3B794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Normatīvais regulējums pēc ārkārtas situācijas</a:t>
            </a:r>
            <a:endParaRPr lang="en-US" sz="3600" b="1" dirty="0">
              <a:solidFill>
                <a:srgbClr val="3B794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52</TotalTime>
  <Words>365</Words>
  <Application>Microsoft Office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Ecology 16x9</vt:lpstr>
      <vt:lpstr>LM organizētās vasaras skolas sociālajiem darbiniekiem</vt:lpstr>
      <vt:lpstr>Norises vieta - Lubānas novadā, Latvijas Valsts mežu atpūtas un tūrisma centrā „Ezernieki” </vt:lpstr>
      <vt:lpstr>1)Vasaras skola - sociālajiem darbiniekiem, kuri strādā ar ģimenēm ar bērniem- no 2020. gada 30. jūnija līdz 2020. gada 2. jūlijam  2) Vasaras skola - sociālajiem darbiniekiem ar pilngadīgām personām - no 2020. gada 7.jūlija līdz 2020. gada 9. jūlijam </vt:lpstr>
      <vt:lpstr>Aktuālā info par situāciju sociālajos dienestos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organizētās vasaras skolas sociālajiem darbiniekiem</dc:title>
  <dc:creator>Ilze Skrodele-Dubrovska</dc:creator>
  <cp:lastModifiedBy>Ilze Skrodele-Dubrovska</cp:lastModifiedBy>
  <cp:revision>7</cp:revision>
  <dcterms:created xsi:type="dcterms:W3CDTF">2020-06-16T11:04:28Z</dcterms:created>
  <dcterms:modified xsi:type="dcterms:W3CDTF">2020-06-16T11:57:25Z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