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B39F6-1B5F-4772-A445-A71AF1B90BC1}" v="41" dt="2023-06-19T11:28:40.292"/>
    <p1510:client id="{2FF03D4C-0BD3-42FD-88BE-DB60DED8B7A0}" v="17" dt="2023-06-19T14:05:24.094"/>
    <p1510:client id="{C4F4AB9D-C21D-4C70-8443-CB20246E6C46}" v="1363" dt="2023-06-19T15:49:25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7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4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1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2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5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1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8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8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28" r:id="rId6"/>
    <p:sldLayoutId id="2147483724" r:id="rId7"/>
    <p:sldLayoutId id="2147483725" r:id="rId8"/>
    <p:sldLayoutId id="2147483726" r:id="rId9"/>
    <p:sldLayoutId id="2147483727" r:id="rId10"/>
    <p:sldLayoutId id="214748372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FA838A-0E6E-4C88-AD16-9F85F559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776151C-B860-4795-BFFE-F03EA5ED1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9A6CDA-1F80-461D-8F38-7CB1291434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CDB1976-3A6B-4C16-97AC-67C792186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CA8B170-F785-4124-87F7-3572171AF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79AF682-A8D7-4472-A839-942C27784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7C796E0-2433-4EC2-BC73-AE164D10E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30062F3-843F-4526-900A-D2E208793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DCB46FC-1F32-4277-859B-CA43B63EC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A8221B7-2F05-4B1C-86FD-19584DC95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2AF832F-AB88-42C7-B2F7-4BF3659A5F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9BC4C10-0437-44D7-9B16-5D65CBDE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3635B49-FBB3-46C2-9DF8-CF0075EE3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C6703F5-894D-4289-97F5-E57DD4092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4005768-6A84-42F3-B812-F73EFC6A3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9764DCF-F546-4CF1-AD5D-48FC3463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D4A8437-E10D-4D18-8C3F-DA4A6CF4F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A16393C-72E3-4119-8F85-2BE2F3335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CE950CD-0BA2-4E8E-8A28-238F5A128D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44E765B-48B0-4E85-8F07-5A919C71D1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DB66722-3EF0-4F8A-9DC8-78E0707CB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AF9B387-70F9-4CAC-A228-6CE60EC3F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27FA5C8-229C-44FF-B402-6F923E45C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BC897A-E45F-4C79-AF98-0822C279A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5AB8DD1-BC74-473C-A3BD-D8FB548B5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B77BBCDF-045D-48C1-A45C-BEEB892B3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43A2613-A9FC-4330-8BF0-AF8AA2A23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06C82F6-F384-4FF8-8C8D-E2E8C4F3E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A1AD9FE-6990-40AF-BA95-B0CB398A4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A32048C-7FE5-4B3D-9FC0-C544A1217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81D93C9-C94C-4F4C-97DA-01D1AF5E9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1596736-466A-49D2-9B3C-FC567257C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078" y="3439314"/>
            <a:ext cx="10809844" cy="1608021"/>
          </a:xfrm>
        </p:spPr>
        <p:txBody>
          <a:bodyPr anchor="t">
            <a:normAutofit/>
          </a:bodyPr>
          <a:lstStyle/>
          <a:p>
            <a:pPr algn="ctr"/>
            <a:br>
              <a:rPr lang="en-US" sz="3600" dirty="0">
                <a:ea typeface="+mj-lt"/>
                <a:cs typeface="+mj-lt"/>
              </a:rPr>
            </a:br>
            <a:r>
              <a:rPr lang="en-US" sz="3600" dirty="0" err="1">
                <a:ea typeface="+mj-lt"/>
                <a:cs typeface="+mj-lt"/>
              </a:rPr>
              <a:t>Bērni</a:t>
            </a:r>
            <a:r>
              <a:rPr lang="en-US" sz="3600" dirty="0">
                <a:ea typeface="+mj-lt"/>
                <a:cs typeface="+mj-lt"/>
              </a:rPr>
              <a:t> </a:t>
            </a:r>
            <a:r>
              <a:rPr lang="en-US" sz="3600" dirty="0" err="1">
                <a:ea typeface="+mj-lt"/>
                <a:cs typeface="+mj-lt"/>
              </a:rPr>
              <a:t>ar</a:t>
            </a:r>
            <a:r>
              <a:rPr lang="en-US" sz="3600" dirty="0">
                <a:ea typeface="+mj-lt"/>
                <a:cs typeface="+mj-lt"/>
              </a:rPr>
              <a:t> </a:t>
            </a:r>
            <a:r>
              <a:rPr lang="en-US" sz="3600" dirty="0" err="1">
                <a:ea typeface="+mj-lt"/>
                <a:cs typeface="+mj-lt"/>
              </a:rPr>
              <a:t>autiskā</a:t>
            </a:r>
            <a:r>
              <a:rPr lang="en-US" sz="3600" dirty="0">
                <a:ea typeface="+mj-lt"/>
                <a:cs typeface="+mj-lt"/>
              </a:rPr>
              <a:t> </a:t>
            </a:r>
            <a:r>
              <a:rPr lang="en-US" sz="3600" dirty="0" err="1">
                <a:ea typeface="+mj-lt"/>
                <a:cs typeface="+mj-lt"/>
              </a:rPr>
              <a:t>spektra</a:t>
            </a:r>
            <a:r>
              <a:rPr lang="en-US" sz="3600" dirty="0">
                <a:ea typeface="+mj-lt"/>
                <a:cs typeface="+mj-lt"/>
              </a:rPr>
              <a:t> </a:t>
            </a:r>
            <a:r>
              <a:rPr lang="en-US" sz="3600" dirty="0" err="1">
                <a:ea typeface="+mj-lt"/>
                <a:cs typeface="+mj-lt"/>
              </a:rPr>
              <a:t>traucējumiem</a:t>
            </a:r>
            <a:endParaRPr lang="en-US" sz="360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744" y="5067957"/>
            <a:ext cx="4414178" cy="1075444"/>
          </a:xfrm>
        </p:spPr>
        <p:txBody>
          <a:bodyPr anchor="b">
            <a:normAutofit/>
          </a:bodyPr>
          <a:lstStyle/>
          <a:p>
            <a:pPr algn="r"/>
            <a:endParaRPr lang="en-US" err="1"/>
          </a:p>
        </p:txBody>
      </p:sp>
      <p:pic>
        <p:nvPicPr>
          <p:cNvPr id="4" name="Picture 3" descr="Vector background of vibrant colors splashing">
            <a:extLst>
              <a:ext uri="{FF2B5EF4-FFF2-40B4-BE49-F238E27FC236}">
                <a16:creationId xmlns:a16="http://schemas.microsoft.com/office/drawing/2014/main" id="{33A185BC-1F2C-A65D-9935-D066FFBF8F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010" b="17650"/>
          <a:stretch/>
        </p:blipFill>
        <p:spPr>
          <a:xfrm>
            <a:off x="-6214" y="10"/>
            <a:ext cx="12214825" cy="3267587"/>
          </a:xfrm>
          <a:custGeom>
            <a:avLst/>
            <a:gdLst/>
            <a:ahLst/>
            <a:cxnLst/>
            <a:rect l="l" t="t" r="r" b="b"/>
            <a:pathLst>
              <a:path w="12214825" h="3383384">
                <a:moveTo>
                  <a:pt x="12213819" y="0"/>
                </a:moveTo>
                <a:cubicBezTo>
                  <a:pt x="12213819" y="29107"/>
                  <a:pt x="12214067" y="89770"/>
                  <a:pt x="12214502" y="174101"/>
                </a:cubicBezTo>
                <a:lnTo>
                  <a:pt x="12214825" y="234681"/>
                </a:lnTo>
                <a:lnTo>
                  <a:pt x="12214825" y="2718323"/>
                </a:lnTo>
                <a:lnTo>
                  <a:pt x="11377417" y="2725712"/>
                </a:lnTo>
                <a:cubicBezTo>
                  <a:pt x="7318291" y="2799276"/>
                  <a:pt x="6189525" y="3387660"/>
                  <a:pt x="3246747" y="3383361"/>
                </a:cubicBezTo>
                <a:cubicBezTo>
                  <a:pt x="2493396" y="3382260"/>
                  <a:pt x="1619330" y="3339570"/>
                  <a:pt x="544071" y="3235389"/>
                </a:cubicBezTo>
                <a:lnTo>
                  <a:pt x="19466" y="3181198"/>
                </a:lnTo>
                <a:cubicBezTo>
                  <a:pt x="22117" y="2650999"/>
                  <a:pt x="12840" y="2122787"/>
                  <a:pt x="3563" y="1594575"/>
                </a:cubicBezTo>
                <a:lnTo>
                  <a:pt x="0" y="1239098"/>
                </a:lnTo>
                <a:lnTo>
                  <a:pt x="0" y="7944"/>
                </a:lnTo>
                <a:close/>
              </a:path>
            </a:pathLst>
          </a:custGeom>
        </p:spPr>
      </p:pic>
      <p:sp>
        <p:nvSpPr>
          <p:cNvPr id="57" name="Right Triangle 56">
            <a:extLst>
              <a:ext uri="{FF2B5EF4-FFF2-40B4-BE49-F238E27FC236}">
                <a16:creationId xmlns:a16="http://schemas.microsoft.com/office/drawing/2014/main" id="{DB537E44-9142-4F0D-A29D-C1409784F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368205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58E37-0652-4409-C9E6-D439E202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Esošā</a:t>
            </a:r>
            <a:r>
              <a:rPr lang="en-US" dirty="0"/>
              <a:t> </a:t>
            </a:r>
            <a:r>
              <a:rPr lang="en-US" dirty="0" err="1"/>
              <a:t>situācija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178F-337D-D935-5F41-28CD6486B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794847"/>
            <a:ext cx="10325000" cy="356443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Calibri"/>
                <a:ea typeface="Calibri"/>
                <a:cs typeface="Calibri"/>
              </a:rPr>
              <a:t>2020. gada 21.</a:t>
            </a:r>
            <a:r>
              <a:rPr lang="lv-LV" sz="2800" dirty="0">
                <a:latin typeface="Calibri"/>
                <a:ea typeface="Calibri"/>
                <a:cs typeface="Calibri"/>
              </a:rPr>
              <a:t>o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ktobris</a:t>
            </a:r>
            <a:r>
              <a:rPr lang="en-US" sz="2800" dirty="0">
                <a:latin typeface="Calibri"/>
                <a:ea typeface="Calibri"/>
                <a:cs typeface="Calibri"/>
              </a:rPr>
              <a:t> - 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Eiropas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Padomes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Parlamentārās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asamblejas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ziņojums</a:t>
            </a:r>
            <a:r>
              <a:rPr lang="en-US" sz="2800" dirty="0">
                <a:latin typeface="Calibri"/>
                <a:ea typeface="Calibri"/>
                <a:cs typeface="Calibri"/>
              </a:rPr>
              <a:t> “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Atbalstot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cilvēkus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ar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autismu</a:t>
            </a:r>
            <a:r>
              <a:rPr lang="en-US" sz="2800" dirty="0">
                <a:latin typeface="Calibri"/>
                <a:ea typeface="Calibri"/>
                <a:cs typeface="Calibri"/>
              </a:rPr>
              <a:t> un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viņu</a:t>
            </a:r>
            <a:r>
              <a:rPr lang="en-US" sz="2800" dirty="0">
                <a:latin typeface="Calibri"/>
                <a:ea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ea typeface="Calibri"/>
                <a:cs typeface="Calibri"/>
              </a:rPr>
              <a:t>ģimenes</a:t>
            </a:r>
            <a:r>
              <a:rPr lang="en-US" sz="2800" dirty="0">
                <a:latin typeface="Calibri"/>
                <a:ea typeface="Calibri"/>
                <a:cs typeface="Calibri"/>
              </a:rPr>
              <a:t>” (“Supporting people with autism and their families”):</a:t>
            </a:r>
            <a:endParaRPr lang="lv-LV" sz="2800" dirty="0">
              <a:latin typeface="Calibri"/>
              <a:ea typeface="Calibri"/>
              <a:cs typeface="Calibri"/>
            </a:endParaRPr>
          </a:p>
          <a:p>
            <a:pPr lvl="1"/>
            <a:r>
              <a:rPr lang="en-US" sz="2400" dirty="0" err="1">
                <a:latin typeface="Calibri"/>
                <a:ea typeface="Calibri"/>
                <a:cs typeface="Calibri"/>
              </a:rPr>
              <a:t>Rekomendē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dalībvalstīm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pieņemt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tiesību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aktus</a:t>
            </a:r>
            <a:r>
              <a:rPr lang="en-US" sz="2400" dirty="0">
                <a:latin typeface="Calibri"/>
                <a:ea typeface="Calibri"/>
                <a:cs typeface="Calibri"/>
              </a:rPr>
              <a:t> par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autismu</a:t>
            </a:r>
            <a:r>
              <a:rPr lang="en-US" sz="2400" dirty="0">
                <a:latin typeface="Calibri"/>
                <a:ea typeface="Calibri"/>
                <a:cs typeface="Calibri"/>
              </a:rPr>
              <a:t>;</a:t>
            </a:r>
          </a:p>
          <a:p>
            <a:pPr lvl="1">
              <a:buClr>
                <a:srgbClr val="8D87A6"/>
              </a:buClr>
            </a:pPr>
            <a:r>
              <a:rPr lang="en-US" sz="2400" dirty="0" err="1">
                <a:latin typeface="Calibri"/>
                <a:ea typeface="Calibri"/>
                <a:cs typeface="Calibri"/>
              </a:rPr>
              <a:t>Izstrādāt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nacionālās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autisma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stratēģijas</a:t>
            </a:r>
            <a:r>
              <a:rPr lang="en-US" sz="2400" dirty="0">
                <a:latin typeface="Calibri"/>
                <a:ea typeface="Calibri"/>
                <a:cs typeface="Calibri"/>
              </a:rPr>
              <a:t> un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rīcības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plānus</a:t>
            </a:r>
            <a:r>
              <a:rPr lang="en-US" sz="2400" dirty="0">
                <a:latin typeface="Calibri"/>
                <a:ea typeface="Calibri"/>
                <a:cs typeface="Calibri"/>
              </a:rPr>
              <a:t>;</a:t>
            </a:r>
          </a:p>
          <a:p>
            <a:pPr lvl="1">
              <a:buClr>
                <a:srgbClr val="8D87A6"/>
              </a:buClr>
            </a:pPr>
            <a:r>
              <a:rPr lang="en-US" sz="2400" dirty="0" err="1">
                <a:latin typeface="Calibri"/>
                <a:ea typeface="Calibri"/>
                <a:cs typeface="Calibri"/>
              </a:rPr>
              <a:t>Nodrošināt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ātru</a:t>
            </a:r>
            <a:r>
              <a:rPr lang="en-US" sz="2400" dirty="0">
                <a:latin typeface="Calibri"/>
                <a:ea typeface="Calibri"/>
                <a:cs typeface="Calibri"/>
              </a:rPr>
              <a:t> un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rūpīgu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autisma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diagnostiku</a:t>
            </a:r>
            <a:r>
              <a:rPr lang="en-US" sz="2400" dirty="0">
                <a:latin typeface="Calibri"/>
                <a:ea typeface="Calibri"/>
                <a:cs typeface="Calibri"/>
              </a:rPr>
              <a:t>;</a:t>
            </a:r>
          </a:p>
          <a:p>
            <a:pPr lvl="1">
              <a:buClr>
                <a:srgbClr val="8D87A6"/>
              </a:buClr>
            </a:pPr>
            <a:r>
              <a:rPr lang="en-US" sz="2400" dirty="0" err="1">
                <a:latin typeface="Calibri"/>
                <a:ea typeface="Calibri"/>
                <a:cs typeface="Calibri"/>
              </a:rPr>
              <a:t>Nodrošināt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atbalstu</a:t>
            </a:r>
            <a:r>
              <a:rPr lang="lv-LV" sz="2400" dirty="0">
                <a:latin typeface="Calibri"/>
                <a:ea typeface="Calibri"/>
                <a:cs typeface="Calibri"/>
              </a:rPr>
              <a:t> vajadzību nodrošināšanai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uzreiz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pēc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diagnozes</a:t>
            </a:r>
            <a:r>
              <a:rPr lang="en-US" sz="2400" dirty="0">
                <a:latin typeface="Calibri"/>
                <a:ea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ea typeface="Calibri"/>
                <a:cs typeface="Calibri"/>
              </a:rPr>
              <a:t>noteikšanas</a:t>
            </a:r>
            <a:r>
              <a:rPr lang="en-US" sz="2400" dirty="0">
                <a:latin typeface="Calibri"/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3388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BEB8E-1E23-F303-F391-667DDBAA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ea typeface="+mj-lt"/>
                <a:cs typeface="+mj-lt"/>
              </a:rPr>
              <a:t>AST </a:t>
            </a:r>
            <a:r>
              <a:rPr lang="en-US" sz="3200" dirty="0" err="1">
                <a:ea typeface="+mj-lt"/>
                <a:cs typeface="+mj-lt"/>
              </a:rPr>
              <a:t>terapijā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iespējams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izmantot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uz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pierādījumiem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balstītas</a:t>
            </a:r>
            <a:r>
              <a:rPr lang="en-US" sz="3200" dirty="0">
                <a:ea typeface="+mj-lt"/>
                <a:cs typeface="+mj-lt"/>
              </a:rPr>
              <a:t>, </a:t>
            </a:r>
            <a:r>
              <a:rPr lang="en-US" sz="3200" dirty="0" err="1">
                <a:ea typeface="+mj-lt"/>
                <a:cs typeface="+mj-lt"/>
              </a:rPr>
              <a:t>efektīvas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psihosociālās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ārstēšanas</a:t>
            </a:r>
            <a:r>
              <a:rPr lang="en-US" sz="3200" dirty="0">
                <a:ea typeface="+mj-lt"/>
                <a:cs typeface="+mj-lt"/>
              </a:rPr>
              <a:t> un </a:t>
            </a:r>
            <a:r>
              <a:rPr lang="en-US" sz="3200" dirty="0" err="1">
                <a:ea typeface="+mj-lt"/>
                <a:cs typeface="+mj-lt"/>
              </a:rPr>
              <a:t>rehabilitācijas</a:t>
            </a:r>
            <a:r>
              <a:rPr lang="en-US" sz="3200" dirty="0">
                <a:ea typeface="+mj-lt"/>
                <a:cs typeface="+mj-lt"/>
              </a:rPr>
              <a:t> </a:t>
            </a:r>
            <a:r>
              <a:rPr lang="en-US" sz="3200" dirty="0" err="1">
                <a:ea typeface="+mj-lt"/>
                <a:cs typeface="+mj-lt"/>
              </a:rPr>
              <a:t>metodes</a:t>
            </a:r>
            <a:r>
              <a:rPr lang="en-US" sz="3200" dirty="0">
                <a:ea typeface="+mj-lt"/>
                <a:cs typeface="+mj-lt"/>
              </a:rPr>
              <a:t>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1AE57-892A-C8CD-07CD-BE8F965EE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err="1"/>
              <a:t>Zināmākās</a:t>
            </a:r>
            <a:r>
              <a:rPr lang="en-US" sz="2800" dirty="0"/>
              <a:t>, </a:t>
            </a:r>
            <a:r>
              <a:rPr lang="en-US" sz="2800" dirty="0" err="1"/>
              <a:t>atzītas</a:t>
            </a:r>
            <a:r>
              <a:rPr lang="en-US" sz="2800" dirty="0"/>
              <a:t> par </a:t>
            </a:r>
            <a:r>
              <a:rPr lang="en-US" sz="2800" dirty="0" err="1"/>
              <a:t>efektīvām</a:t>
            </a:r>
            <a:r>
              <a:rPr lang="en-US" sz="2800" dirty="0"/>
              <a:t> </a:t>
            </a:r>
            <a:r>
              <a:rPr lang="en-US" sz="2800" dirty="0" err="1"/>
              <a:t>bērniem</a:t>
            </a:r>
            <a:r>
              <a:rPr lang="en-US" sz="2800" dirty="0"/>
              <a:t> </a:t>
            </a:r>
            <a:r>
              <a:rPr lang="en-US" sz="2800" dirty="0" err="1"/>
              <a:t>ar</a:t>
            </a:r>
            <a:r>
              <a:rPr lang="en-US" sz="2800" dirty="0"/>
              <a:t> AST:</a:t>
            </a:r>
          </a:p>
          <a:p>
            <a:pPr marL="342900" indent="-342900">
              <a:buFont typeface="Calibri" panose="05000000000000000000" pitchFamily="2" charset="2"/>
              <a:buChar char="-"/>
            </a:pPr>
            <a:r>
              <a:rPr lang="en-US" sz="2800" dirty="0"/>
              <a:t>ABA </a:t>
            </a:r>
            <a:r>
              <a:rPr lang="en-US" sz="2800" dirty="0" err="1"/>
              <a:t>intervence</a:t>
            </a:r>
            <a:r>
              <a:rPr lang="en-US" sz="2800" dirty="0"/>
              <a:t> </a:t>
            </a:r>
            <a:r>
              <a:rPr lang="en-US" sz="2800" dirty="0" err="1"/>
              <a:t>jeb</a:t>
            </a:r>
            <a:r>
              <a:rPr lang="en-US" sz="2800" dirty="0"/>
              <a:t> </a:t>
            </a:r>
            <a:r>
              <a:rPr lang="en-US" sz="2800" dirty="0" err="1"/>
              <a:t>lietišķās</a:t>
            </a:r>
            <a:r>
              <a:rPr lang="en-US" sz="2800" dirty="0"/>
              <a:t> </a:t>
            </a:r>
            <a:r>
              <a:rPr lang="en-US" sz="2800" dirty="0" err="1"/>
              <a:t>uzvedības</a:t>
            </a:r>
            <a:r>
              <a:rPr lang="en-US" sz="2800" dirty="0"/>
              <a:t> </a:t>
            </a:r>
            <a:r>
              <a:rPr lang="en-US" sz="2800" dirty="0" err="1"/>
              <a:t>analīzes</a:t>
            </a:r>
            <a:r>
              <a:rPr lang="en-US" sz="2800" dirty="0"/>
              <a:t> </a:t>
            </a:r>
            <a:r>
              <a:rPr lang="en-US" sz="2800" dirty="0" err="1"/>
              <a:t>modelis</a:t>
            </a:r>
            <a:r>
              <a:rPr lang="en-US" sz="2800" dirty="0"/>
              <a:t>;</a:t>
            </a:r>
          </a:p>
          <a:p>
            <a:pPr marL="342900" indent="-342900">
              <a:buClr>
                <a:srgbClr val="8D87A6"/>
              </a:buClr>
              <a:buFont typeface="Calibri" panose="05000000000000000000" pitchFamily="2" charset="2"/>
              <a:buChar char="-"/>
            </a:pPr>
            <a:r>
              <a:rPr lang="en-US" sz="2800" dirty="0" err="1"/>
              <a:t>Denveras</a:t>
            </a:r>
            <a:r>
              <a:rPr lang="en-US" sz="2800" dirty="0"/>
              <a:t> </a:t>
            </a:r>
            <a:r>
              <a:rPr lang="en-US" sz="2800" dirty="0" err="1"/>
              <a:t>agrīnās</a:t>
            </a:r>
            <a:r>
              <a:rPr lang="en-US" sz="2800" dirty="0"/>
              <a:t> </a:t>
            </a:r>
            <a:r>
              <a:rPr lang="en-US" sz="2800" dirty="0" err="1"/>
              <a:t>intervences</a:t>
            </a:r>
            <a:r>
              <a:rPr lang="en-US" sz="2800" dirty="0"/>
              <a:t> </a:t>
            </a:r>
            <a:r>
              <a:rPr lang="en-US" sz="2800" dirty="0" err="1"/>
              <a:t>modelis</a:t>
            </a:r>
            <a:r>
              <a:rPr lang="lv-LV" sz="2800" dirty="0"/>
              <a:t>.</a:t>
            </a:r>
            <a:endParaRPr lang="en-US" sz="2800" dirty="0"/>
          </a:p>
          <a:p>
            <a:pPr marL="342900" indent="-342900">
              <a:buClr>
                <a:srgbClr val="8D87A6"/>
              </a:buClr>
              <a:buFont typeface="Calibri" panose="05000000000000000000" pitchFamily="2" charset="2"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4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A467-5700-969B-5C95-36095E739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232201"/>
            <a:ext cx="10325000" cy="1442463"/>
          </a:xfrm>
        </p:spPr>
        <p:txBody>
          <a:bodyPr/>
          <a:lstStyle/>
          <a:p>
            <a:r>
              <a:rPr lang="en-US" dirty="0" err="1"/>
              <a:t>Diagnostika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0A90-9275-86A9-8740-6C378C84A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820411"/>
            <a:ext cx="10325000" cy="408415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 err="1"/>
              <a:t>Diagnozi</a:t>
            </a:r>
            <a:r>
              <a:rPr lang="en-US" sz="2800" dirty="0"/>
              <a:t> </a:t>
            </a:r>
            <a:r>
              <a:rPr lang="en-US" sz="2800" dirty="0" err="1"/>
              <a:t>nosaka</a:t>
            </a:r>
            <a:r>
              <a:rPr lang="en-US" sz="2800" dirty="0"/>
              <a:t> </a:t>
            </a:r>
            <a:r>
              <a:rPr lang="en-US" sz="2800" dirty="0" err="1"/>
              <a:t>ārsts</a:t>
            </a:r>
            <a:r>
              <a:rPr lang="en-US" sz="2800" dirty="0"/>
              <a:t>, </a:t>
            </a:r>
            <a:r>
              <a:rPr lang="en-US" sz="2800" dirty="0" err="1"/>
              <a:t>procesā</a:t>
            </a:r>
            <a:r>
              <a:rPr lang="en-US" sz="2800" dirty="0"/>
              <a:t> </a:t>
            </a:r>
            <a:r>
              <a:rPr lang="en-US" sz="2800" dirty="0" err="1"/>
              <a:t>iesaistot</a:t>
            </a:r>
            <a:r>
              <a:rPr lang="en-US" sz="2800" dirty="0"/>
              <a:t> </a:t>
            </a:r>
            <a:r>
              <a:rPr lang="en-US" sz="2800" dirty="0" err="1"/>
              <a:t>vairākus</a:t>
            </a:r>
            <a:r>
              <a:rPr lang="en-US" sz="2800" dirty="0"/>
              <a:t> </a:t>
            </a:r>
            <a:r>
              <a:rPr lang="en-US" sz="2800" dirty="0" err="1"/>
              <a:t>speciālistus</a:t>
            </a:r>
            <a:r>
              <a:rPr lang="en-US" sz="2800" dirty="0"/>
              <a:t> (</a:t>
            </a:r>
            <a:r>
              <a:rPr lang="en-US" sz="2800" dirty="0" err="1"/>
              <a:t>neirologs</a:t>
            </a:r>
            <a:r>
              <a:rPr lang="en-US" sz="2800" dirty="0"/>
              <a:t>, </a:t>
            </a:r>
            <a:r>
              <a:rPr lang="en-US" sz="2800" dirty="0" err="1"/>
              <a:t>klīniskais</a:t>
            </a:r>
            <a:r>
              <a:rPr lang="en-US" sz="2800" dirty="0"/>
              <a:t> </a:t>
            </a:r>
            <a:r>
              <a:rPr lang="en-US" sz="2800" dirty="0" err="1"/>
              <a:t>psihologs</a:t>
            </a:r>
            <a:r>
              <a:rPr lang="en-US" sz="2800" dirty="0"/>
              <a:t>, </a:t>
            </a:r>
            <a:r>
              <a:rPr lang="en-US" sz="2800" dirty="0" err="1"/>
              <a:t>diagnosticējoši</a:t>
            </a:r>
            <a:r>
              <a:rPr lang="en-US" sz="2800" dirty="0"/>
              <a:t> </a:t>
            </a:r>
            <a:r>
              <a:rPr lang="en-US" sz="2800" dirty="0" err="1"/>
              <a:t>izmeklējumi</a:t>
            </a:r>
            <a:r>
              <a:rPr lang="en-US" sz="2800" dirty="0"/>
              <a:t>);</a:t>
            </a:r>
          </a:p>
          <a:p>
            <a:r>
              <a:rPr lang="en-US" sz="2800" dirty="0" err="1"/>
              <a:t>Diagnozes</a:t>
            </a:r>
            <a:r>
              <a:rPr lang="en-US" sz="2800" dirty="0"/>
              <a:t> </a:t>
            </a:r>
            <a:r>
              <a:rPr lang="en-US" sz="2800" dirty="0" err="1"/>
              <a:t>noteikšana</a:t>
            </a:r>
            <a:r>
              <a:rPr lang="en-US" sz="2800" dirty="0"/>
              <a:t> </a:t>
            </a:r>
            <a:r>
              <a:rPr lang="en-US" sz="2800" dirty="0" err="1"/>
              <a:t>prasa</a:t>
            </a:r>
            <a:r>
              <a:rPr lang="en-US" sz="2800" dirty="0"/>
              <a:t> </a:t>
            </a:r>
            <a:r>
              <a:rPr lang="en-US" sz="2800" dirty="0" err="1"/>
              <a:t>ilgu</a:t>
            </a:r>
            <a:r>
              <a:rPr lang="en-US" sz="2800" dirty="0"/>
              <a:t> </a:t>
            </a:r>
            <a:r>
              <a:rPr lang="en-US" sz="2800" dirty="0" err="1"/>
              <a:t>laiku</a:t>
            </a:r>
            <a:r>
              <a:rPr lang="lv-LV" sz="2800" dirty="0"/>
              <a:t>;</a:t>
            </a:r>
            <a:endParaRPr lang="en-US" sz="2800" dirty="0"/>
          </a:p>
          <a:p>
            <a:pPr>
              <a:buClr>
                <a:srgbClr val="8D87A6"/>
              </a:buClr>
            </a:pPr>
            <a:r>
              <a:rPr lang="en-US" sz="2800" dirty="0" err="1"/>
              <a:t>Diagnosticēt</a:t>
            </a:r>
            <a:r>
              <a:rPr lang="en-US" sz="2800" dirty="0"/>
              <a:t> </a:t>
            </a:r>
            <a:r>
              <a:rPr lang="en-US" sz="2800" dirty="0" err="1"/>
              <a:t>iespējams</a:t>
            </a:r>
            <a:r>
              <a:rPr lang="en-US" sz="2800" dirty="0"/>
              <a:t> no </a:t>
            </a:r>
            <a:r>
              <a:rPr lang="en-US" sz="2800" dirty="0" err="1"/>
              <a:t>vecuma</a:t>
            </a:r>
            <a:r>
              <a:rPr lang="en-US" sz="2800" dirty="0"/>
              <a:t>, </a:t>
            </a:r>
            <a:r>
              <a:rPr lang="en-US" sz="2800" dirty="0" err="1"/>
              <a:t>kad</a:t>
            </a:r>
            <a:r>
              <a:rPr lang="en-US" sz="2800" dirty="0"/>
              <a:t> </a:t>
            </a:r>
            <a:r>
              <a:rPr lang="en-US" sz="2800" dirty="0" err="1"/>
              <a:t>bērns</a:t>
            </a:r>
            <a:r>
              <a:rPr lang="en-US" sz="2800" dirty="0"/>
              <a:t> </a:t>
            </a:r>
            <a:r>
              <a:rPr lang="en-US" sz="2800" dirty="0" err="1"/>
              <a:t>spēj</a:t>
            </a:r>
            <a:r>
              <a:rPr lang="en-US" sz="2800" dirty="0"/>
              <a:t> </a:t>
            </a:r>
            <a:r>
              <a:rPr lang="en-US" sz="2800" dirty="0" err="1"/>
              <a:t>neatkarīgi</a:t>
            </a:r>
            <a:r>
              <a:rPr lang="en-US" sz="2800" dirty="0"/>
              <a:t> </a:t>
            </a:r>
            <a:r>
              <a:rPr lang="en-US" sz="2800" dirty="0" err="1"/>
              <a:t>pārvietoties</a:t>
            </a:r>
            <a:r>
              <a:rPr lang="lv-LV" sz="2800" dirty="0"/>
              <a:t>;</a:t>
            </a:r>
            <a:endParaRPr lang="en-US" sz="2800" dirty="0"/>
          </a:p>
          <a:p>
            <a:pPr>
              <a:buClr>
                <a:srgbClr val="8D87A6"/>
              </a:buClr>
            </a:pPr>
            <a:r>
              <a:rPr lang="en-US" sz="2800" dirty="0"/>
              <a:t>BKUS </a:t>
            </a:r>
            <a:r>
              <a:rPr lang="en-US" sz="2800" dirty="0" err="1"/>
              <a:t>Psihiatrijas</a:t>
            </a:r>
            <a:r>
              <a:rPr lang="en-US" sz="2800" dirty="0"/>
              <a:t> </a:t>
            </a:r>
            <a:r>
              <a:rPr lang="en-US" sz="2800" dirty="0" err="1"/>
              <a:t>klīnika</a:t>
            </a:r>
            <a:r>
              <a:rPr lang="en-US" sz="2800" dirty="0"/>
              <a:t> </a:t>
            </a:r>
            <a:r>
              <a:rPr lang="en-US" sz="2800" dirty="0" err="1"/>
              <a:t>nodrošina</a:t>
            </a:r>
            <a:r>
              <a:rPr lang="en-US" sz="2800" dirty="0"/>
              <a:t> ADOS-2 </a:t>
            </a:r>
            <a:r>
              <a:rPr lang="en-US" sz="2800" dirty="0" err="1"/>
              <a:t>testu</a:t>
            </a:r>
            <a:r>
              <a:rPr lang="en-US" sz="2800" dirty="0"/>
              <a:t> </a:t>
            </a:r>
            <a:r>
              <a:rPr lang="en-US" sz="2800" dirty="0" err="1"/>
              <a:t>veikšanu</a:t>
            </a:r>
            <a:r>
              <a:rPr lang="en-US" sz="2800" dirty="0"/>
              <a:t> par </a:t>
            </a:r>
            <a:r>
              <a:rPr lang="en-US" sz="2800" dirty="0" err="1"/>
              <a:t>valsts</a:t>
            </a:r>
            <a:r>
              <a:rPr lang="en-US" sz="2800" dirty="0"/>
              <a:t> </a:t>
            </a:r>
            <a:r>
              <a:rPr lang="en-US" sz="2800" dirty="0" err="1"/>
              <a:t>budžeta</a:t>
            </a:r>
            <a:r>
              <a:rPr lang="en-US" sz="2800" dirty="0"/>
              <a:t> </a:t>
            </a:r>
            <a:r>
              <a:rPr lang="en-US" sz="2800" dirty="0" err="1"/>
              <a:t>līdzekļiem</a:t>
            </a:r>
            <a:r>
              <a:rPr lang="lv-LV" sz="2800" dirty="0"/>
              <a:t>;</a:t>
            </a:r>
            <a:endParaRPr lang="en-US" sz="2800" dirty="0"/>
          </a:p>
          <a:p>
            <a:pPr>
              <a:buClr>
                <a:srgbClr val="8D87A6"/>
              </a:buClr>
            </a:pPr>
            <a:r>
              <a:rPr lang="en-US" sz="2800" dirty="0" err="1"/>
              <a:t>Rinda</a:t>
            </a:r>
            <a:r>
              <a:rPr lang="en-US" sz="2800" dirty="0"/>
              <a:t> </a:t>
            </a:r>
            <a:r>
              <a:rPr lang="en-US" sz="2800" dirty="0" err="1"/>
              <a:t>uz</a:t>
            </a:r>
            <a:r>
              <a:rPr lang="en-US" sz="2800" dirty="0"/>
              <a:t> ADOS </a:t>
            </a:r>
            <a:r>
              <a:rPr lang="en-US" sz="2800" dirty="0" err="1"/>
              <a:t>testu</a:t>
            </a:r>
            <a:r>
              <a:rPr lang="en-US" sz="2800" dirty="0"/>
              <a:t> – 5 </a:t>
            </a:r>
            <a:r>
              <a:rPr lang="en-US" sz="2800" dirty="0" err="1"/>
              <a:t>mēneši</a:t>
            </a:r>
            <a:r>
              <a:rPr lang="en-US" sz="2800" dirty="0"/>
              <a:t> (</a:t>
            </a:r>
            <a:r>
              <a:rPr lang="en-US" sz="2800" dirty="0" err="1"/>
              <a:t>veic</a:t>
            </a:r>
            <a:r>
              <a:rPr lang="en-US" sz="2800" dirty="0"/>
              <a:t> </a:t>
            </a:r>
            <a:r>
              <a:rPr lang="en-US" sz="2800" dirty="0" err="1"/>
              <a:t>klīniskais</a:t>
            </a:r>
            <a:r>
              <a:rPr lang="en-US" sz="2800" dirty="0"/>
              <a:t> </a:t>
            </a:r>
            <a:r>
              <a:rPr lang="en-US" sz="2800" dirty="0" err="1"/>
              <a:t>psihologs</a:t>
            </a:r>
            <a:r>
              <a:rPr lang="en-US" sz="2800" dirty="0"/>
              <a:t>)</a:t>
            </a:r>
            <a:r>
              <a:rPr lang="lv-LV" sz="2800" dirty="0"/>
              <a:t>.</a:t>
            </a:r>
            <a:endParaRPr lang="en-US" sz="2800" dirty="0" err="1"/>
          </a:p>
        </p:txBody>
      </p:sp>
    </p:spTree>
    <p:extLst>
      <p:ext uri="{BB962C8B-B14F-4D97-AF65-F5344CB8AC3E}">
        <p14:creationId xmlns:p14="http://schemas.microsoft.com/office/powerpoint/2010/main" val="95973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49CE3-1542-433E-C910-303C20D7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232201"/>
            <a:ext cx="10325000" cy="1442463"/>
          </a:xfrm>
        </p:spPr>
        <p:txBody>
          <a:bodyPr/>
          <a:lstStyle/>
          <a:p>
            <a:r>
              <a:rPr lang="en-US" dirty="0" err="1"/>
              <a:t>Ārstēšana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778A8-25E9-F56D-CCA8-42C05BE37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2800" dirty="0" err="1"/>
              <a:t>Pārsvarā</a:t>
            </a:r>
            <a:r>
              <a:rPr lang="en-US" sz="2800" dirty="0"/>
              <a:t> bez </a:t>
            </a:r>
            <a:r>
              <a:rPr lang="en-US" sz="2800" dirty="0" err="1"/>
              <a:t>medikamentiem</a:t>
            </a:r>
            <a:endParaRPr lang="en-US" sz="2800" dirty="0"/>
          </a:p>
          <a:p>
            <a:pPr>
              <a:buClr>
                <a:srgbClr val="8D87A6"/>
              </a:buClr>
            </a:pPr>
            <a:r>
              <a:rPr lang="en-US" sz="2800" dirty="0" err="1"/>
              <a:t>Agrīnās</a:t>
            </a:r>
            <a:r>
              <a:rPr lang="en-US" sz="2800" dirty="0"/>
              <a:t> </a:t>
            </a:r>
            <a:r>
              <a:rPr lang="en-US" sz="2800" dirty="0" err="1"/>
              <a:t>intervences</a:t>
            </a:r>
            <a:r>
              <a:rPr lang="en-US" sz="2800" dirty="0"/>
              <a:t> </a:t>
            </a:r>
            <a:r>
              <a:rPr lang="en-US" sz="2800" dirty="0" err="1"/>
              <a:t>programma</a:t>
            </a:r>
            <a:r>
              <a:rPr lang="en-US" sz="2800" dirty="0"/>
              <a:t> </a:t>
            </a:r>
            <a:r>
              <a:rPr lang="en-US" sz="2800" dirty="0" err="1"/>
              <a:t>bērniem</a:t>
            </a:r>
            <a:r>
              <a:rPr lang="en-US" sz="2800" dirty="0"/>
              <a:t> </a:t>
            </a:r>
            <a:r>
              <a:rPr lang="en-US" sz="2800" dirty="0" err="1"/>
              <a:t>ar</a:t>
            </a:r>
            <a:r>
              <a:rPr lang="en-US" sz="2800" dirty="0"/>
              <a:t> </a:t>
            </a:r>
            <a:r>
              <a:rPr lang="en-US" sz="2800" dirty="0" err="1"/>
              <a:t>risku</a:t>
            </a:r>
            <a:r>
              <a:rPr lang="en-US" sz="2800" dirty="0"/>
              <a:t> </a:t>
            </a:r>
            <a:r>
              <a:rPr lang="en-US" sz="2800" dirty="0" err="1"/>
              <a:t>uz</a:t>
            </a:r>
            <a:r>
              <a:rPr lang="en-US" sz="2800" dirty="0"/>
              <a:t> AST – </a:t>
            </a:r>
            <a:r>
              <a:rPr lang="en-US" sz="2800" dirty="0" err="1"/>
              <a:t>pieejams</a:t>
            </a:r>
            <a:r>
              <a:rPr lang="en-US" sz="2800" dirty="0"/>
              <a:t> BKUS, </a:t>
            </a:r>
            <a:r>
              <a:rPr lang="en-US" sz="2800" dirty="0" err="1"/>
              <a:t>rinda</a:t>
            </a:r>
            <a:r>
              <a:rPr lang="en-US" sz="2800" dirty="0"/>
              <a:t> 4 </a:t>
            </a:r>
            <a:r>
              <a:rPr lang="en-US" sz="2800" dirty="0" err="1"/>
              <a:t>mēneši</a:t>
            </a:r>
            <a:endParaRPr lang="en-US" sz="2800" dirty="0"/>
          </a:p>
          <a:p>
            <a:pPr>
              <a:buClr>
                <a:srgbClr val="8D87A6"/>
              </a:buClr>
            </a:pPr>
            <a:r>
              <a:rPr lang="en-US" sz="2800" dirty="0"/>
              <a:t>NVD </a:t>
            </a:r>
            <a:r>
              <a:rPr lang="en-US" sz="2800" dirty="0" err="1"/>
              <a:t>iepirkums</a:t>
            </a:r>
            <a:r>
              <a:rPr lang="en-US" sz="2800" dirty="0"/>
              <a:t> par </a:t>
            </a:r>
            <a:r>
              <a:rPr lang="en-US" sz="2800" dirty="0" err="1"/>
              <a:t>tiesībām</a:t>
            </a:r>
            <a:r>
              <a:rPr lang="en-US" sz="2800" dirty="0"/>
              <a:t> </a:t>
            </a:r>
            <a:r>
              <a:rPr lang="en-US" sz="2800" dirty="0" err="1"/>
              <a:t>šo</a:t>
            </a:r>
            <a:r>
              <a:rPr lang="en-US" sz="2800" dirty="0"/>
              <a:t> </a:t>
            </a:r>
            <a:r>
              <a:rPr lang="en-US" sz="2800" dirty="0" err="1"/>
              <a:t>pakalpojumu</a:t>
            </a:r>
            <a:r>
              <a:rPr lang="en-US" sz="2800" dirty="0"/>
              <a:t> </a:t>
            </a:r>
            <a:r>
              <a:rPr lang="en-US" sz="2800" dirty="0" err="1"/>
              <a:t>sniegt</a:t>
            </a:r>
            <a:r>
              <a:rPr lang="en-US" sz="2800" dirty="0"/>
              <a:t> </a:t>
            </a:r>
            <a:r>
              <a:rPr lang="en-US" sz="2800" dirty="0" err="1"/>
              <a:t>reģionos</a:t>
            </a:r>
            <a:r>
              <a:rPr lang="en-US" sz="2800" dirty="0"/>
              <a:t> (~1460 </a:t>
            </a:r>
            <a:r>
              <a:rPr lang="en-US" sz="2800" dirty="0" err="1"/>
              <a:t>pacienti</a:t>
            </a:r>
            <a:r>
              <a:rPr lang="en-US" sz="2800" dirty="0"/>
              <a:t> </a:t>
            </a:r>
            <a:r>
              <a:rPr lang="en-US" sz="2800" dirty="0" err="1"/>
              <a:t>gadā</a:t>
            </a:r>
            <a:r>
              <a:rPr lang="en-US" sz="2800" dirty="0"/>
              <a:t>)</a:t>
            </a:r>
          </a:p>
          <a:p>
            <a:pPr>
              <a:buClr>
                <a:srgbClr val="8D87A6"/>
              </a:buClr>
            </a:pPr>
            <a:r>
              <a:rPr lang="en-US" sz="2800" dirty="0" err="1"/>
              <a:t>Ietver</a:t>
            </a:r>
            <a:r>
              <a:rPr lang="en-US" sz="2800" dirty="0"/>
              <a:t> - </a:t>
            </a:r>
            <a:r>
              <a:rPr lang="en-US" sz="2800" dirty="0" err="1"/>
              <a:t>līdz</a:t>
            </a:r>
            <a:r>
              <a:rPr lang="en-US" sz="2800" dirty="0"/>
              <a:t> 20 </a:t>
            </a:r>
            <a:r>
              <a:rPr lang="en-US" sz="2800" dirty="0" err="1"/>
              <a:t>nodarbības</a:t>
            </a:r>
            <a:r>
              <a:rPr lang="en-US" sz="2800" dirty="0"/>
              <a:t> pie </a:t>
            </a:r>
            <a:r>
              <a:rPr lang="en-US" sz="2800" dirty="0" err="1"/>
              <a:t>speciālistiem</a:t>
            </a:r>
            <a:endParaRPr lang="en-US" sz="2800" dirty="0"/>
          </a:p>
          <a:p>
            <a:pPr>
              <a:buClr>
                <a:srgbClr val="8D87A6"/>
              </a:buClr>
            </a:pPr>
            <a:r>
              <a:rPr lang="en-US" sz="2800" dirty="0" err="1"/>
              <a:t>Iespējams</a:t>
            </a:r>
            <a:r>
              <a:rPr lang="en-US" sz="2800" dirty="0"/>
              <a:t> </a:t>
            </a:r>
            <a:r>
              <a:rPr lang="en-US" sz="2800" dirty="0" err="1"/>
              <a:t>saņemt</a:t>
            </a:r>
            <a:r>
              <a:rPr lang="en-US" sz="2800" dirty="0"/>
              <a:t> </a:t>
            </a:r>
            <a:r>
              <a:rPr lang="en-US" sz="2800" dirty="0" err="1"/>
              <a:t>atkārtoti</a:t>
            </a:r>
            <a:r>
              <a:rPr lang="en-US" sz="2800" dirty="0"/>
              <a:t> </a:t>
            </a:r>
            <a:r>
              <a:rPr lang="en-US" sz="2800" dirty="0" err="1"/>
              <a:t>pēc</a:t>
            </a:r>
            <a:r>
              <a:rPr lang="en-US" sz="2800" dirty="0"/>
              <a:t> gada</a:t>
            </a:r>
          </a:p>
          <a:p>
            <a:pPr>
              <a:buClr>
                <a:srgbClr val="8D87A6"/>
              </a:buClr>
            </a:pPr>
            <a:r>
              <a:rPr lang="en-US" sz="2800" u="sng" dirty="0"/>
              <a:t>Nav</a:t>
            </a:r>
            <a:r>
              <a:rPr lang="en-US" sz="2800" dirty="0"/>
              <a:t> ABA </a:t>
            </a:r>
            <a:r>
              <a:rPr lang="en-US" sz="2800" dirty="0" err="1"/>
              <a:t>intervence</a:t>
            </a:r>
            <a:endParaRPr lang="en-US" sz="2800" dirty="0"/>
          </a:p>
          <a:p>
            <a:pPr>
              <a:buClr>
                <a:srgbClr val="8D87A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E7790-953E-DEA2-6E4E-2134C0EF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755723"/>
          </a:xfrm>
        </p:spPr>
        <p:txBody>
          <a:bodyPr>
            <a:normAutofit fontScale="90000"/>
          </a:bodyPr>
          <a:lstStyle/>
          <a:p>
            <a:r>
              <a:rPr lang="lv-LV" dirty="0"/>
              <a:t>Atbalsts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051B8-3069-2A0D-7F50-9D879D801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1606354"/>
            <a:ext cx="10325000" cy="42982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/>
              <a:t>Valsts</a:t>
            </a:r>
            <a:r>
              <a:rPr lang="en-US" sz="2400" dirty="0"/>
              <a:t> </a:t>
            </a:r>
            <a:r>
              <a:rPr lang="en-US" sz="2400" dirty="0" err="1"/>
              <a:t>apmaksāta</a:t>
            </a:r>
            <a:r>
              <a:rPr lang="en-US" sz="2400" dirty="0"/>
              <a:t> ABA </a:t>
            </a:r>
            <a:r>
              <a:rPr lang="en-US" sz="2400" dirty="0" err="1"/>
              <a:t>vai</a:t>
            </a:r>
            <a:r>
              <a:rPr lang="en-US" sz="2400" dirty="0"/>
              <a:t> </a:t>
            </a:r>
            <a:r>
              <a:rPr lang="en-US" sz="2400" dirty="0" err="1"/>
              <a:t>Denveras</a:t>
            </a:r>
            <a:r>
              <a:rPr lang="en-US" sz="2400" dirty="0"/>
              <a:t> </a:t>
            </a:r>
            <a:r>
              <a:rPr lang="en-US" sz="2400" dirty="0" err="1"/>
              <a:t>terapija</a:t>
            </a:r>
            <a:r>
              <a:rPr lang="en-US" sz="2400" dirty="0"/>
              <a:t> </a:t>
            </a:r>
            <a:r>
              <a:rPr lang="en-US" sz="2400" dirty="0" err="1"/>
              <a:t>šobrīd</a:t>
            </a:r>
            <a:r>
              <a:rPr lang="en-US" sz="2400" dirty="0"/>
              <a:t> nav </a:t>
            </a:r>
            <a:r>
              <a:rPr lang="en-US" sz="2400" dirty="0" err="1"/>
              <a:t>pieejama</a:t>
            </a:r>
            <a:endParaRPr lang="en-US" sz="2400" dirty="0"/>
          </a:p>
          <a:p>
            <a:pPr>
              <a:buClr>
                <a:srgbClr val="8D87A6"/>
              </a:buClr>
            </a:pPr>
            <a:r>
              <a:rPr lang="en-US" sz="2400" dirty="0" err="1"/>
              <a:t>Ģimenes</a:t>
            </a:r>
            <a:r>
              <a:rPr lang="en-US" sz="2400" dirty="0"/>
              <a:t> </a:t>
            </a:r>
            <a:r>
              <a:rPr lang="en-US" sz="2400" dirty="0" err="1"/>
              <a:t>šīs</a:t>
            </a:r>
            <a:r>
              <a:rPr lang="en-US" sz="2400" dirty="0"/>
              <a:t> </a:t>
            </a:r>
            <a:r>
              <a:rPr lang="en-US" sz="2400" dirty="0" err="1"/>
              <a:t>terapijas</a:t>
            </a:r>
            <a:r>
              <a:rPr lang="en-US" sz="2400" dirty="0"/>
              <a:t> </a:t>
            </a:r>
            <a:r>
              <a:rPr lang="en-US" sz="2400" dirty="0" err="1"/>
              <a:t>saņem</a:t>
            </a:r>
            <a:r>
              <a:rPr lang="en-US" sz="2400" dirty="0"/>
              <a:t>:</a:t>
            </a:r>
          </a:p>
          <a:p>
            <a:pPr lvl="2">
              <a:buClr>
                <a:srgbClr val="8D87A6"/>
              </a:buClr>
              <a:buFont typeface="Courier New" panose="02070309020205020404" pitchFamily="49" charset="0"/>
              <a:buChar char="o"/>
            </a:pPr>
            <a:r>
              <a:rPr lang="en-US" sz="2200" dirty="0"/>
              <a:t>Par </a:t>
            </a:r>
            <a:r>
              <a:rPr lang="lv-LV" sz="2200" dirty="0"/>
              <a:t>ģ</a:t>
            </a:r>
            <a:r>
              <a:rPr lang="en-US" sz="2200" dirty="0" err="1"/>
              <a:t>imenes</a:t>
            </a:r>
            <a:r>
              <a:rPr lang="en-US" sz="2200" dirty="0"/>
              <a:t> </a:t>
            </a:r>
            <a:r>
              <a:rPr lang="en-US" sz="2200" dirty="0" err="1"/>
              <a:t>līdzekļiem</a:t>
            </a:r>
            <a:r>
              <a:rPr lang="lv-LV" sz="2200" dirty="0"/>
              <a:t>;</a:t>
            </a:r>
            <a:endParaRPr lang="en-US" sz="2200" dirty="0"/>
          </a:p>
          <a:p>
            <a:pPr lvl="2">
              <a:buClr>
                <a:srgbClr val="8D87A6"/>
              </a:buClr>
              <a:buFont typeface="Courier New" panose="02070309020205020404" pitchFamily="49" charset="0"/>
              <a:buChar char="o"/>
            </a:pPr>
            <a:r>
              <a:rPr lang="en-US" sz="2200" dirty="0" err="1"/>
              <a:t>Atsevišķas</a:t>
            </a:r>
            <a:r>
              <a:rPr lang="en-US" sz="2200" dirty="0"/>
              <a:t> </a:t>
            </a:r>
            <a:r>
              <a:rPr lang="en-US" sz="2200" dirty="0" err="1"/>
              <a:t>pašvaldības</a:t>
            </a:r>
            <a:r>
              <a:rPr lang="en-US" sz="2200" dirty="0"/>
              <a:t> </a:t>
            </a:r>
            <a:r>
              <a:rPr lang="en-US" sz="2200" dirty="0" err="1"/>
              <a:t>sedz</a:t>
            </a:r>
            <a:r>
              <a:rPr lang="en-US" sz="2200" dirty="0"/>
              <a:t> </a:t>
            </a:r>
            <a:r>
              <a:rPr lang="en-US" sz="2200" dirty="0" err="1"/>
              <a:t>pakalpojumu</a:t>
            </a:r>
            <a:r>
              <a:rPr lang="en-US" sz="2200" dirty="0"/>
              <a:t> - </a:t>
            </a:r>
            <a:r>
              <a:rPr lang="en-US" sz="2200" dirty="0" err="1"/>
              <a:t>atkarīgs</a:t>
            </a:r>
            <a:r>
              <a:rPr lang="en-US" sz="2200" dirty="0"/>
              <a:t> no </a:t>
            </a:r>
            <a:r>
              <a:rPr lang="en-US" sz="2200" dirty="0" err="1"/>
              <a:t>pašvaldības</a:t>
            </a:r>
            <a:r>
              <a:rPr lang="en-US" sz="2200" dirty="0"/>
              <a:t> </a:t>
            </a:r>
            <a:r>
              <a:rPr lang="en-US" sz="2200" dirty="0" err="1"/>
              <a:t>resursiem</a:t>
            </a:r>
            <a:r>
              <a:rPr lang="en-US" sz="2200" dirty="0"/>
              <a:t>, bet </a:t>
            </a:r>
            <a:r>
              <a:rPr lang="en-US" sz="2200" dirty="0" err="1"/>
              <a:t>arī</a:t>
            </a:r>
            <a:r>
              <a:rPr lang="en-US" sz="2200" dirty="0"/>
              <a:t> no </a:t>
            </a:r>
            <a:r>
              <a:rPr lang="en-US" sz="2200" dirty="0" err="1"/>
              <a:t>pieejamajiem</a:t>
            </a:r>
            <a:r>
              <a:rPr lang="en-US" sz="2200" dirty="0"/>
              <a:t> </a:t>
            </a:r>
            <a:r>
              <a:rPr lang="en-US" sz="2200" dirty="0" err="1"/>
              <a:t>speciālistiem</a:t>
            </a:r>
            <a:r>
              <a:rPr lang="lv-LV" sz="2200" dirty="0"/>
              <a:t>;</a:t>
            </a:r>
            <a:endParaRPr lang="en-US" sz="2200" dirty="0" err="1"/>
          </a:p>
          <a:p>
            <a:pPr lvl="2">
              <a:buClr>
                <a:srgbClr val="8D87A6"/>
              </a:buClr>
              <a:buFont typeface="Courier New" panose="02070309020205020404" pitchFamily="49" charset="0"/>
              <a:buChar char="o"/>
            </a:pPr>
            <a:r>
              <a:rPr lang="en-US" sz="2200" dirty="0"/>
              <a:t>Ziedot.lv</a:t>
            </a:r>
            <a:r>
              <a:rPr lang="lv-LV" sz="2200" dirty="0"/>
              <a:t> un cita atsevišķos gadījumos citu ziedotāju atbalsts</a:t>
            </a:r>
            <a:r>
              <a:rPr lang="en-US" sz="2200" dirty="0"/>
              <a:t> (3600-4500 euro)</a:t>
            </a:r>
            <a:r>
              <a:rPr lang="lv-LV" sz="2200" dirty="0"/>
              <a:t>.</a:t>
            </a:r>
            <a:endParaRPr lang="en-US" sz="2200" dirty="0"/>
          </a:p>
          <a:p>
            <a:pPr lvl="1">
              <a:buClr>
                <a:srgbClr val="8D87A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4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7607A-905A-6886-AFA5-49D9A690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Speciālisti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F1AF2-9BF3-AC38-6307-EB3310969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/>
              <a:t>Pēc</a:t>
            </a:r>
            <a:r>
              <a:rPr lang="en-US" sz="2400" dirty="0"/>
              <a:t> BKUS </a:t>
            </a:r>
            <a:r>
              <a:rPr lang="en-US" sz="2400" dirty="0" err="1"/>
              <a:t>datiem</a:t>
            </a:r>
            <a:r>
              <a:rPr lang="en-US" sz="2400" dirty="0"/>
              <a:t> </a:t>
            </a:r>
            <a:r>
              <a:rPr lang="en-US" sz="2400" dirty="0" err="1"/>
              <a:t>Latvijā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 33 ABA un </a:t>
            </a:r>
            <a:r>
              <a:rPr lang="en-US" sz="2400" dirty="0" err="1"/>
              <a:t>Denveras</a:t>
            </a:r>
            <a:r>
              <a:rPr lang="en-US" sz="2400" dirty="0"/>
              <a:t> </a:t>
            </a:r>
            <a:r>
              <a:rPr lang="en-US" sz="2400" dirty="0" err="1"/>
              <a:t>modeļa</a:t>
            </a:r>
            <a:r>
              <a:rPr lang="en-US" sz="2400" dirty="0"/>
              <a:t> </a:t>
            </a:r>
            <a:r>
              <a:rPr lang="en-US" sz="2400" dirty="0" err="1"/>
              <a:t>speciālisti</a:t>
            </a:r>
            <a:r>
              <a:rPr lang="lv-LV" sz="2400" dirty="0"/>
              <a:t>;</a:t>
            </a:r>
            <a:endParaRPr lang="en-US" sz="2400" dirty="0" err="1"/>
          </a:p>
          <a:p>
            <a:pPr>
              <a:buClr>
                <a:srgbClr val="8D87A6"/>
              </a:buClr>
            </a:pPr>
            <a:r>
              <a:rPr lang="en-US" sz="2400" dirty="0" err="1"/>
              <a:t>Pēc</a:t>
            </a:r>
            <a:r>
              <a:rPr lang="en-US" sz="2400" dirty="0"/>
              <a:t> BSF </a:t>
            </a:r>
            <a:r>
              <a:rPr lang="en-US" sz="2400" dirty="0" err="1"/>
              <a:t>aprēķiniem</a:t>
            </a:r>
            <a:r>
              <a:rPr lang="en-US" sz="2400" dirty="0"/>
              <a:t> </a:t>
            </a:r>
            <a:r>
              <a:rPr lang="en-US" sz="2400" dirty="0" err="1"/>
              <a:t>Latvijā</a:t>
            </a:r>
            <a:r>
              <a:rPr lang="en-US" sz="2400" dirty="0"/>
              <a:t> </a:t>
            </a:r>
            <a:r>
              <a:rPr lang="en-US" sz="2400" dirty="0" err="1"/>
              <a:t>būtu</a:t>
            </a:r>
            <a:r>
              <a:rPr lang="en-US" sz="2400" dirty="0"/>
              <a:t> </a:t>
            </a:r>
            <a:r>
              <a:rPr lang="en-US" sz="2400" dirty="0" err="1"/>
              <a:t>nepieciešami</a:t>
            </a:r>
            <a:r>
              <a:rPr lang="en-US" sz="2400" dirty="0"/>
              <a:t> 140 ABA </a:t>
            </a:r>
            <a:r>
              <a:rPr lang="en-US" sz="2400" dirty="0" err="1"/>
              <a:t>speciālisti</a:t>
            </a:r>
            <a:r>
              <a:rPr lang="lv-LV" sz="2400" dirty="0"/>
              <a:t>;</a:t>
            </a:r>
            <a:endParaRPr lang="en-US" sz="2400" dirty="0"/>
          </a:p>
          <a:p>
            <a:pPr>
              <a:buClr>
                <a:srgbClr val="8D87A6"/>
              </a:buClr>
            </a:pPr>
            <a:r>
              <a:rPr lang="en-US" sz="2400" dirty="0" err="1"/>
              <a:t>Valsts</a:t>
            </a:r>
            <a:r>
              <a:rPr lang="en-US" sz="2400" dirty="0"/>
              <a:t> </a:t>
            </a:r>
            <a:r>
              <a:rPr lang="en-US" sz="2400" dirty="0" err="1"/>
              <a:t>kancelejas</a:t>
            </a:r>
            <a:r>
              <a:rPr lang="en-US" sz="2400" dirty="0"/>
              <a:t> </a:t>
            </a:r>
            <a:r>
              <a:rPr lang="en-US" sz="2400" dirty="0" err="1"/>
              <a:t>Pārresoru</a:t>
            </a:r>
            <a:r>
              <a:rPr lang="en-US" sz="2400" dirty="0"/>
              <a:t> </a:t>
            </a:r>
            <a:r>
              <a:rPr lang="en-US" sz="2400" dirty="0" err="1"/>
              <a:t>koordinācijas</a:t>
            </a:r>
            <a:r>
              <a:rPr lang="en-US" sz="2400" dirty="0"/>
              <a:t> </a:t>
            </a:r>
            <a:r>
              <a:rPr lang="en-US" sz="2400" dirty="0" err="1"/>
              <a:t>departaments</a:t>
            </a:r>
            <a:r>
              <a:rPr lang="en-US" sz="2400" dirty="0"/>
              <a:t> </a:t>
            </a:r>
            <a:r>
              <a:rPr lang="en-US" sz="2400" dirty="0" err="1"/>
              <a:t>uzsācis</a:t>
            </a:r>
            <a:r>
              <a:rPr lang="en-US" sz="2400" dirty="0"/>
              <a:t> 47 ABA </a:t>
            </a:r>
            <a:r>
              <a:rPr lang="en-US" sz="2400" dirty="0" err="1"/>
              <a:t>speciālistu</a:t>
            </a:r>
            <a:r>
              <a:rPr lang="en-US" sz="2400" dirty="0"/>
              <a:t> </a:t>
            </a:r>
            <a:r>
              <a:rPr lang="en-US" sz="2400" dirty="0" err="1"/>
              <a:t>mācības</a:t>
            </a:r>
            <a:r>
              <a:rPr lang="en-US" sz="2400" dirty="0"/>
              <a:t>:</a:t>
            </a:r>
          </a:p>
          <a:p>
            <a:pPr lvl="2">
              <a:buClr>
                <a:srgbClr val="8D87A6"/>
              </a:buClr>
              <a:buFont typeface="Courier New" panose="02070309020205020404" pitchFamily="49" charset="0"/>
              <a:buChar char="o"/>
            </a:pPr>
            <a:r>
              <a:rPr lang="en-US" sz="2200" dirty="0" err="1"/>
              <a:t>Teritoriālais</a:t>
            </a:r>
            <a:r>
              <a:rPr lang="en-US" sz="2200" dirty="0"/>
              <a:t> </a:t>
            </a:r>
            <a:r>
              <a:rPr lang="en-US" sz="2200" dirty="0" err="1"/>
              <a:t>pārklājums</a:t>
            </a:r>
            <a:r>
              <a:rPr lang="lv-LV" sz="2200" dirty="0"/>
              <a:t>;</a:t>
            </a:r>
            <a:endParaRPr lang="en-US" sz="2200" dirty="0" err="1"/>
          </a:p>
          <a:p>
            <a:pPr lvl="2">
              <a:buClr>
                <a:srgbClr val="8D87A6"/>
              </a:buClr>
              <a:buFont typeface="Courier New" panose="02070309020205020404" pitchFamily="49" charset="0"/>
              <a:buChar char="o"/>
            </a:pPr>
            <a:r>
              <a:rPr lang="en-US" sz="2200" dirty="0" err="1"/>
              <a:t>Mācības</a:t>
            </a:r>
            <a:r>
              <a:rPr lang="en-US" sz="2200" dirty="0"/>
              <a:t> 2 </a:t>
            </a:r>
            <a:r>
              <a:rPr lang="en-US" sz="2200" dirty="0" err="1"/>
              <a:t>gadus</a:t>
            </a:r>
            <a:r>
              <a:rPr lang="lv-LV" sz="2200" dirty="0"/>
              <a:t>;</a:t>
            </a:r>
            <a:endParaRPr lang="en-US" sz="2200" dirty="0"/>
          </a:p>
          <a:p>
            <a:pPr lvl="2">
              <a:buClr>
                <a:srgbClr val="8D87A6"/>
              </a:buClr>
              <a:buFont typeface="Courier New" panose="02070309020205020404" pitchFamily="49" charset="0"/>
              <a:buChar char="o"/>
            </a:pPr>
            <a:r>
              <a:rPr lang="en-US" sz="2200" dirty="0" err="1"/>
              <a:t>Līgums</a:t>
            </a:r>
            <a:r>
              <a:rPr lang="en-US" sz="2200" dirty="0"/>
              <a:t> </a:t>
            </a:r>
            <a:r>
              <a:rPr lang="en-US" sz="2200" dirty="0" err="1"/>
              <a:t>ar</a:t>
            </a:r>
            <a:r>
              <a:rPr lang="en-US" sz="2200" dirty="0"/>
              <a:t> </a:t>
            </a:r>
            <a:r>
              <a:rPr lang="en-US" sz="2200" dirty="0" err="1"/>
              <a:t>pašvaldību</a:t>
            </a:r>
            <a:r>
              <a:rPr lang="en-US" sz="2200" dirty="0"/>
              <a:t> </a:t>
            </a:r>
            <a:r>
              <a:rPr lang="en-US" sz="2200" dirty="0" err="1"/>
              <a:t>uz</a:t>
            </a:r>
            <a:r>
              <a:rPr lang="en-US" sz="2200" dirty="0"/>
              <a:t> 5 </a:t>
            </a:r>
            <a:r>
              <a:rPr lang="en-US" sz="2200" dirty="0" err="1"/>
              <a:t>gadiem</a:t>
            </a:r>
            <a:r>
              <a:rPr lang="lv-LV" sz="2200" dirty="0"/>
              <a:t>.</a:t>
            </a:r>
            <a:endParaRPr lang="en-US" sz="2200" dirty="0" err="1"/>
          </a:p>
          <a:p>
            <a:pPr>
              <a:buClr>
                <a:srgbClr val="8D87A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6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98A20-E907-616A-7C80-2E1FE4FD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Bērnu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AST </a:t>
            </a:r>
            <a:r>
              <a:rPr lang="en-US" dirty="0" err="1"/>
              <a:t>ģimenes</a:t>
            </a:r>
            <a:r>
              <a:rPr lang="en-US" dirty="0"/>
              <a:t>, </a:t>
            </a:r>
            <a:r>
              <a:rPr lang="en-US" dirty="0" err="1"/>
              <a:t>vecāki</a:t>
            </a:r>
            <a:r>
              <a:rPr lang="en-US" dirty="0"/>
              <a:t> un </a:t>
            </a:r>
            <a:r>
              <a:rPr lang="en-US" dirty="0" err="1"/>
              <a:t>pārējā</a:t>
            </a:r>
            <a:r>
              <a:rPr lang="en-US" dirty="0"/>
              <a:t> </a:t>
            </a:r>
            <a:r>
              <a:rPr lang="en-US" dirty="0" err="1"/>
              <a:t>sabiedrība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31832-DAB0-98FE-90E3-56BF41BC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/>
              <a:t>Šobrīd</a:t>
            </a:r>
            <a:r>
              <a:rPr lang="en-US" sz="2400" dirty="0"/>
              <a:t> </a:t>
            </a:r>
            <a:r>
              <a:rPr lang="en-US" sz="2400" dirty="0" err="1"/>
              <a:t>ģimene</a:t>
            </a:r>
            <a:r>
              <a:rPr lang="en-US" sz="2400" dirty="0"/>
              <a:t> </a:t>
            </a:r>
            <a:r>
              <a:rPr lang="en-US" sz="2400" dirty="0" err="1"/>
              <a:t>ir</a:t>
            </a:r>
            <a:r>
              <a:rPr lang="en-US" sz="2400" dirty="0"/>
              <a:t> </a:t>
            </a:r>
            <a:r>
              <a:rPr lang="en-US" sz="2400" dirty="0" err="1"/>
              <a:t>tā</a:t>
            </a:r>
            <a:r>
              <a:rPr lang="en-US" sz="2400" dirty="0"/>
              <a:t> </a:t>
            </a:r>
            <a:r>
              <a:rPr lang="en-US" sz="2400" i="1" dirty="0" err="1"/>
              <a:t>institūcija</a:t>
            </a:r>
            <a:r>
              <a:rPr lang="en-US" sz="2400" i="1" dirty="0"/>
              <a:t>, </a:t>
            </a:r>
            <a:r>
              <a:rPr lang="en-US" sz="2400" dirty="0"/>
              <a:t>kas </a:t>
            </a:r>
            <a:r>
              <a:rPr lang="en-US" sz="2400" dirty="0" err="1"/>
              <a:t>rūpējas</a:t>
            </a:r>
            <a:r>
              <a:rPr lang="en-US" sz="2400" dirty="0"/>
              <a:t> par </a:t>
            </a:r>
            <a:r>
              <a:rPr lang="en-US" sz="2400" dirty="0" err="1"/>
              <a:t>bērna</a:t>
            </a:r>
            <a:r>
              <a:rPr lang="en-US" sz="2400" dirty="0"/>
              <a:t> </a:t>
            </a:r>
            <a:r>
              <a:rPr lang="en-US" sz="2400" dirty="0" err="1"/>
              <a:t>ar</a:t>
            </a:r>
            <a:r>
              <a:rPr lang="en-US" sz="2400" dirty="0"/>
              <a:t> AST </a:t>
            </a:r>
            <a:r>
              <a:rPr lang="en-US" sz="2400" dirty="0" err="1"/>
              <a:t>medicīnas</a:t>
            </a:r>
            <a:r>
              <a:rPr lang="en-US" sz="2400" dirty="0"/>
              <a:t>, </a:t>
            </a:r>
            <a:r>
              <a:rPr lang="en-US" sz="2400" dirty="0" err="1"/>
              <a:t>sociālo</a:t>
            </a:r>
            <a:r>
              <a:rPr lang="en-US" sz="2400" dirty="0"/>
              <a:t> un </a:t>
            </a:r>
            <a:r>
              <a:rPr lang="en-US" sz="2400" dirty="0" err="1"/>
              <a:t>izglītības</a:t>
            </a:r>
            <a:r>
              <a:rPr lang="en-US" sz="2400" dirty="0"/>
              <a:t> </a:t>
            </a:r>
            <a:r>
              <a:rPr lang="en-US" sz="2400" dirty="0" err="1"/>
              <a:t>pakalpojumu</a:t>
            </a:r>
            <a:r>
              <a:rPr lang="en-US" sz="2400" dirty="0"/>
              <a:t> </a:t>
            </a:r>
            <a:r>
              <a:rPr lang="en-US" sz="2400" dirty="0" err="1"/>
              <a:t>koordinēšanu</a:t>
            </a:r>
            <a:r>
              <a:rPr lang="lv-LV" sz="2400" dirty="0"/>
              <a:t>;</a:t>
            </a:r>
            <a:endParaRPr lang="en-US" sz="2400" dirty="0"/>
          </a:p>
          <a:p>
            <a:pPr>
              <a:buClr>
                <a:srgbClr val="8D87A6"/>
              </a:buClr>
            </a:pPr>
            <a:r>
              <a:rPr lang="en-US" sz="2400" dirty="0" err="1"/>
              <a:t>Vecāki</a:t>
            </a:r>
            <a:r>
              <a:rPr lang="en-US" sz="2400" dirty="0"/>
              <a:t> </a:t>
            </a:r>
            <a:r>
              <a:rPr lang="en-US" sz="2400" dirty="0" err="1"/>
              <a:t>kā</a:t>
            </a:r>
            <a:r>
              <a:rPr lang="en-US" sz="2400" dirty="0"/>
              <a:t> </a:t>
            </a:r>
            <a:r>
              <a:rPr lang="en-US" sz="2400" dirty="0" err="1"/>
              <a:t>gadījuma</a:t>
            </a:r>
            <a:r>
              <a:rPr lang="en-US" sz="2400" dirty="0"/>
              <a:t> </a:t>
            </a:r>
            <a:r>
              <a:rPr lang="en-US" sz="2400" dirty="0" err="1"/>
              <a:t>koordinatori</a:t>
            </a:r>
            <a:r>
              <a:rPr lang="en-US" sz="2400" dirty="0"/>
              <a:t> - </a:t>
            </a:r>
            <a:r>
              <a:rPr lang="en-US" sz="2400" dirty="0" err="1"/>
              <a:t>vecāku</a:t>
            </a:r>
            <a:r>
              <a:rPr lang="en-US" sz="2400" dirty="0"/>
              <a:t> </a:t>
            </a:r>
            <a:r>
              <a:rPr lang="en-US" sz="2400" dirty="0" err="1"/>
              <a:t>atšķirīgie</a:t>
            </a:r>
            <a:r>
              <a:rPr lang="en-US" sz="2400" dirty="0"/>
              <a:t> </a:t>
            </a:r>
            <a:r>
              <a:rPr lang="en-US" sz="2400" dirty="0" err="1"/>
              <a:t>resursi</a:t>
            </a:r>
            <a:r>
              <a:rPr lang="en-US" sz="2400" dirty="0"/>
              <a:t> un </a:t>
            </a:r>
            <a:r>
              <a:rPr lang="en-US" sz="2400" dirty="0" err="1"/>
              <a:t>atbalsta</a:t>
            </a:r>
            <a:r>
              <a:rPr lang="en-US" sz="2400" dirty="0"/>
              <a:t> </a:t>
            </a:r>
            <a:r>
              <a:rPr lang="en-US" sz="2400" dirty="0" err="1"/>
              <a:t>sistēmas</a:t>
            </a:r>
            <a:r>
              <a:rPr lang="lv-LV" sz="2400" dirty="0"/>
              <a:t>;</a:t>
            </a:r>
            <a:endParaRPr lang="en-US" sz="2400" dirty="0" err="1"/>
          </a:p>
          <a:p>
            <a:pPr>
              <a:buClr>
                <a:srgbClr val="8D87A6"/>
              </a:buClr>
            </a:pPr>
            <a:r>
              <a:rPr lang="en-US" sz="2400" dirty="0" err="1"/>
              <a:t>Labklājības</a:t>
            </a:r>
            <a:r>
              <a:rPr lang="en-US" sz="2400" dirty="0"/>
              <a:t> </a:t>
            </a:r>
            <a:r>
              <a:rPr lang="en-US" sz="2400" dirty="0" err="1"/>
              <a:t>ministrijas</a:t>
            </a:r>
            <a:r>
              <a:rPr lang="en-US" sz="2400" dirty="0"/>
              <a:t> un Latvijas </a:t>
            </a:r>
            <a:r>
              <a:rPr lang="en-US" sz="2400" dirty="0" err="1"/>
              <a:t>Autisma</a:t>
            </a:r>
            <a:r>
              <a:rPr lang="en-US" sz="2400" dirty="0"/>
              <a:t> </a:t>
            </a:r>
            <a:r>
              <a:rPr lang="en-US" sz="2400" dirty="0" err="1"/>
              <a:t>biedrības</a:t>
            </a:r>
            <a:r>
              <a:rPr lang="en-US" sz="2400" dirty="0"/>
              <a:t> </a:t>
            </a:r>
            <a:r>
              <a:rPr lang="en-US" sz="2400" dirty="0" err="1"/>
              <a:t>pilotprojekts</a:t>
            </a:r>
            <a:r>
              <a:rPr lang="lv-LV" sz="2400" dirty="0"/>
              <a:t>;</a:t>
            </a:r>
            <a:endParaRPr lang="en-US" sz="2400" dirty="0" err="1"/>
          </a:p>
          <a:p>
            <a:pPr>
              <a:buClr>
                <a:srgbClr val="8D87A6"/>
              </a:buClr>
            </a:pPr>
            <a:r>
              <a:rPr lang="en-US" sz="2400" dirty="0" err="1"/>
              <a:t>Sabiedrības</a:t>
            </a:r>
            <a:r>
              <a:rPr lang="en-US" sz="2400" dirty="0"/>
              <a:t> </a:t>
            </a:r>
            <a:r>
              <a:rPr lang="en-US" sz="2400" dirty="0" err="1"/>
              <a:t>informēšana</a:t>
            </a:r>
            <a:r>
              <a:rPr lang="en-US" sz="2400" dirty="0"/>
              <a:t> - </a:t>
            </a:r>
            <a:r>
              <a:rPr lang="en-US" sz="2400" dirty="0" err="1"/>
              <a:t>bērni</a:t>
            </a:r>
            <a:r>
              <a:rPr lang="en-US" sz="2400" dirty="0"/>
              <a:t> </a:t>
            </a:r>
            <a:r>
              <a:rPr lang="en-US" sz="2400" dirty="0" err="1"/>
              <a:t>ar</a:t>
            </a:r>
            <a:r>
              <a:rPr lang="en-US" sz="2400" dirty="0"/>
              <a:t> AST </a:t>
            </a:r>
            <a:r>
              <a:rPr lang="en-US" sz="2400" dirty="0" err="1"/>
              <a:t>uzvedas</a:t>
            </a:r>
            <a:r>
              <a:rPr lang="en-US" sz="2400" dirty="0"/>
              <a:t> </a:t>
            </a:r>
            <a:r>
              <a:rPr lang="en-US" sz="2400" dirty="0" err="1"/>
              <a:t>netipiski</a:t>
            </a:r>
            <a:r>
              <a:rPr lang="en-US" sz="2400" dirty="0"/>
              <a:t>, </a:t>
            </a:r>
            <a:r>
              <a:rPr lang="en-US" sz="2400" dirty="0" err="1"/>
              <a:t>radot</a:t>
            </a:r>
            <a:r>
              <a:rPr lang="en-US" sz="2400" dirty="0"/>
              <a:t> </a:t>
            </a:r>
            <a:r>
              <a:rPr lang="en-US" sz="2400" dirty="0" err="1"/>
              <a:t>noraidījumu</a:t>
            </a:r>
            <a:r>
              <a:rPr lang="en-US" sz="2400" dirty="0"/>
              <a:t> un </a:t>
            </a:r>
            <a:r>
              <a:rPr lang="en-US" sz="2400" dirty="0" err="1"/>
              <a:t>bailes</a:t>
            </a:r>
            <a:r>
              <a:rPr lang="en-US" sz="2400" dirty="0"/>
              <a:t> </a:t>
            </a:r>
            <a:r>
              <a:rPr lang="en-US" sz="2400" dirty="0" err="1"/>
              <a:t>sabiedrībā</a:t>
            </a:r>
            <a:r>
              <a:rPr lang="lv-LV" sz="2400" dirty="0"/>
              <a:t>.</a:t>
            </a:r>
            <a:endParaRPr lang="en-US" sz="2400" dirty="0"/>
          </a:p>
          <a:p>
            <a:pPr>
              <a:buClr>
                <a:srgbClr val="8D87A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28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E273C-6719-1E90-DD3E-E2292D541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Secinājumi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F60F0-FAA2-1F6B-B7C4-9F02D7D9C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US" sz="1200" dirty="0"/>
          </a:p>
          <a:p>
            <a:pPr>
              <a:buClr>
                <a:srgbClr val="8D87A6"/>
              </a:buClr>
            </a:pPr>
            <a:r>
              <a:rPr lang="en-US" sz="2400" dirty="0" err="1"/>
              <a:t>Bērnu</a:t>
            </a:r>
            <a:r>
              <a:rPr lang="en-US" sz="2400" dirty="0"/>
              <a:t> </a:t>
            </a:r>
            <a:r>
              <a:rPr lang="en-US" sz="2400" dirty="0" err="1"/>
              <a:t>ar</a:t>
            </a:r>
            <a:r>
              <a:rPr lang="en-US" sz="2400" dirty="0"/>
              <a:t> AST </a:t>
            </a:r>
            <a:r>
              <a:rPr lang="en-US" sz="2400" dirty="0" err="1">
                <a:ea typeface="+mn-lt"/>
                <a:cs typeface="+mn-lt"/>
              </a:rPr>
              <a:t>diagnosticēšana</a:t>
            </a:r>
            <a:r>
              <a:rPr lang="en-US" sz="2400" dirty="0">
                <a:ea typeface="+mn-lt"/>
                <a:cs typeface="+mn-lt"/>
              </a:rPr>
              <a:t> un </a:t>
            </a:r>
            <a:r>
              <a:rPr lang="en-US" sz="2400" dirty="0" err="1">
                <a:ea typeface="+mn-lt"/>
                <a:cs typeface="+mn-lt"/>
              </a:rPr>
              <a:t>arī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agrīna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intervence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notiek</a:t>
            </a:r>
            <a:r>
              <a:rPr lang="en-US" sz="2400" dirty="0">
                <a:ea typeface="+mn-lt"/>
                <a:cs typeface="+mn-lt"/>
              </a:rPr>
              <a:t> un </a:t>
            </a:r>
            <a:r>
              <a:rPr lang="en-US" sz="2400" dirty="0" err="1">
                <a:ea typeface="+mn-lt"/>
                <a:cs typeface="+mn-lt"/>
              </a:rPr>
              <a:t>Veselības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ministrija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jau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šobrīd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nodrošina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šo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pakalpojumu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dinamisku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pieaugumu</a:t>
            </a:r>
            <a:r>
              <a:rPr lang="en-US" sz="2400" dirty="0">
                <a:ea typeface="+mn-lt"/>
                <a:cs typeface="+mn-lt"/>
              </a:rPr>
              <a:t>;</a:t>
            </a:r>
          </a:p>
          <a:p>
            <a:pPr>
              <a:buClr>
                <a:srgbClr val="8D87A6"/>
              </a:buClr>
            </a:pPr>
            <a:r>
              <a:rPr lang="en-US" sz="2400" dirty="0">
                <a:ea typeface="+mn-lt"/>
                <a:cs typeface="+mn-lt"/>
              </a:rPr>
              <a:t>ABA un </a:t>
            </a:r>
            <a:r>
              <a:rPr lang="en-US" sz="2400" dirty="0" err="1">
                <a:ea typeface="+mn-lt"/>
                <a:cs typeface="+mn-lt"/>
              </a:rPr>
              <a:t>Denveras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agrīnā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intervences</a:t>
            </a:r>
            <a:r>
              <a:rPr lang="en-US" sz="2400" dirty="0">
                <a:ea typeface="+mn-lt"/>
                <a:cs typeface="+mn-lt"/>
              </a:rPr>
              <a:t> – </a:t>
            </a:r>
            <a:r>
              <a:rPr lang="en-US" sz="2400" dirty="0" err="1">
                <a:ea typeface="+mn-lt"/>
                <a:cs typeface="+mn-lt"/>
              </a:rPr>
              <a:t>sedzamas</a:t>
            </a:r>
            <a:r>
              <a:rPr lang="en-US" sz="2400" dirty="0">
                <a:ea typeface="+mn-lt"/>
                <a:cs typeface="+mn-lt"/>
              </a:rPr>
              <a:t> no </a:t>
            </a:r>
            <a:r>
              <a:rPr lang="en-US" sz="2400" dirty="0" err="1">
                <a:ea typeface="+mn-lt"/>
                <a:cs typeface="+mn-lt"/>
              </a:rPr>
              <a:t>valsts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vai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pašvaldību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budžeta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līdzekļiem</a:t>
            </a:r>
            <a:r>
              <a:rPr lang="en-US" sz="2400" dirty="0">
                <a:ea typeface="+mn-lt"/>
                <a:cs typeface="+mn-lt"/>
              </a:rPr>
              <a:t>;</a:t>
            </a:r>
            <a:endParaRPr lang="lv-LV" sz="2400" dirty="0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lv-LV" sz="2400" dirty="0">
                <a:ea typeface="+mn-lt"/>
                <a:cs typeface="+mn-lt"/>
              </a:rPr>
              <a:t>Fragmentēta atbalsta sistēma;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en-US" sz="2400" dirty="0" err="1">
                <a:ea typeface="+mn-lt"/>
                <a:cs typeface="+mn-lt"/>
              </a:rPr>
              <a:t>Gadījuma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koordinators</a:t>
            </a:r>
            <a:r>
              <a:rPr lang="lv-LV" sz="2400" dirty="0">
                <a:ea typeface="+mn-lt"/>
                <a:cs typeface="+mn-lt"/>
              </a:rPr>
              <a:t>;</a:t>
            </a:r>
            <a:endParaRPr lang="en-US" sz="2400" dirty="0" err="1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en-US" sz="2400" dirty="0" err="1">
                <a:ea typeface="+mn-lt"/>
                <a:cs typeface="+mn-lt"/>
              </a:rPr>
              <a:t>Vecāku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stiprināšana</a:t>
            </a:r>
            <a:r>
              <a:rPr lang="lv-LV" sz="2400" dirty="0">
                <a:ea typeface="+mn-lt"/>
                <a:cs typeface="+mn-lt"/>
              </a:rPr>
              <a:t>;</a:t>
            </a:r>
            <a:endParaRPr lang="en-US" sz="2400" dirty="0" err="1">
              <a:ea typeface="+mn-lt"/>
              <a:cs typeface="+mn-lt"/>
            </a:endParaRPr>
          </a:p>
          <a:p>
            <a:pPr>
              <a:buClr>
                <a:srgbClr val="8D87A6"/>
              </a:buClr>
            </a:pPr>
            <a:r>
              <a:rPr lang="en-US" sz="2400" dirty="0" err="1">
                <a:ea typeface="+mn-lt"/>
                <a:cs typeface="+mn-lt"/>
              </a:rPr>
              <a:t>Sabiedrības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izglītošana</a:t>
            </a:r>
            <a:r>
              <a:rPr lang="lv-LV" sz="2400" dirty="0">
                <a:ea typeface="+mn-lt"/>
                <a:cs typeface="+mn-lt"/>
              </a:rPr>
              <a:t>.</a:t>
            </a:r>
            <a:endParaRPr lang="en-US" sz="2400" dirty="0" err="1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1334845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Custom 133">
      <a:dk1>
        <a:sysClr val="windowText" lastClr="000000"/>
      </a:dk1>
      <a:lt1>
        <a:sysClr val="window" lastClr="FFFFFF"/>
      </a:lt1>
      <a:dk2>
        <a:srgbClr val="2A2735"/>
      </a:dk2>
      <a:lt2>
        <a:srgbClr val="EEEEEE"/>
      </a:lt2>
      <a:accent1>
        <a:srgbClr val="1EBE9B"/>
      </a:accent1>
      <a:accent2>
        <a:srgbClr val="8F99BB"/>
      </a:accent2>
      <a:accent3>
        <a:srgbClr val="FD8686"/>
      </a:accent3>
      <a:accent4>
        <a:srgbClr val="A3A3C1"/>
      </a:accent4>
      <a:accent5>
        <a:srgbClr val="7162FE"/>
      </a:accent5>
      <a:accent6>
        <a:srgbClr val="E76445"/>
      </a:accent6>
      <a:hlink>
        <a:srgbClr val="EF08F7"/>
      </a:hlink>
      <a:folHlink>
        <a:srgbClr val="8477FE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437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Grandview</vt:lpstr>
      <vt:lpstr>Wingdings</vt:lpstr>
      <vt:lpstr>CosineVTI</vt:lpstr>
      <vt:lpstr> Bērni ar autiskā spektra traucējumiem</vt:lpstr>
      <vt:lpstr>Esošā situācija</vt:lpstr>
      <vt:lpstr>AST terapijā iespējams izmantot uz pierādījumiem balstītas, efektīvas psihosociālās ārstēšanas un rehabilitācijas metodes:</vt:lpstr>
      <vt:lpstr>Diagnostika</vt:lpstr>
      <vt:lpstr>Ārstēšana</vt:lpstr>
      <vt:lpstr>Atbalsts </vt:lpstr>
      <vt:lpstr>Speciālisti</vt:lpstr>
      <vt:lpstr>Bērnu ar AST ģimenes, vecāki un pārējā sabiedrība</vt:lpstr>
      <vt:lpstr>Secinājumi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Ilze Kurme</dc:creator>
  <cp:lastModifiedBy>Inga Martinsone</cp:lastModifiedBy>
  <cp:revision>189</cp:revision>
  <dcterms:created xsi:type="dcterms:W3CDTF">2023-06-19T11:19:06Z</dcterms:created>
  <dcterms:modified xsi:type="dcterms:W3CDTF">2023-06-21T07:10:35Z</dcterms:modified>
</cp:coreProperties>
</file>