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1"/>
  </p:sldMasterIdLst>
  <p:notesMasterIdLst>
    <p:notesMasterId r:id="rId9"/>
  </p:notesMasterIdLst>
  <p:handoutMasterIdLst>
    <p:handoutMasterId r:id="rId10"/>
  </p:handoutMasterIdLst>
  <p:sldIdLst>
    <p:sldId id="257" r:id="rId2"/>
    <p:sldId id="775" r:id="rId3"/>
    <p:sldId id="781" r:id="rId4"/>
    <p:sldId id="789" r:id="rId5"/>
    <p:sldId id="788" r:id="rId6"/>
    <p:sldId id="790" r:id="rId7"/>
    <p:sldId id="361" r:id="rId8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na Tuča" initials="GT" lastIdx="2" clrIdx="0">
    <p:extLst>
      <p:ext uri="{19B8F6BF-5375-455C-9EA6-DF929625EA0E}">
        <p15:presenceInfo xmlns:p15="http://schemas.microsoft.com/office/powerpoint/2012/main" userId="S-1-5-21-738795142-1242532775-405837587-13670" providerId="AD"/>
      </p:ext>
    </p:extLst>
  </p:cmAuthor>
  <p:cmAuthor id="2" name="Zanda Beinare" initials="ZB" lastIdx="1" clrIdx="1">
    <p:extLst>
      <p:ext uri="{19B8F6BF-5375-455C-9EA6-DF929625EA0E}">
        <p15:presenceInfo xmlns:p15="http://schemas.microsoft.com/office/powerpoint/2012/main" userId="S-1-5-21-738795142-1242532775-405837587-14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92D"/>
    <a:srgbClr val="E6E6E6"/>
    <a:srgbClr val="99CCFF"/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1649" autoAdjust="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9E33A02-AA45-433B-B207-837C32AD5C0E}" type="datetimeFigureOut">
              <a:rPr lang="lv-LV" smtClean="0"/>
              <a:t>15.12.2022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36C7742-FE3C-4F2D-88D8-086901AF935E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05181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4A6CDD6-4BF8-4AE2-B42B-910D95DB4296}" type="datetimeFigureOut">
              <a:rPr lang="lv-LV" smtClean="0"/>
              <a:t>15.12.2022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D01B391-23A7-42CB-A184-AFE045D2BB2B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636828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AA012-1C0C-4FEF-810E-8890E5E544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7051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1547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805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5767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1561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07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5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87191800-77E5-4651-BAAC-0C70176B763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32236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267200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5"/>
            <a:ext cx="3962400" cy="42830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28B6C390-344C-4969-8992-D0B23405AA84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240814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5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5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516065"/>
            <a:ext cx="3860800" cy="87153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516065"/>
            <a:ext cx="3962400" cy="87087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5DD5819D-9885-45FC-8C2D-E7CD99AB2254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490482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3B8AC4A6-68EF-47E4-965B-382FE4BDAAF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4016912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BCE70E9C-782B-4092-B229-246745DF725F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506720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80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3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53D84654-884D-47FA-BDF8-4FBAE3C4AEF1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11015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3205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2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02F12AB-E2B6-416A-8DBA-74942F7AD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A0B12D4-A1E1-4694-974B-ECE8FEF6E1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96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1A2F6FB-105C-43B7-B7D4-6CBA7F9CC682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478753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446E9A77-5AE0-40CC-8D1C-4CC9707BE4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33CD4AA7-B894-436D-8A0D-DCF48DA3E6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971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0A3BDC5C-6339-4D53-8117-444AC6F49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0E9AA4F-7241-458A-A80B-016A030F2E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8002C7C-908B-4846-A6B5-5EC180998F9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6983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937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29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881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2957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925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5717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423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961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664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756" r:id="rId21"/>
    <p:sldLayoutId id="2147483759" r:id="rId22"/>
    <p:sldLayoutId id="2147483761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labklajibas_ministrija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www.lm.gov.lv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png"/><Relationship Id="rId11" Type="http://schemas.openxmlformats.org/officeDocument/2006/relationships/hyperlink" Target="https://www.youtube.com/user/LabklajibasMinistrij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s://twitter.com/Lab_min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s://www.facebook.com/labklajibasministrija/?ref=h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61317" y="3444557"/>
            <a:ext cx="10216283" cy="15441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sz="2800" dirty="0"/>
              <a:t>Darba grupa personu ar funkcionāliem traucējumiem vides, pakalpojumu un informācijas piekļūstamības veicināšanai</a:t>
            </a:r>
            <a:endParaRPr lang="lv-LV" altLang="lv-LV" sz="2800" dirty="0">
              <a:solidFill>
                <a:srgbClr val="3366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29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859210" y="5761038"/>
            <a:ext cx="3418390" cy="639762"/>
          </a:xfrm>
        </p:spPr>
        <p:txBody>
          <a:bodyPr>
            <a:normAutofit lnSpcReduction="10000"/>
          </a:bodyPr>
          <a:lstStyle/>
          <a:p>
            <a:pPr algn="r">
              <a:spcBef>
                <a:spcPct val="0"/>
              </a:spcBef>
              <a:defRPr/>
            </a:pPr>
            <a:r>
              <a:rPr lang="lv-LV" altLang="lv-LV" sz="2000" b="1" dirty="0">
                <a:cs typeface="Leelawadee UI Semilight" panose="020B0402040204020203" pitchFamily="34" charset="-34"/>
              </a:rPr>
              <a:t>2022</a:t>
            </a:r>
            <a:r>
              <a:rPr lang="en-GB" altLang="lv-LV" sz="2000" b="1" dirty="0">
                <a:cs typeface="Leelawadee UI Semilight" panose="020B0402040204020203" pitchFamily="34" charset="-34"/>
              </a:rPr>
              <a:t>.</a:t>
            </a:r>
            <a:r>
              <a:rPr lang="en-GB" altLang="lv-LV" sz="2000" b="1" dirty="0" err="1">
                <a:cs typeface="Leelawadee UI Semilight" panose="020B0402040204020203" pitchFamily="34" charset="-34"/>
              </a:rPr>
              <a:t>gada</a:t>
            </a:r>
            <a:r>
              <a:rPr lang="en-GB" altLang="lv-LV" sz="2000" b="1" dirty="0">
                <a:cs typeface="Leelawadee UI Semilight" panose="020B0402040204020203" pitchFamily="34" charset="-34"/>
              </a:rPr>
              <a:t> </a:t>
            </a:r>
            <a:r>
              <a:rPr lang="lv-LV" altLang="lv-LV" sz="2000" b="1" dirty="0">
                <a:cs typeface="Leelawadee UI Semilight" panose="020B0402040204020203" pitchFamily="34" charset="-34"/>
              </a:rPr>
              <a:t>15</a:t>
            </a:r>
            <a:r>
              <a:rPr lang="en-GB" altLang="lv-LV" sz="2000" b="1" dirty="0">
                <a:cs typeface="Leelawadee UI Semilight" panose="020B0402040204020203" pitchFamily="34" charset="-34"/>
              </a:rPr>
              <a:t>.</a:t>
            </a:r>
            <a:r>
              <a:rPr lang="lv-LV" altLang="lv-LV" sz="2000" b="1" dirty="0">
                <a:cs typeface="Leelawadee UI Semilight" panose="020B0402040204020203" pitchFamily="34" charset="-34"/>
              </a:rPr>
              <a:t>decembris</a:t>
            </a:r>
          </a:p>
          <a:p>
            <a:pPr algn="r"/>
            <a:endParaRPr lang="lv-LV" altLang="lv-LV" sz="2000" dirty="0"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62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4435-7EAC-4CF4-B60B-84300491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327" y="486137"/>
            <a:ext cx="8897073" cy="671331"/>
          </a:xfrm>
        </p:spPr>
        <p:txBody>
          <a:bodyPr>
            <a:noAutofit/>
          </a:bodyPr>
          <a:lstStyle/>
          <a:p>
            <a:pPr algn="ctr"/>
            <a:r>
              <a:rPr lang="lv-LV" sz="2800" dirty="0"/>
              <a:t>Darba grupas uzdevumi un laika rāmis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F2DE3-C49E-41C6-8EE4-3577E2BCB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78" y="1752601"/>
            <a:ext cx="10795322" cy="437357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lv-LV" sz="2400" b="1" dirty="0"/>
              <a:t>Līdz 31.12.2022. </a:t>
            </a:r>
            <a:r>
              <a:rPr lang="lv-LV" sz="2400" dirty="0"/>
              <a:t>panākta vienošanās par pasākumiem, kas īstenojami</a:t>
            </a:r>
          </a:p>
          <a:p>
            <a:pPr marL="1143000" lvl="1" indent="-457200" algn="just"/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līdz 31.12.2023.</a:t>
            </a:r>
          </a:p>
          <a:p>
            <a:pPr marL="1143000" lvl="1" indent="-457200" algn="just"/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2024.gadā vai turpmākajos gados</a:t>
            </a:r>
          </a:p>
          <a:p>
            <a:pPr marL="1143000" lvl="1" indent="-457200" algn="just"/>
            <a:endParaRPr lang="lv-LV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lv-LV" sz="2400" b="1" dirty="0"/>
              <a:t>Līdz 31.05.2023. </a:t>
            </a:r>
            <a:r>
              <a:rPr lang="lv-LV" sz="2400" dirty="0"/>
              <a:t>sagatavots informatīvā ziņojuma projekts par vides, pakalpojumu un informācijas piekļūstamības nodrošināšanu, kurā iekļauti īstermiņā un ilgtermiņā īstenojamie uzdevumi nozaru ministrijām un institūcijām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3A89B-A270-45E8-8E09-644B5F61E2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C1897-3E6B-4D79-A3D8-A732FA7954D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275E8-58FC-4795-A551-069CB6510D7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2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65551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3CB7E-6EBD-467D-9C91-65940661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4296" y="381000"/>
            <a:ext cx="9018104" cy="558944"/>
          </a:xfrm>
        </p:spPr>
        <p:txBody>
          <a:bodyPr>
            <a:normAutofit/>
          </a:bodyPr>
          <a:lstStyle/>
          <a:p>
            <a:pPr algn="ctr"/>
            <a:r>
              <a:rPr lang="lv-LV" dirty="0"/>
              <a:t>Dod5 darba grupas būtiskākie jautājumi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88320-6B86-4182-855E-58E502FBB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227" y="1752601"/>
            <a:ext cx="2922104" cy="4474304"/>
          </a:xfrm>
        </p:spPr>
        <p:txBody>
          <a:bodyPr>
            <a:noAutofit/>
          </a:bodyPr>
          <a:lstStyle/>
          <a:p>
            <a:r>
              <a:rPr lang="lv-LV" sz="2200" dirty="0"/>
              <a:t>No </a:t>
            </a:r>
            <a:r>
              <a:rPr lang="lv-LV" sz="2200" b="1" dirty="0"/>
              <a:t>05.2022. – 10.2022. </a:t>
            </a:r>
            <a:r>
              <a:rPr lang="lv-LV" sz="2200" dirty="0"/>
              <a:t>notika </a:t>
            </a:r>
            <a:r>
              <a:rPr lang="lv-LV" sz="2200" b="1" dirty="0"/>
              <a:t>6</a:t>
            </a:r>
            <a:r>
              <a:rPr lang="lv-LV" sz="2200" dirty="0"/>
              <a:t> Dod5 </a:t>
            </a:r>
            <a:r>
              <a:rPr lang="lv-LV" sz="2200" b="1" dirty="0"/>
              <a:t>tematiskās darba grupas</a:t>
            </a:r>
            <a:r>
              <a:rPr lang="lv-LV" sz="2200" dirty="0"/>
              <a:t>, kuru laikā tika diskutēts par iespējamajiem risinājumiem personu ar FT vides, pakalpojumu un informācijas piekļūstamības veicināšanai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6A851-E6D7-4A2E-8272-EF1AAB122C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8002C7C-908B-4846-A6B5-5EC180998F98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D767255-25E8-49FF-92B3-76D6954E9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71871"/>
              </p:ext>
            </p:extLst>
          </p:nvPr>
        </p:nvGraphicFramePr>
        <p:xfrm>
          <a:off x="3674164" y="1015867"/>
          <a:ext cx="7779028" cy="5698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9028">
                  <a:extLst>
                    <a:ext uri="{9D8B030D-6E8A-4147-A177-3AD203B41FA5}">
                      <a16:colId xmlns:a16="http://schemas.microsoft.com/office/drawing/2014/main" val="2801533319"/>
                    </a:ext>
                  </a:extLst>
                </a:gridCol>
              </a:tblGrid>
              <a:tr h="3506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Sociālo un veselības aprūpes pakalpojumu piekļūstamība</a:t>
                      </a:r>
                      <a:endParaRPr lang="lv-LV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okChampa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85198"/>
                  </a:ext>
                </a:extLst>
              </a:tr>
              <a:tr h="110062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00660" algn="l"/>
                        </a:tabLs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Atbalsts personu ar funkcionālajiem traucējumiem individuālo mājokļu pielāgošanai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00660" algn="l"/>
                        </a:tabLs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Daudzdzīvokļu māju koplietošanas telpu pielāgošana</a:t>
                      </a:r>
                      <a:endParaRPr lang="lv-LV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DokChampa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195509"/>
                  </a:ext>
                </a:extLst>
              </a:tr>
              <a:tr h="18993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lv-LV" sz="2400" dirty="0" err="1">
                          <a:solidFill>
                            <a:schemeClr val="tx1"/>
                          </a:solidFill>
                          <a:effectLst/>
                        </a:rPr>
                        <a:t>Būvspeciālistu</a:t>
                      </a: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 atbildības stiprināšana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Vides piekļūstamības ekspertu sagatavošana un iesaiste būvniecības procesā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Būvniecības nozaru speciālistu apmācības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Kultūrvēsturisko ēku/objektu piekļūstamība</a:t>
                      </a:r>
                      <a:endParaRPr lang="lv-LV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DokChampa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828459"/>
                  </a:ext>
                </a:extLst>
              </a:tr>
              <a:tr h="70128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28600" algn="l"/>
                        </a:tabLs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Izglītības iestāžu piekļūstamība un iekļaujoša mācību procesa pilnveidošana</a:t>
                      </a:r>
                      <a:endParaRPr lang="lv-LV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DokChampa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58048"/>
                  </a:ext>
                </a:extLst>
              </a:tr>
              <a:tr h="74998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28600" algn="l"/>
                        </a:tabLs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Sabiedriskā transporta piekļūstamība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>
                          <a:tab pos="228600" algn="l"/>
                        </a:tabLst>
                        <a:defRPr/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Vēlēšanu procesa piekļūstamība</a:t>
                      </a:r>
                      <a:endParaRPr lang="lv-LV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DokChampa" panose="020B0502040204020203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535901"/>
                  </a:ext>
                </a:extLst>
              </a:tr>
              <a:tr h="68917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40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28600" algn="l"/>
                        </a:tabLs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Informatīvās telpas, kultūras un  sporta piekļūstamība</a:t>
                      </a:r>
                    </a:p>
                  </a:txBody>
                  <a:tcPr marL="68580" marR="68580" marT="0" marB="0" anchor="ctr">
                    <a:solidFill>
                      <a:srgbClr val="6EA9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33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B75EB-4DC6-4480-AECE-9AB80BCDB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417" y="381000"/>
            <a:ext cx="9037983" cy="554935"/>
          </a:xfrm>
        </p:spPr>
        <p:txBody>
          <a:bodyPr>
            <a:normAutofit/>
          </a:bodyPr>
          <a:lstStyle/>
          <a:p>
            <a:pPr algn="ctr"/>
            <a:r>
              <a:rPr lang="lv-LV" dirty="0"/>
              <a:t>Darba grupās iestādēm izvirzītie uzdevumi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2CEC3-B04D-4735-8265-AA216E67F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1617" y="1063487"/>
            <a:ext cx="8580785" cy="5413513"/>
          </a:xfrm>
        </p:spPr>
        <p:txBody>
          <a:bodyPr>
            <a:noAutofit/>
          </a:bodyPr>
          <a:lstStyle/>
          <a:p>
            <a:pPr algn="just"/>
            <a:r>
              <a:rPr lang="lv-LV" sz="1800" b="1" dirty="0"/>
              <a:t>LM</a:t>
            </a:r>
            <a:r>
              <a:rPr lang="lv-LV" sz="1800" dirty="0"/>
              <a:t> – izvirzīti 18 uzdevumi sociālo pakalpojumu piekļūstamības veicināšanai</a:t>
            </a:r>
          </a:p>
          <a:p>
            <a:pPr algn="just"/>
            <a:r>
              <a:rPr lang="lv-LV" sz="1800" b="1" dirty="0"/>
              <a:t>KM</a:t>
            </a:r>
            <a:r>
              <a:rPr lang="lv-LV" sz="1800" dirty="0"/>
              <a:t> – izvirzīti 12 uzdevumi kultūrvēsturiskās vides, kā arī kultūras pasākumu piekļūstamības veicināšanai</a:t>
            </a:r>
          </a:p>
          <a:p>
            <a:pPr algn="just"/>
            <a:r>
              <a:rPr lang="lv-LV" sz="1800" b="1" dirty="0"/>
              <a:t>IZM</a:t>
            </a:r>
            <a:r>
              <a:rPr lang="lv-LV" sz="1800" dirty="0"/>
              <a:t> – izvirzīti 11 uzdevumi izglītības iestāžu un iekļaujoša mācību procesa veicināšanai</a:t>
            </a:r>
          </a:p>
          <a:p>
            <a:pPr algn="just"/>
            <a:r>
              <a:rPr lang="lv-LV" sz="1800" b="1" dirty="0"/>
              <a:t>SM</a:t>
            </a:r>
            <a:r>
              <a:rPr lang="lv-LV" sz="1800" dirty="0"/>
              <a:t> – izvirzīti 9 uzdevumi sabiedriskā transporta piekļūstamības veicināšanai</a:t>
            </a:r>
          </a:p>
          <a:p>
            <a:pPr algn="just"/>
            <a:r>
              <a:rPr lang="lv-LV" sz="1800" b="1" dirty="0"/>
              <a:t>VM</a:t>
            </a:r>
            <a:r>
              <a:rPr lang="lv-LV" sz="1800" dirty="0"/>
              <a:t> – izvirzīti 7 uzdevumi veselības aprūpes pakalpojumu piekļūstamības veicināšanai </a:t>
            </a:r>
          </a:p>
          <a:p>
            <a:pPr algn="just"/>
            <a:r>
              <a:rPr lang="lv-LV" sz="1800" b="1" dirty="0"/>
              <a:t>EM</a:t>
            </a:r>
            <a:r>
              <a:rPr lang="lv-LV" sz="1800" dirty="0"/>
              <a:t> – izvirzīti 7 uzdevumi publisko ēku vides piekļūstamības veicināšanai</a:t>
            </a:r>
          </a:p>
          <a:p>
            <a:pPr algn="just"/>
            <a:r>
              <a:rPr lang="lv-LV" sz="1800" b="1" dirty="0"/>
              <a:t>CVK</a:t>
            </a:r>
            <a:r>
              <a:rPr lang="lv-LV" sz="1800" dirty="0"/>
              <a:t> – izvirzīti 7 uzdevumi vēlēšanu procesa piekļūstamības veicināšanai</a:t>
            </a:r>
          </a:p>
          <a:p>
            <a:pPr algn="just"/>
            <a:r>
              <a:rPr lang="lv-LV" sz="1800" b="1" dirty="0"/>
              <a:t>VARAM</a:t>
            </a:r>
            <a:r>
              <a:rPr lang="lv-LV" sz="1800" dirty="0"/>
              <a:t> – izvirzīti 4 uzdevumi valsts un pašvaldību iestāžu tīmekļvietņu un mājokļu piekļūstamības veicināšanai</a:t>
            </a:r>
          </a:p>
          <a:p>
            <a:pPr algn="just"/>
            <a:r>
              <a:rPr lang="lv-LV" sz="1800" b="1" dirty="0"/>
              <a:t>Apeirons</a:t>
            </a:r>
            <a:r>
              <a:rPr lang="lv-LV" sz="1800" dirty="0"/>
              <a:t> – izvirzīts 1 uzdevums veicināt asistenta pakalpojuma sniedzēju piesaisti ar bonusu sistēmu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E1BA0-98B9-4299-BEFC-C262E665BD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599" y="2383735"/>
            <a:ext cx="2392018" cy="2645465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/>
              <a:t>Kopā izvirzīti 74 dažādi īstermiņa un ilgtermiņa uzdevumi vides un pakalpojumu piekļūstamības veicināšanai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54907-3461-461B-985C-27DD57709F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8002C7C-908B-4846-A6B5-5EC180998F98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1391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2555-E101-4286-98B8-FD7AAC498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896" y="381000"/>
            <a:ext cx="8789504" cy="811696"/>
          </a:xfrm>
        </p:spPr>
        <p:txBody>
          <a:bodyPr>
            <a:normAutofit/>
          </a:bodyPr>
          <a:lstStyle/>
          <a:p>
            <a:pPr algn="ctr"/>
            <a:r>
              <a:rPr lang="lv-LV" sz="3600" dirty="0"/>
              <a:t>Informatīvais ziņojums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9AE83-4211-4D36-9589-E6D05AFF6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948" y="1752601"/>
            <a:ext cx="10757452" cy="4373573"/>
          </a:xfrm>
        </p:spPr>
        <p:txBody>
          <a:bodyPr>
            <a:normAutofit/>
          </a:bodyPr>
          <a:lstStyle/>
          <a:p>
            <a:pPr algn="just"/>
            <a:r>
              <a:rPr lang="lv-LV" sz="2800" dirty="0"/>
              <a:t>Darba grupas locekļiem kopīgi, līdz </a:t>
            </a:r>
            <a:r>
              <a:rPr lang="lv-LV" sz="2800" b="1" dirty="0"/>
              <a:t>2023. gada 31. maijam</a:t>
            </a:r>
            <a:r>
              <a:rPr lang="lv-LV" sz="2800" dirty="0"/>
              <a:t> jāsagatavo informatīvā ziņojuma projekts:</a:t>
            </a:r>
          </a:p>
          <a:p>
            <a:pPr algn="just"/>
            <a:endParaRPr lang="lv-LV" sz="2800" dirty="0"/>
          </a:p>
          <a:p>
            <a:pPr algn="just"/>
            <a:r>
              <a:rPr lang="lv-LV" sz="2800" dirty="0"/>
              <a:t>«</a:t>
            </a:r>
            <a:r>
              <a:rPr lang="lv-LV" sz="2800" i="1" dirty="0"/>
              <a:t>Vides, pakalpojumu un informācijas piekļūstamības nodrošināšana personām ar funkcionāliem traucējumiem</a:t>
            </a:r>
            <a:r>
              <a:rPr lang="lv-LV" sz="2800" dirty="0"/>
              <a:t>»</a:t>
            </a:r>
          </a:p>
          <a:p>
            <a:pPr algn="just"/>
            <a:endParaRPr lang="lv-LV" sz="2800" dirty="0"/>
          </a:p>
          <a:p>
            <a:pPr algn="just"/>
            <a:r>
              <a:rPr lang="lv-LV" sz="2800" dirty="0"/>
              <a:t>Ziņojumā iekļaujami darba grupu sanāksmēs identificētie īstermiņa un ilgtermiņa uzdevumi nozaru ministrijām un institūcijām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252E8-F8AC-4441-8E73-E7157D9492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D8056C-B86F-4089-83C6-3FC6F337BB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AD986-48CC-4473-94DE-CFF62360FF8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8002C7C-908B-4846-A6B5-5EC180998F98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5994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77B54-01FC-49B8-94AB-E928345C7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4965" y="381000"/>
            <a:ext cx="9127435" cy="563217"/>
          </a:xfrm>
        </p:spPr>
        <p:txBody>
          <a:bodyPr>
            <a:normAutofit/>
          </a:bodyPr>
          <a:lstStyle/>
          <a:p>
            <a:pPr algn="ctr"/>
            <a:r>
              <a:rPr lang="lv-LV" sz="3200" dirty="0"/>
              <a:t>Informatīvais ziņojums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1E208-080E-4882-B096-BE6A5856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7" y="1752601"/>
            <a:ext cx="10856843" cy="4373573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/>
              <a:t>Iesaistītajām iestādēm un organizācijām līdz </a:t>
            </a:r>
            <a:r>
              <a:rPr lang="en-US" sz="2400" b="1" dirty="0"/>
              <a:t>13.01</a:t>
            </a:r>
            <a:r>
              <a:rPr lang="lv-LV" sz="2400" b="1" dirty="0"/>
              <a:t>.2023.</a:t>
            </a:r>
            <a:r>
              <a:rPr lang="lv-LV" sz="2400" dirty="0"/>
              <a:t> iesniegt Dod5 sekretariātam informāciju informatīvā ziņojuma sagatavošanai;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/>
              <a:t>Sniegtajai informācijai jāsatur:</a:t>
            </a:r>
          </a:p>
          <a:p>
            <a:pPr marL="1028700" lvl="1" indent="-342900" algn="just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apraksts par identificēto piekļūstamības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problēmsituāciju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1028700" lvl="1" indent="-342900" algn="just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apraksts ar plānotajām darbībām (uzdevumi, mērķi) identificētās piekļūstamības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problēmsituācijas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 risināšanai;</a:t>
            </a:r>
          </a:p>
          <a:p>
            <a:pPr marL="1028700" lvl="1" indent="-342900" algn="just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termiņš, kuras laikā plānots risināt identificēto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problēmsituāciju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1028700" lvl="1" indent="-342900" algn="just"/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identificēt, vai kāds no uzdevumiem ir ar finansiālu ietekmi (ja ir, tad cik lielu) un vai tā būtu virzāma kā jauna politiskā iniciatīva budžeta veidošanas procesā.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60B4-43BE-4C16-B78B-665580939CF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8002C7C-908B-4846-A6B5-5EC180998F98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499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Graphic 2">
            <a:extLst>
              <a:ext uri="{FF2B5EF4-FFF2-40B4-BE49-F238E27FC236}">
                <a16:creationId xmlns:a16="http://schemas.microsoft.com/office/drawing/2014/main" id="{331BC5EE-EF3C-49AA-B4E5-E784BE651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4" y="5865814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Graphic 4">
            <a:extLst>
              <a:ext uri="{FF2B5EF4-FFF2-40B4-BE49-F238E27FC236}">
                <a16:creationId xmlns:a16="http://schemas.microsoft.com/office/drawing/2014/main" id="{A6815B51-9757-4BB4-961A-408947BF8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4" y="6118226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14">
            <a:extLst>
              <a:ext uri="{FF2B5EF4-FFF2-40B4-BE49-F238E27FC236}">
                <a16:creationId xmlns:a16="http://schemas.microsoft.com/office/drawing/2014/main" id="{0B657EDA-7DA7-4B25-A5FF-7B6871A07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6350001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15">
            <a:extLst>
              <a:ext uri="{FF2B5EF4-FFF2-40B4-BE49-F238E27FC236}">
                <a16:creationId xmlns:a16="http://schemas.microsoft.com/office/drawing/2014/main" id="{2EEF82B0-F2F1-456B-9DDD-A373A499A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370513"/>
            <a:ext cx="239712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Graphic 15">
            <a:extLst>
              <a:ext uri="{FF2B5EF4-FFF2-40B4-BE49-F238E27FC236}">
                <a16:creationId xmlns:a16="http://schemas.microsoft.com/office/drawing/2014/main" id="{881AD6D4-62F7-469F-A68B-2873D7E0B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1" y="5618164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17">
            <a:extLst>
              <a:ext uri="{FF2B5EF4-FFF2-40B4-BE49-F238E27FC236}">
                <a16:creationId xmlns:a16="http://schemas.microsoft.com/office/drawing/2014/main" id="{DA13555E-0741-415C-9E14-69BDE3592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360988"/>
            <a:ext cx="1866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7"/>
              </a:rPr>
              <a:t>http://www.lm.gov.lv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2" name="TextBox 18">
            <a:extLst>
              <a:ext uri="{FF2B5EF4-FFF2-40B4-BE49-F238E27FC236}">
                <a16:creationId xmlns:a16="http://schemas.microsoft.com/office/drawing/2014/main" id="{794FB80F-E0BC-4C9D-8C5B-EE45E42E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619750"/>
            <a:ext cx="3619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8"/>
              </a:rPr>
              <a:t>https://www.instagram.com/labklajibas_ministrija/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3" name="TextBox 19">
            <a:extLst>
              <a:ext uri="{FF2B5EF4-FFF2-40B4-BE49-F238E27FC236}">
                <a16:creationId xmlns:a16="http://schemas.microsoft.com/office/drawing/2014/main" id="{EB180472-BE42-42C8-AFCA-B89AD113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865813"/>
            <a:ext cx="3952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 dirty="0">
                <a:latin typeface="Verdana" panose="020B0604030504040204" pitchFamily="34" charset="0"/>
                <a:hlinkClick r:id="rId9"/>
              </a:rPr>
              <a:t>https://www.facebook.com/labklajibasministrija/?ref=hl</a:t>
            </a:r>
            <a:endParaRPr lang="en-US" altLang="lv-LV" sz="1000" dirty="0">
              <a:latin typeface="Verdana" panose="020B0604030504040204" pitchFamily="34" charset="0"/>
            </a:endParaRPr>
          </a:p>
        </p:txBody>
      </p:sp>
      <p:sp>
        <p:nvSpPr>
          <p:cNvPr id="41994" name="TextBox 20">
            <a:hlinkClick r:id="rId10"/>
            <a:extLst>
              <a:ext uri="{FF2B5EF4-FFF2-40B4-BE49-F238E27FC236}">
                <a16:creationId xmlns:a16="http://schemas.microsoft.com/office/drawing/2014/main" id="{AA029C1A-E047-48C6-9217-C79F20A72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6097588"/>
            <a:ext cx="2622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10"/>
              </a:rPr>
              <a:t>https://twitter.com/Lab_min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5" name="TextBox 21">
            <a:extLst>
              <a:ext uri="{FF2B5EF4-FFF2-40B4-BE49-F238E27FC236}">
                <a16:creationId xmlns:a16="http://schemas.microsoft.com/office/drawing/2014/main" id="{5351C3D2-0CCC-41F5-AF07-8E22F6FB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2" y="6338888"/>
            <a:ext cx="373715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lv-LV" sz="1000" dirty="0">
                <a:latin typeface="Verdana" panose="020B0604030504040204" pitchFamily="34" charset="0"/>
                <a:hlinkClick r:id="rId11"/>
              </a:rPr>
              <a:t>https://www.youtube.com/user/LabklajibasMinistrij</a:t>
            </a:r>
            <a:endParaRPr lang="en-US" altLang="lv-LV" sz="1000" dirty="0">
              <a:latin typeface="Verdana" panose="020B060403050404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1555F4-AF16-43A6-8E5E-F523DDB864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3277565"/>
            <a:ext cx="10363200" cy="914400"/>
          </a:xfrm>
        </p:spPr>
        <p:txBody>
          <a:bodyPr>
            <a:noAutofit/>
          </a:bodyPr>
          <a:lstStyle/>
          <a:p>
            <a:r>
              <a:rPr lang="lv-LV" sz="2400" b="1" dirty="0"/>
              <a:t>Paldies!</a:t>
            </a:r>
          </a:p>
          <a:p>
            <a:r>
              <a:rPr lang="lv-LV" sz="2400" b="1" dirty="0"/>
              <a:t>Veiksmīgu turpmāko sadarbību!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18544</TotalTime>
  <Words>480</Words>
  <Application>Microsoft Office PowerPoint</Application>
  <PresentationFormat>Widescreen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MS PGothic</vt:lpstr>
      <vt:lpstr>PMingLiU</vt:lpstr>
      <vt:lpstr>Arial</vt:lpstr>
      <vt:lpstr>Calibri</vt:lpstr>
      <vt:lpstr>Calibri Light</vt:lpstr>
      <vt:lpstr>DokChampa</vt:lpstr>
      <vt:lpstr>Leelawadee UI Semilight</vt:lpstr>
      <vt:lpstr>Times New Roman</vt:lpstr>
      <vt:lpstr>Verdana</vt:lpstr>
      <vt:lpstr>Office Theme</vt:lpstr>
      <vt:lpstr>Darba grupa personu ar funkcionāliem traucējumiem vides, pakalpojumu un informācijas piekļūstamības veicināšanai</vt:lpstr>
      <vt:lpstr>Darba grupas uzdevumi un laika rāmis</vt:lpstr>
      <vt:lpstr>Dod5 darba grupas būtiskākie jautājumi</vt:lpstr>
      <vt:lpstr>Darba grupās iestādēm izvirzītie uzdevumi</vt:lpstr>
      <vt:lpstr>Informatīvais ziņojums</vt:lpstr>
      <vt:lpstr>Informatīvais ziņojums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Secinājumi par padotības iestāžu pirmo novērtēšanas posmu</dc:title>
  <dc:creator>Aija Grīnberga</dc:creator>
  <cp:lastModifiedBy>Zanda Beinare</cp:lastModifiedBy>
  <cp:revision>1272</cp:revision>
  <cp:lastPrinted>2019-10-22T14:51:44Z</cp:lastPrinted>
  <dcterms:created xsi:type="dcterms:W3CDTF">2016-01-19T11:45:43Z</dcterms:created>
  <dcterms:modified xsi:type="dcterms:W3CDTF">2022-12-15T13:33:44Z</dcterms:modified>
</cp:coreProperties>
</file>