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Lst>
  <p:sldIdLst>
    <p:sldId id="256" r:id="rId7"/>
    <p:sldId id="257" r:id="rId8"/>
    <p:sldId id="258" r:id="rId9"/>
    <p:sldId id="266" r:id="rId10"/>
    <p:sldId id="269" r:id="rId11"/>
    <p:sldId id="261" r:id="rId12"/>
    <p:sldId id="262" r:id="rId13"/>
    <p:sldId id="263" r:id="rId14"/>
    <p:sldId id="259" r:id="rId15"/>
    <p:sldId id="270" r:id="rId16"/>
    <p:sldId id="271" r:id="rId17"/>
    <p:sldId id="264" r:id="rId18"/>
    <p:sldId id="268" r:id="rId19"/>
    <p:sldId id="267" r:id="rId20"/>
    <p:sldId id="260" r:id="rId21"/>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69" d="100"/>
          <a:sy n="69" d="100"/>
        </p:scale>
        <p:origin x="-140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066D6AC3-07D6-4EC0-88CA-E6B34FE7FB75}" type="datetimeFigureOut">
              <a:rPr lang="lv-LV" smtClean="0"/>
              <a:t>06.11.2018.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389425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066D6AC3-07D6-4EC0-88CA-E6B34FE7FB75}" type="datetimeFigureOut">
              <a:rPr lang="lv-LV" smtClean="0"/>
              <a:t>06.11.2018.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20080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066D6AC3-07D6-4EC0-88CA-E6B34FE7FB75}" type="datetimeFigureOut">
              <a:rPr lang="lv-LV" smtClean="0"/>
              <a:t>06.11.2018.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158659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F31C98C8-15A2-4B6F-B266-75B64C3F100F}"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7E09A7-712B-422C-889C-65C53F258805}"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353777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6156B5F7-AD96-475A-8A82-7FB6F252779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568ABB-877A-496D-8B2D-B6FB5BBA7D5C}"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12758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7D6F3-4B29-4C6A-98B3-EDEF9839354E}"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FA1A03-1ED7-46CA-897B-4FF8F111C5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625941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009BFA87-3BF4-4459-A1F9-F3A775D7474B}"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C522B0-A58E-45D0-9073-232DFADCD07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899575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139674CA-E985-40B4-A9CC-D26BA69AF6BF}" type="datetimeFigureOut">
              <a:rPr lang="lv-LV">
                <a:solidFill>
                  <a:prstClr val="black">
                    <a:tint val="75000"/>
                  </a:prstClr>
                </a:solidFill>
              </a:rPr>
              <a:pPr>
                <a:defRPr/>
              </a:pPr>
              <a:t>06.11.2018.</a:t>
            </a:fld>
            <a:endParaRPr lang="lv-LV">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DEFF3A-C567-425B-AA6E-7A72D9E07B79}"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579454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D776ABD1-56CD-41F9-A4DD-A11AC6245A15}" type="datetimeFigureOut">
              <a:rPr lang="lv-LV">
                <a:solidFill>
                  <a:prstClr val="black">
                    <a:tint val="75000"/>
                  </a:prstClr>
                </a:solidFill>
              </a:rPr>
              <a:pPr>
                <a:defRPr/>
              </a:pPr>
              <a:t>06.11.2018.</a:t>
            </a:fld>
            <a:endParaRPr lang="lv-LV">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CE6366-09D0-44C1-9E8B-C88F01314A7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507673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CAE152-FA32-4536-B19A-08CA06E57325}" type="datetimeFigureOut">
              <a:rPr lang="lv-LV">
                <a:solidFill>
                  <a:prstClr val="black">
                    <a:tint val="75000"/>
                  </a:prstClr>
                </a:solidFill>
              </a:rPr>
              <a:pPr>
                <a:defRPr/>
              </a:pPr>
              <a:t>06.11.2018.</a:t>
            </a:fld>
            <a:endParaRPr lang="lv-LV">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FAFC59-2D68-46F4-B428-29520343A3B4}"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740335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3C850-2FFE-4409-AD9E-64AB16341E44}"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2851F-C3B1-4B82-BBDD-87504C6146CB}"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78240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066D6AC3-07D6-4EC0-88CA-E6B34FE7FB75}" type="datetimeFigureOut">
              <a:rPr lang="lv-LV" smtClean="0"/>
              <a:t>06.11.2018.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1253065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1B073-5A5A-49E5-9020-9D4A8D1DBA47}"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DE8F4-308F-4BAC-9DCA-04C99F1BCA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258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E7F3C433-DAF4-4761-8231-12FD4A664B88}"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C5785-A83E-4CA9-9DFA-38F9BBFD5DA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032878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44DA15F0-32D3-4802-AB9B-69BC0C254C41}"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197588-0AEE-4E15-9A4D-9D107E2CD003}"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759786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F31C98C8-15A2-4B6F-B266-75B64C3F100F}"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7E09A7-712B-422C-889C-65C53F258805}"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00736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6156B5F7-AD96-475A-8A82-7FB6F252779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568ABB-877A-496D-8B2D-B6FB5BBA7D5C}"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517352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7D6F3-4B29-4C6A-98B3-EDEF9839354E}"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FA1A03-1ED7-46CA-897B-4FF8F111C5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975622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009BFA87-3BF4-4459-A1F9-F3A775D7474B}"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C522B0-A58E-45D0-9073-232DFADCD07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812661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139674CA-E985-40B4-A9CC-D26BA69AF6BF}" type="datetimeFigureOut">
              <a:rPr lang="lv-LV">
                <a:solidFill>
                  <a:prstClr val="black">
                    <a:tint val="75000"/>
                  </a:prstClr>
                </a:solidFill>
              </a:rPr>
              <a:pPr>
                <a:defRPr/>
              </a:pPr>
              <a:t>06.11.2018.</a:t>
            </a:fld>
            <a:endParaRPr lang="lv-LV">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DEFF3A-C567-425B-AA6E-7A72D9E07B79}"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77413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D776ABD1-56CD-41F9-A4DD-A11AC6245A15}" type="datetimeFigureOut">
              <a:rPr lang="lv-LV">
                <a:solidFill>
                  <a:prstClr val="black">
                    <a:tint val="75000"/>
                  </a:prstClr>
                </a:solidFill>
              </a:rPr>
              <a:pPr>
                <a:defRPr/>
              </a:pPr>
              <a:t>06.11.2018.</a:t>
            </a:fld>
            <a:endParaRPr lang="lv-LV">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CE6366-09D0-44C1-9E8B-C88F01314A7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412699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CAE152-FA32-4536-B19A-08CA06E57325}" type="datetimeFigureOut">
              <a:rPr lang="lv-LV">
                <a:solidFill>
                  <a:prstClr val="black">
                    <a:tint val="75000"/>
                  </a:prstClr>
                </a:solidFill>
              </a:rPr>
              <a:pPr>
                <a:defRPr/>
              </a:pPr>
              <a:t>06.11.2018.</a:t>
            </a:fld>
            <a:endParaRPr lang="lv-LV">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FAFC59-2D68-46F4-B428-29520343A3B4}"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0217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D6AC3-07D6-4EC0-88CA-E6B34FE7FB75}" type="datetimeFigureOut">
              <a:rPr lang="lv-LV" smtClean="0"/>
              <a:t>06.11.2018.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2735888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3C850-2FFE-4409-AD9E-64AB16341E44}"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2851F-C3B1-4B82-BBDD-87504C6146CB}"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997815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1B073-5A5A-49E5-9020-9D4A8D1DBA47}"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DE8F4-308F-4BAC-9DCA-04C99F1BCA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932337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E7F3C433-DAF4-4761-8231-12FD4A664B88}"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C5785-A83E-4CA9-9DFA-38F9BBFD5DA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756943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44DA15F0-32D3-4802-AB9B-69BC0C254C41}"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197588-0AEE-4E15-9A4D-9D107E2CD003}"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832147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F31C98C8-15A2-4B6F-B266-75B64C3F100F}"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7E09A7-712B-422C-889C-65C53F258805}"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90814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6156B5F7-AD96-475A-8A82-7FB6F252779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568ABB-877A-496D-8B2D-B6FB5BBA7D5C}"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531008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7D6F3-4B29-4C6A-98B3-EDEF9839354E}"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FA1A03-1ED7-46CA-897B-4FF8F111C5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701685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009BFA87-3BF4-4459-A1F9-F3A775D7474B}"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C522B0-A58E-45D0-9073-232DFADCD07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156687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139674CA-E985-40B4-A9CC-D26BA69AF6BF}" type="datetimeFigureOut">
              <a:rPr lang="lv-LV">
                <a:solidFill>
                  <a:prstClr val="black">
                    <a:tint val="75000"/>
                  </a:prstClr>
                </a:solidFill>
              </a:rPr>
              <a:pPr>
                <a:defRPr/>
              </a:pPr>
              <a:t>06.11.2018.</a:t>
            </a:fld>
            <a:endParaRPr lang="lv-LV">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DEFF3A-C567-425B-AA6E-7A72D9E07B79}"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4136082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D776ABD1-56CD-41F9-A4DD-A11AC6245A15}" type="datetimeFigureOut">
              <a:rPr lang="lv-LV">
                <a:solidFill>
                  <a:prstClr val="black">
                    <a:tint val="75000"/>
                  </a:prstClr>
                </a:solidFill>
              </a:rPr>
              <a:pPr>
                <a:defRPr/>
              </a:pPr>
              <a:t>06.11.2018.</a:t>
            </a:fld>
            <a:endParaRPr lang="lv-LV">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CE6366-09D0-44C1-9E8B-C88F01314A7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08708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066D6AC3-07D6-4EC0-88CA-E6B34FE7FB75}" type="datetimeFigureOut">
              <a:rPr lang="lv-LV" smtClean="0"/>
              <a:t>06.11.2018.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1272467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CAE152-FA32-4536-B19A-08CA06E57325}" type="datetimeFigureOut">
              <a:rPr lang="lv-LV">
                <a:solidFill>
                  <a:prstClr val="black">
                    <a:tint val="75000"/>
                  </a:prstClr>
                </a:solidFill>
              </a:rPr>
              <a:pPr>
                <a:defRPr/>
              </a:pPr>
              <a:t>06.11.2018.</a:t>
            </a:fld>
            <a:endParaRPr lang="lv-LV">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FAFC59-2D68-46F4-B428-29520343A3B4}"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232431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3C850-2FFE-4409-AD9E-64AB16341E44}"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2851F-C3B1-4B82-BBDD-87504C6146CB}"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558055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1B073-5A5A-49E5-9020-9D4A8D1DBA47}"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DE8F4-308F-4BAC-9DCA-04C99F1BCA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49257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E7F3C433-DAF4-4761-8231-12FD4A664B88}"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C5785-A83E-4CA9-9DFA-38F9BBFD5DA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69380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44DA15F0-32D3-4802-AB9B-69BC0C254C41}"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197588-0AEE-4E15-9A4D-9D107E2CD003}"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899898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F31C98C8-15A2-4B6F-B266-75B64C3F100F}"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7E09A7-712B-422C-889C-65C53F258805}"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062950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6156B5F7-AD96-475A-8A82-7FB6F252779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568ABB-877A-496D-8B2D-B6FB5BBA7D5C}"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441419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7D6F3-4B29-4C6A-98B3-EDEF9839354E}"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FA1A03-1ED7-46CA-897B-4FF8F111C5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208982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009BFA87-3BF4-4459-A1F9-F3A775D7474B}"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C522B0-A58E-45D0-9073-232DFADCD07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73657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139674CA-E985-40B4-A9CC-D26BA69AF6BF}" type="datetimeFigureOut">
              <a:rPr lang="lv-LV">
                <a:solidFill>
                  <a:prstClr val="black">
                    <a:tint val="75000"/>
                  </a:prstClr>
                </a:solidFill>
              </a:rPr>
              <a:pPr>
                <a:defRPr/>
              </a:pPr>
              <a:t>06.11.2018.</a:t>
            </a:fld>
            <a:endParaRPr lang="lv-LV">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DEFF3A-C567-425B-AA6E-7A72D9E07B79}"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19669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066D6AC3-07D6-4EC0-88CA-E6B34FE7FB75}" type="datetimeFigureOut">
              <a:rPr lang="lv-LV" smtClean="0"/>
              <a:t>06.11.2018.</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158011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D776ABD1-56CD-41F9-A4DD-A11AC6245A15}" type="datetimeFigureOut">
              <a:rPr lang="lv-LV">
                <a:solidFill>
                  <a:prstClr val="black">
                    <a:tint val="75000"/>
                  </a:prstClr>
                </a:solidFill>
              </a:rPr>
              <a:pPr>
                <a:defRPr/>
              </a:pPr>
              <a:t>06.11.2018.</a:t>
            </a:fld>
            <a:endParaRPr lang="lv-LV">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CE6366-09D0-44C1-9E8B-C88F01314A7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017828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CAE152-FA32-4536-B19A-08CA06E57325}" type="datetimeFigureOut">
              <a:rPr lang="lv-LV">
                <a:solidFill>
                  <a:prstClr val="black">
                    <a:tint val="75000"/>
                  </a:prstClr>
                </a:solidFill>
              </a:rPr>
              <a:pPr>
                <a:defRPr/>
              </a:pPr>
              <a:t>06.11.2018.</a:t>
            </a:fld>
            <a:endParaRPr lang="lv-LV">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FAFC59-2D68-46F4-B428-29520343A3B4}"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929412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3C850-2FFE-4409-AD9E-64AB16341E44}"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2851F-C3B1-4B82-BBDD-87504C6146CB}"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945196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1B073-5A5A-49E5-9020-9D4A8D1DBA47}"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DE8F4-308F-4BAC-9DCA-04C99F1BCA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581548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E7F3C433-DAF4-4761-8231-12FD4A664B88}"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C5785-A83E-4CA9-9DFA-38F9BBFD5DA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82187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44DA15F0-32D3-4802-AB9B-69BC0C254C41}"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197588-0AEE-4E15-9A4D-9D107E2CD003}"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563879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F31C98C8-15A2-4B6F-B266-75B64C3F100F}"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7E09A7-712B-422C-889C-65C53F258805}"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587995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6156B5F7-AD96-475A-8A82-7FB6F252779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568ABB-877A-496D-8B2D-B6FB5BBA7D5C}"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056291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47D6F3-4B29-4C6A-98B3-EDEF9839354E}"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FA1A03-1ED7-46CA-897B-4FF8F111C5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062414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009BFA87-3BF4-4459-A1F9-F3A775D7474B}"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C522B0-A58E-45D0-9073-232DFADCD07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77848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066D6AC3-07D6-4EC0-88CA-E6B34FE7FB75}" type="datetimeFigureOut">
              <a:rPr lang="lv-LV" smtClean="0"/>
              <a:t>06.11.2018.</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1378458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139674CA-E985-40B4-A9CC-D26BA69AF6BF}" type="datetimeFigureOut">
              <a:rPr lang="lv-LV">
                <a:solidFill>
                  <a:prstClr val="black">
                    <a:tint val="75000"/>
                  </a:prstClr>
                </a:solidFill>
              </a:rPr>
              <a:pPr>
                <a:defRPr/>
              </a:pPr>
              <a:t>06.11.2018.</a:t>
            </a:fld>
            <a:endParaRPr lang="lv-LV">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DEFF3A-C567-425B-AA6E-7A72D9E07B79}"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3079579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D776ABD1-56CD-41F9-A4DD-A11AC6245A15}" type="datetimeFigureOut">
              <a:rPr lang="lv-LV">
                <a:solidFill>
                  <a:prstClr val="black">
                    <a:tint val="75000"/>
                  </a:prstClr>
                </a:solidFill>
              </a:rPr>
              <a:pPr>
                <a:defRPr/>
              </a:pPr>
              <a:t>06.11.2018.</a:t>
            </a:fld>
            <a:endParaRPr lang="lv-LV">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ECE6366-09D0-44C1-9E8B-C88F01314A7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015294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CAE152-FA32-4536-B19A-08CA06E57325}" type="datetimeFigureOut">
              <a:rPr lang="lv-LV">
                <a:solidFill>
                  <a:prstClr val="black">
                    <a:tint val="75000"/>
                  </a:prstClr>
                </a:solidFill>
              </a:rPr>
              <a:pPr>
                <a:defRPr/>
              </a:pPr>
              <a:t>06.11.2018.</a:t>
            </a:fld>
            <a:endParaRPr lang="lv-LV">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FAFC59-2D68-46F4-B428-29520343A3B4}"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877867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3C850-2FFE-4409-AD9E-64AB16341E44}"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2851F-C3B1-4B82-BBDD-87504C6146CB}"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4067012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01B073-5A5A-49E5-9020-9D4A8D1DBA47}" type="datetimeFigureOut">
              <a:rPr lang="lv-LV">
                <a:solidFill>
                  <a:prstClr val="black">
                    <a:tint val="75000"/>
                  </a:prstClr>
                </a:solidFill>
              </a:rPr>
              <a:pPr>
                <a:defRPr/>
              </a:pPr>
              <a:t>06.11.2018.</a:t>
            </a:fld>
            <a:endParaRPr lang="lv-LV">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DE8F4-308F-4BAC-9DCA-04C99F1BCA1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012083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E7F3C433-DAF4-4761-8231-12FD4A664B88}"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C5785-A83E-4CA9-9DFA-38F9BBFD5DAE}"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73449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44DA15F0-32D3-4802-AB9B-69BC0C254C41}"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197588-0AEE-4E15-9A4D-9D107E2CD003}"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87830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D6AC3-07D6-4EC0-88CA-E6B34FE7FB75}" type="datetimeFigureOut">
              <a:rPr lang="lv-LV" smtClean="0"/>
              <a:t>06.11.2018.</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51072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D6AC3-07D6-4EC0-88CA-E6B34FE7FB75}" type="datetimeFigureOut">
              <a:rPr lang="lv-LV" smtClean="0"/>
              <a:t>06.11.2018.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370434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D6AC3-07D6-4EC0-88CA-E6B34FE7FB75}" type="datetimeFigureOut">
              <a:rPr lang="lv-LV" smtClean="0"/>
              <a:t>06.11.2018.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A7E2CBBE-A78C-4B25-BCAF-A2853BAB2B62}" type="slidenum">
              <a:rPr lang="lv-LV" smtClean="0"/>
              <a:t>‹#›</a:t>
            </a:fld>
            <a:endParaRPr lang="lv-LV"/>
          </a:p>
        </p:txBody>
      </p:sp>
    </p:spTree>
    <p:extLst>
      <p:ext uri="{BB962C8B-B14F-4D97-AF65-F5344CB8AC3E}">
        <p14:creationId xmlns:p14="http://schemas.microsoft.com/office/powerpoint/2010/main" val="270681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D6AC3-07D6-4EC0-88CA-E6B34FE7FB75}" type="datetimeFigureOut">
              <a:rPr lang="lv-LV" smtClean="0"/>
              <a:t>06.11.2018.</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2CBBE-A78C-4B25-BCAF-A2853BAB2B62}" type="slidenum">
              <a:rPr lang="lv-LV" smtClean="0"/>
              <a:t>‹#›</a:t>
            </a:fld>
            <a:endParaRPr lang="lv-LV"/>
          </a:p>
        </p:txBody>
      </p:sp>
    </p:spTree>
    <p:extLst>
      <p:ext uri="{BB962C8B-B14F-4D97-AF65-F5344CB8AC3E}">
        <p14:creationId xmlns:p14="http://schemas.microsoft.com/office/powerpoint/2010/main" val="245942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BBC1E8-9372-45EC-BDF6-8132A5CBAC1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4BA80-F441-472E-8C89-A004E4F11D6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2194685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BBC1E8-9372-45EC-BDF6-8132A5CBAC1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4BA80-F441-472E-8C89-A004E4F11D6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1470741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BBC1E8-9372-45EC-BDF6-8132A5CBAC1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4BA80-F441-472E-8C89-A004E4F11D6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41266116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BBC1E8-9372-45EC-BDF6-8132A5CBAC1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4BA80-F441-472E-8C89-A004E4F11D6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7863519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BBC1E8-9372-45EC-BDF6-8132A5CBAC14}" type="datetimeFigureOut">
              <a:rPr lang="lv-LV">
                <a:solidFill>
                  <a:prstClr val="black">
                    <a:tint val="75000"/>
                  </a:prstClr>
                </a:solidFill>
              </a:rPr>
              <a:pPr>
                <a:defRPr/>
              </a:pPr>
              <a:t>06.11.2018.</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4BA80-F441-472E-8C89-A004E4F11D62}" type="slidenum">
              <a:rPr lang="lv-LV">
                <a:solidFill>
                  <a:prstClr val="black">
                    <a:tint val="75000"/>
                  </a:prstClr>
                </a:solidFill>
              </a:rPr>
              <a:pPr>
                <a:defRPr/>
              </a:pPr>
              <a:t>‹#›</a:t>
            </a:fld>
            <a:endParaRPr lang="lv-LV">
              <a:solidFill>
                <a:prstClr val="black">
                  <a:tint val="75000"/>
                </a:prstClr>
              </a:solidFill>
            </a:endParaRPr>
          </a:p>
        </p:txBody>
      </p:sp>
    </p:spTree>
    <p:extLst>
      <p:ext uri="{BB962C8B-B14F-4D97-AF65-F5344CB8AC3E}">
        <p14:creationId xmlns:p14="http://schemas.microsoft.com/office/powerpoint/2010/main" val="4813420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sempre-project.eu/" TargetMode="External"/><Relationship Id="rId1" Type="http://schemas.openxmlformats.org/officeDocument/2006/relationships/slideLayout" Target="../slideLayouts/slideLayout4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sempre-project.eu/" TargetMode="External"/><Relationship Id="rId1" Type="http://schemas.openxmlformats.org/officeDocument/2006/relationships/slideLayout" Target="../slideLayouts/slideLayout4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a.l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6.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empre-project.eu/"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9512" y="548680"/>
            <a:ext cx="8784976" cy="4680520"/>
          </a:xfrm>
        </p:spPr>
        <p:txBody>
          <a:bodyPr>
            <a:normAutofit/>
          </a:bodyPr>
          <a:lstStyle/>
          <a:p>
            <a:r>
              <a:rPr lang="lv-LV" sz="4800" dirty="0" smtClean="0"/>
              <a:t>Sociālā uzņēmējdarbība – atbalsta pakalpojums deinstitucionalizacijas procesā pašvaldībās.</a:t>
            </a:r>
            <a:endParaRPr lang="lv-LV" sz="4800" dirty="0"/>
          </a:p>
        </p:txBody>
      </p:sp>
      <p:sp>
        <p:nvSpPr>
          <p:cNvPr id="5" name="Subtitle 4"/>
          <p:cNvSpPr>
            <a:spLocks noGrp="1"/>
          </p:cNvSpPr>
          <p:nvPr>
            <p:ph type="subTitle" idx="1"/>
          </p:nvPr>
        </p:nvSpPr>
        <p:spPr>
          <a:xfrm>
            <a:off x="3995936" y="5589240"/>
            <a:ext cx="4968552" cy="1008112"/>
          </a:xfrm>
        </p:spPr>
        <p:txBody>
          <a:bodyPr>
            <a:normAutofit fontScale="62500" lnSpcReduction="20000"/>
          </a:bodyPr>
          <a:lstStyle/>
          <a:p>
            <a:r>
              <a:rPr lang="lv-LV" dirty="0" smtClean="0"/>
              <a:t>Gatartas pansionāta direktors</a:t>
            </a:r>
          </a:p>
          <a:p>
            <a:r>
              <a:rPr lang="lv-LV" dirty="0" smtClean="0"/>
              <a:t>Aivars Damroze</a:t>
            </a:r>
            <a:endParaRPr lang="lv-LV" dirty="0"/>
          </a:p>
          <a:p>
            <a:r>
              <a:rPr lang="lv-LV" dirty="0" smtClean="0"/>
              <a:t>7.11.2018.</a:t>
            </a:r>
            <a:endParaRPr lang="lv-LV" dirty="0"/>
          </a:p>
        </p:txBody>
      </p:sp>
    </p:spTree>
    <p:extLst>
      <p:ext uri="{BB962C8B-B14F-4D97-AF65-F5344CB8AC3E}">
        <p14:creationId xmlns:p14="http://schemas.microsoft.com/office/powerpoint/2010/main" val="167395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lv-LV" dirty="0" smtClean="0"/>
              <a:t>Maarja ciems 13.06.2018.</a:t>
            </a:r>
            <a:br>
              <a:rPr lang="lv-LV" dirty="0" smtClean="0"/>
            </a:br>
            <a:r>
              <a:rPr lang="lv-LV" sz="1800" dirty="0" smtClean="0"/>
              <a:t>Par SEMPRE projektu: </a:t>
            </a:r>
            <a:r>
              <a:rPr lang="lv-LV" sz="1800" dirty="0" smtClean="0">
                <a:hlinkClick r:id="rId2"/>
              </a:rPr>
              <a:t>http://www.sempre-project.eu</a:t>
            </a:r>
            <a:r>
              <a:rPr lang="lv-LV" dirty="0" smtClean="0"/>
              <a:t> </a:t>
            </a:r>
            <a:endParaRPr lang="lv-LV" dirty="0"/>
          </a:p>
        </p:txBody>
      </p:sp>
      <p:pic>
        <p:nvPicPr>
          <p:cNvPr id="8397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77624" y="1600200"/>
            <a:ext cx="339775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1"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610850"/>
            <a:ext cx="4444001" cy="333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69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fontScale="90000"/>
          </a:bodyPr>
          <a:lstStyle/>
          <a:p>
            <a:r>
              <a:rPr lang="lv-LV" dirty="0" smtClean="0"/>
              <a:t>Maarja ciems 13.06.2018.</a:t>
            </a:r>
            <a:br>
              <a:rPr lang="lv-LV" dirty="0" smtClean="0"/>
            </a:br>
            <a:r>
              <a:rPr lang="lv-LV" sz="1800" dirty="0" smtClean="0"/>
              <a:t>Par SEMPRE projektu: </a:t>
            </a:r>
            <a:r>
              <a:rPr lang="lv-LV" sz="1800" dirty="0" smtClean="0">
                <a:hlinkClick r:id="rId2"/>
              </a:rPr>
              <a:t>http://www.sempre-project.eu</a:t>
            </a:r>
            <a:r>
              <a:rPr lang="lv-LV" dirty="0" smtClean="0"/>
              <a:t> </a:t>
            </a:r>
            <a:endParaRPr lang="lv-LV" dirty="0"/>
          </a:p>
        </p:txBody>
      </p:sp>
      <p:pic>
        <p:nvPicPr>
          <p:cNvPr id="84996" name="Picture 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47243"/>
            <a:ext cx="4038600" cy="303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7" name="Picture 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7243"/>
            <a:ext cx="4038600" cy="303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667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lv-LV" altLang="lv-LV" b="1" dirty="0" smtClean="0">
                <a:latin typeface="+mn-lt"/>
              </a:rPr>
              <a:t>Pašvaldību</a:t>
            </a:r>
            <a:r>
              <a:rPr lang="lv-LV" altLang="lv-LV" dirty="0" smtClean="0">
                <a:latin typeface="+mn-lt"/>
              </a:rPr>
              <a:t> </a:t>
            </a:r>
            <a:r>
              <a:rPr lang="lv-LV" altLang="lv-LV" b="1" dirty="0" smtClean="0">
                <a:latin typeface="+mn-lt"/>
              </a:rPr>
              <a:t>resursi</a:t>
            </a:r>
          </a:p>
        </p:txBody>
      </p:sp>
      <p:sp>
        <p:nvSpPr>
          <p:cNvPr id="15363" name="Content Placeholder 2"/>
          <p:cNvSpPr>
            <a:spLocks noGrp="1"/>
          </p:cNvSpPr>
          <p:nvPr>
            <p:ph idx="1"/>
          </p:nvPr>
        </p:nvSpPr>
        <p:spPr>
          <a:xfrm>
            <a:off x="323528" y="1556792"/>
            <a:ext cx="8229600" cy="4525963"/>
          </a:xfrm>
        </p:spPr>
        <p:txBody>
          <a:bodyPr/>
          <a:lstStyle/>
          <a:p>
            <a:pPr eaLnBrk="1" hangingPunct="1"/>
            <a:r>
              <a:rPr lang="lv-LV" altLang="lv-LV" dirty="0" smtClean="0"/>
              <a:t>Svarīgākais resurss - pašvaldības iedzīvotāji </a:t>
            </a:r>
          </a:p>
          <a:p>
            <a:pPr eaLnBrk="1" hangingPunct="1"/>
            <a:r>
              <a:rPr lang="lv-LV" altLang="lv-LV" dirty="0" smtClean="0"/>
              <a:t>Pa</a:t>
            </a:r>
            <a:r>
              <a:rPr lang="lv-LV" altLang="lv-LV" dirty="0" smtClean="0">
                <a:cs typeface="Calibri" panose="020F0502020204030204" pitchFamily="34" charset="0"/>
              </a:rPr>
              <a:t>š</a:t>
            </a:r>
            <a:r>
              <a:rPr lang="lv-LV" altLang="lv-LV" dirty="0" smtClean="0"/>
              <a:t>valdības ir vistuvāk saviem cilvēkiem un pārzin vietējās vajadzības</a:t>
            </a:r>
          </a:p>
          <a:p>
            <a:pPr eaLnBrk="1" hangingPunct="1"/>
            <a:r>
              <a:rPr lang="lv-LV" altLang="lv-LV" dirty="0" smtClean="0"/>
              <a:t>Pašvaldībās apzinās esošo infrastruktūru un tās nepieciešamo pilnveidošanu</a:t>
            </a:r>
          </a:p>
          <a:p>
            <a:pPr eaLnBrk="1" hangingPunct="1"/>
            <a:r>
              <a:rPr lang="lv-LV" altLang="lv-LV" dirty="0" smtClean="0"/>
              <a:t>Vietējo iedzīvotāju starpā jau ir izveidojies neformāls vai dažviet formāls sociālais tīklojums</a:t>
            </a:r>
          </a:p>
        </p:txBody>
      </p:sp>
    </p:spTree>
    <p:extLst>
      <p:ext uri="{BB962C8B-B14F-4D97-AF65-F5344CB8AC3E}">
        <p14:creationId xmlns:p14="http://schemas.microsoft.com/office/powerpoint/2010/main" val="156893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836613"/>
            <a:ext cx="8497888"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lv-LV" dirty="0" smtClean="0">
                <a:latin typeface="Garamond" panose="02020404030301010803" pitchFamily="18" charset="0"/>
              </a:rPr>
              <a:t>Raunas novadā</a:t>
            </a:r>
            <a:r>
              <a:rPr lang="lv-LV" dirty="0">
                <a:latin typeface="Garamond" panose="02020404030301010803" pitchFamily="18" charset="0"/>
              </a:rPr>
              <a:t/>
            </a:r>
            <a:br>
              <a:rPr lang="lv-LV" dirty="0">
                <a:latin typeface="Garamond" panose="02020404030301010803" pitchFamily="18" charset="0"/>
              </a:rPr>
            </a:br>
            <a:r>
              <a:rPr lang="lv-LV" sz="2700" dirty="0" smtClean="0">
                <a:latin typeface="Garamond" panose="02020404030301010803" pitchFamily="18" charset="0"/>
              </a:rPr>
              <a:t>pie Gatartas pansionāta </a:t>
            </a:r>
            <a:endParaRPr lang="lv-LV" sz="2700" dirty="0">
              <a:latin typeface="Garamond" panose="02020404030301010803" pitchFamily="18" charset="0"/>
            </a:endParaRPr>
          </a:p>
        </p:txBody>
      </p:sp>
      <p:pic>
        <p:nvPicPr>
          <p:cNvPr id="1638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63938" y="4508500"/>
            <a:ext cx="4032250" cy="2195513"/>
          </a:xfrm>
        </p:spPr>
      </p:pic>
      <p:pic>
        <p:nvPicPr>
          <p:cNvPr id="16389"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39750" y="2924175"/>
            <a:ext cx="2900363" cy="3300413"/>
          </a:xfrm>
        </p:spPr>
      </p:pic>
      <p:pic>
        <p:nvPicPr>
          <p:cNvPr id="1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724150"/>
            <a:ext cx="44862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188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23528" y="-243408"/>
            <a:ext cx="8229600" cy="1143000"/>
          </a:xfrm>
        </p:spPr>
        <p:txBody>
          <a:bodyPr>
            <a:normAutofit/>
          </a:bodyPr>
          <a:lstStyle/>
          <a:p>
            <a:r>
              <a:rPr lang="lv-LV" b="1" dirty="0">
                <a:latin typeface="+mn-lt"/>
                <a:cs typeface="Times New Roman" pitchFamily="18" charset="0"/>
              </a:rPr>
              <a:t> </a:t>
            </a:r>
            <a:r>
              <a:rPr lang="lv-LV" b="1" dirty="0" smtClean="0">
                <a:latin typeface="+mn-lt"/>
                <a:cs typeface="Times New Roman" pitchFamily="18" charset="0"/>
              </a:rPr>
              <a:t>Daži b</a:t>
            </a:r>
            <a:r>
              <a:rPr lang="lv-LV" b="1" dirty="0" smtClean="0">
                <a:latin typeface="+mn-lt"/>
                <a:cs typeface="Times New Roman" pitchFamily="18" charset="0"/>
              </a:rPr>
              <a:t>ūtiski secinājumi</a:t>
            </a:r>
            <a:endParaRPr lang="lv-LV" b="1" dirty="0">
              <a:latin typeface="+mn-lt"/>
              <a:cs typeface="Times New Roman" pitchFamily="18" charset="0"/>
            </a:endParaRPr>
          </a:p>
        </p:txBody>
      </p:sp>
      <p:sp>
        <p:nvSpPr>
          <p:cNvPr id="8" name="Content Placeholder 7"/>
          <p:cNvSpPr>
            <a:spLocks noGrp="1"/>
          </p:cNvSpPr>
          <p:nvPr>
            <p:ph idx="4294967295"/>
          </p:nvPr>
        </p:nvSpPr>
        <p:spPr>
          <a:xfrm>
            <a:off x="0" y="692696"/>
            <a:ext cx="9036496" cy="6048672"/>
          </a:xfrm>
        </p:spPr>
        <p:txBody>
          <a:bodyPr>
            <a:noAutofit/>
          </a:bodyPr>
          <a:lstStyle/>
          <a:p>
            <a:r>
              <a:rPr lang="lv-LV" sz="2000" i="1" dirty="0">
                <a:cs typeface="Calibri" panose="020F0502020204030204" pitchFamily="34" charset="0"/>
              </a:rPr>
              <a:t>Starptautiskā pieredze rāda, ka attīstot pakalpojumus pareizā virzienā un ar pareiziem resursiem, sociālais  uzņēmums  no maza kopienas uzņēmuma var atīstīties līdz reģionālam un valstiskam līmenim (Francijas piemērs</a:t>
            </a:r>
            <a:r>
              <a:rPr lang="lv-LV" sz="2000" i="1" dirty="0" smtClean="0">
                <a:cs typeface="Calibri" panose="020F0502020204030204" pitchFamily="34" charset="0"/>
              </a:rPr>
              <a:t>).</a:t>
            </a:r>
            <a:endParaRPr lang="lv-LV" sz="2000" i="1" dirty="0">
              <a:cs typeface="Calibri" panose="020F0502020204030204" pitchFamily="34" charset="0"/>
            </a:endParaRPr>
          </a:p>
          <a:p>
            <a:r>
              <a:rPr lang="lv-LV" sz="2000" i="1" dirty="0">
                <a:cs typeface="Calibri" panose="020F0502020204030204" pitchFamily="34" charset="0"/>
              </a:rPr>
              <a:t>Realizējot sociālo </a:t>
            </a:r>
            <a:r>
              <a:rPr lang="lv-LV" sz="2000" i="1" dirty="0" smtClean="0">
                <a:cs typeface="Calibri" panose="020F0502020204030204" pitchFamily="34" charset="0"/>
              </a:rPr>
              <a:t>uzņēmumu, </a:t>
            </a:r>
            <a:r>
              <a:rPr lang="lv-LV" sz="2000" i="1" dirty="0">
                <a:cs typeface="Calibri" panose="020F0502020204030204" pitchFamily="34" charset="0"/>
              </a:rPr>
              <a:t>galvenie pozitīvie ieguvumi  ir  jaunu darba vietu radīšana un klientu nodarbinātība</a:t>
            </a:r>
            <a:r>
              <a:rPr lang="lv-LV" sz="2000" i="1" dirty="0" smtClean="0">
                <a:cs typeface="Calibri" panose="020F0502020204030204" pitchFamily="34" charset="0"/>
              </a:rPr>
              <a:t>.</a:t>
            </a:r>
            <a:endParaRPr lang="lv-LV" sz="2000" i="1" dirty="0">
              <a:cs typeface="Calibri" panose="020F0502020204030204" pitchFamily="34" charset="0"/>
            </a:endParaRPr>
          </a:p>
          <a:p>
            <a:r>
              <a:rPr lang="lv-LV" sz="2000" i="1" dirty="0" smtClean="0">
                <a:cs typeface="Calibri" panose="020F0502020204030204" pitchFamily="34" charset="0"/>
              </a:rPr>
              <a:t>Sociālie uzņēmumi </a:t>
            </a:r>
            <a:r>
              <a:rPr lang="lv-LV" sz="2000" i="1" dirty="0">
                <a:cs typeface="Calibri" panose="020F0502020204030204" pitchFamily="34" charset="0"/>
              </a:rPr>
              <a:t>ir vērtīgs resurss DI procesa sekmīgai </a:t>
            </a:r>
            <a:r>
              <a:rPr lang="lv-LV" sz="2000" i="1" dirty="0" smtClean="0">
                <a:cs typeface="Calibri" panose="020F0502020204030204" pitchFamily="34" charset="0"/>
              </a:rPr>
              <a:t>realizācijai</a:t>
            </a:r>
            <a:r>
              <a:rPr lang="lv-LV" sz="2000" i="1" dirty="0" smtClean="0">
                <a:cs typeface="Calibri" panose="020F0502020204030204" pitchFamily="34" charset="0"/>
              </a:rPr>
              <a:t>.</a:t>
            </a:r>
            <a:endParaRPr lang="lv-LV" sz="2000" i="1" dirty="0">
              <a:cs typeface="Calibri" panose="020F0502020204030204" pitchFamily="34" charset="0"/>
            </a:endParaRPr>
          </a:p>
          <a:p>
            <a:r>
              <a:rPr lang="lv-LV" sz="2000" i="1" dirty="0">
                <a:cs typeface="Calibri" panose="020F0502020204030204" pitchFamily="34" charset="0"/>
              </a:rPr>
              <a:t>Ja pašvaldības iepērk preces un pakalpojumus no sociālajiem uzņēmumiem, tās palīdz tiem augt un attīstīties, bet  pašvaldības nauda šādā veidā rada pievienoto sociālo vērtību, kas nes papildus labumu, vienlaikus arī mazinot finasiālo spiedienu uz pašvaldības budžetu sociālās palīdzības maksājumiem</a:t>
            </a:r>
            <a:r>
              <a:rPr lang="lv-LV" sz="2000" i="1" dirty="0" smtClean="0">
                <a:cs typeface="Calibri" panose="020F0502020204030204" pitchFamily="34" charset="0"/>
              </a:rPr>
              <a:t>.</a:t>
            </a:r>
            <a:endParaRPr lang="lv-LV" sz="2000" i="1" dirty="0">
              <a:cs typeface="Calibri" panose="020F0502020204030204" pitchFamily="34" charset="0"/>
            </a:endParaRPr>
          </a:p>
          <a:p>
            <a:r>
              <a:rPr lang="lv-LV" sz="2000" i="1" dirty="0" smtClean="0">
                <a:cs typeface="Calibri" panose="020F0502020204030204" pitchFamily="34" charset="0"/>
              </a:rPr>
              <a:t>SU aktualizēšana un  attīstīšana dos </a:t>
            </a:r>
            <a:r>
              <a:rPr lang="lv-LV" sz="2000" i="1" dirty="0">
                <a:cs typeface="Calibri" panose="020F0502020204030204" pitchFamily="34" charset="0"/>
              </a:rPr>
              <a:t>pienesumu </a:t>
            </a:r>
            <a:r>
              <a:rPr lang="lv-LV" sz="2000" i="1" dirty="0" smtClean="0">
                <a:cs typeface="Calibri" panose="020F0502020204030204" pitchFamily="34" charset="0"/>
              </a:rPr>
              <a:t>personu ar GRT nodarbinātībā, pakalpojumu attīstīšanā kopienā un </a:t>
            </a:r>
            <a:r>
              <a:rPr lang="lv-LV" sz="2000" i="1" dirty="0">
                <a:cs typeface="Calibri" panose="020F0502020204030204" pitchFamily="34" charset="0"/>
              </a:rPr>
              <a:t>valsts </a:t>
            </a:r>
            <a:r>
              <a:rPr lang="lv-LV" sz="2000" i="1" dirty="0" smtClean="0">
                <a:cs typeface="Calibri" panose="020F0502020204030204" pitchFamily="34" charset="0"/>
              </a:rPr>
              <a:t>ekonomikā </a:t>
            </a:r>
            <a:r>
              <a:rPr lang="lv-LV" sz="2000" i="1" dirty="0" smtClean="0">
                <a:cs typeface="Calibri" panose="020F0502020204030204" pitchFamily="34" charset="0"/>
              </a:rPr>
              <a:t>.</a:t>
            </a:r>
          </a:p>
          <a:p>
            <a:r>
              <a:rPr lang="lv-LV" sz="2000" i="1" dirty="0" smtClean="0">
                <a:cs typeface="Calibri" panose="020F0502020204030204" pitchFamily="34" charset="0"/>
              </a:rPr>
              <a:t>SU </a:t>
            </a:r>
            <a:r>
              <a:rPr lang="lv-LV" sz="2000" i="1" dirty="0">
                <a:cs typeface="Calibri" panose="020F0502020204030204" pitchFamily="34" charset="0"/>
              </a:rPr>
              <a:t>sasaistīšana ar DI  un ar sociālo darbu sociālā uzņēmuma modelī ir viens no iespējamiem risinājumiem, kas dod </a:t>
            </a:r>
            <a:r>
              <a:rPr lang="lv-LV" sz="2000" i="1" dirty="0" smtClean="0">
                <a:cs typeface="Calibri" panose="020F0502020204030204" pitchFamily="34" charset="0"/>
              </a:rPr>
              <a:t>reālu </a:t>
            </a:r>
            <a:r>
              <a:rPr lang="lv-LV" sz="2000" i="1" dirty="0">
                <a:cs typeface="Calibri" panose="020F0502020204030204" pitchFamily="34" charset="0"/>
              </a:rPr>
              <a:t>pamatu </a:t>
            </a:r>
            <a:r>
              <a:rPr lang="lv-LV" sz="2000" i="1" dirty="0" smtClean="0">
                <a:cs typeface="Calibri" panose="020F0502020204030204" pitchFamily="34" charset="0"/>
              </a:rPr>
              <a:t>personu </a:t>
            </a:r>
            <a:r>
              <a:rPr lang="lv-LV" sz="2000" i="1" dirty="0">
                <a:cs typeface="Calibri" panose="020F0502020204030204" pitchFamily="34" charset="0"/>
              </a:rPr>
              <a:t>ar </a:t>
            </a:r>
            <a:r>
              <a:rPr lang="lv-LV" sz="2000" i="1" dirty="0" smtClean="0">
                <a:cs typeface="Calibri" panose="020F0502020204030204" pitchFamily="34" charset="0"/>
              </a:rPr>
              <a:t>GRT patstāvīgas dzīves uzsākšanai.</a:t>
            </a:r>
          </a:p>
          <a:p>
            <a:r>
              <a:rPr lang="lv-LV" sz="2000" i="1" dirty="0" smtClean="0">
                <a:cs typeface="Calibri" panose="020F0502020204030204" pitchFamily="34" charset="0"/>
              </a:rPr>
              <a:t>DI </a:t>
            </a:r>
            <a:r>
              <a:rPr lang="lv-LV" sz="2000" i="1" dirty="0">
                <a:cs typeface="Calibri" panose="020F0502020204030204" pitchFamily="34" charset="0"/>
              </a:rPr>
              <a:t>procesā būtiskākie uzdevumi ir nodrošināt drošu vidi, integrācijas iespējas un nodarbinātību </a:t>
            </a:r>
            <a:r>
              <a:rPr lang="lv-LV" sz="2000" i="1" dirty="0" smtClean="0">
                <a:cs typeface="Calibri" panose="020F0502020204030204" pitchFamily="34" charset="0"/>
              </a:rPr>
              <a:t>personām </a:t>
            </a:r>
            <a:r>
              <a:rPr lang="lv-LV" sz="2000" i="1" dirty="0">
                <a:cs typeface="Calibri" panose="020F0502020204030204" pitchFamily="34" charset="0"/>
              </a:rPr>
              <a:t>ar </a:t>
            </a:r>
            <a:r>
              <a:rPr lang="lv-LV" sz="2000" i="1" dirty="0" smtClean="0">
                <a:cs typeface="Calibri" panose="020F0502020204030204" pitchFamily="34" charset="0"/>
              </a:rPr>
              <a:t>GRT, jo nerealizējot šos uzdevumus var iestāties DI riski.</a:t>
            </a:r>
            <a:endParaRPr lang="lv-LV" sz="2000" i="1" dirty="0">
              <a:cs typeface="Calibri" panose="020F0502020204030204" pitchFamily="34" charset="0"/>
            </a:endParaRPr>
          </a:p>
        </p:txBody>
      </p:sp>
    </p:spTree>
    <p:extLst>
      <p:ext uri="{BB962C8B-B14F-4D97-AF65-F5344CB8AC3E}">
        <p14:creationId xmlns:p14="http://schemas.microsoft.com/office/powerpoint/2010/main" val="508646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484784"/>
            <a:ext cx="8229600" cy="1647056"/>
          </a:xfrm>
        </p:spPr>
        <p:txBody>
          <a:bodyPr>
            <a:normAutofit fontScale="90000"/>
          </a:bodyPr>
          <a:lstStyle/>
          <a:p>
            <a:r>
              <a:rPr lang="lv-LV" dirty="0" smtClean="0">
                <a:latin typeface="+mn-lt"/>
              </a:rPr>
              <a:t/>
            </a:r>
            <a:br>
              <a:rPr lang="lv-LV" dirty="0" smtClean="0">
                <a:latin typeface="+mn-lt"/>
              </a:rPr>
            </a:br>
            <a:r>
              <a:rPr lang="lv-LV" b="1" dirty="0" smtClean="0">
                <a:latin typeface="+mn-lt"/>
              </a:rPr>
              <a:t>Paldies par uzmanību!</a:t>
            </a:r>
            <a:br>
              <a:rPr lang="lv-LV" b="1" dirty="0" smtClean="0">
                <a:latin typeface="+mn-lt"/>
              </a:rPr>
            </a:br>
            <a:r>
              <a:rPr lang="lv-LV" dirty="0">
                <a:latin typeface="+mn-lt"/>
              </a:rPr>
              <a:t/>
            </a:r>
            <a:br>
              <a:rPr lang="lv-LV" dirty="0">
                <a:latin typeface="+mn-lt"/>
              </a:rPr>
            </a:br>
            <a:r>
              <a:rPr lang="lv-LV" dirty="0" smtClean="0">
                <a:latin typeface="+mn-lt"/>
              </a:rPr>
              <a:t>Saudzējiet sevi – Jūs Latvijai esat vajadzīgi!</a:t>
            </a:r>
            <a:br>
              <a:rPr lang="lv-LV" dirty="0" smtClean="0">
                <a:latin typeface="+mn-lt"/>
              </a:rPr>
            </a:br>
            <a:r>
              <a:rPr lang="lv-LV" dirty="0" smtClean="0">
                <a:latin typeface="+mn-lt"/>
              </a:rPr>
              <a:t>Pusdienas baudiet nesteidzīgi!</a:t>
            </a:r>
            <a:endParaRPr lang="lv-LV" dirty="0">
              <a:latin typeface="+mn-lt"/>
            </a:endParaRPr>
          </a:p>
        </p:txBody>
      </p:sp>
    </p:spTree>
    <p:extLst>
      <p:ext uri="{BB962C8B-B14F-4D97-AF65-F5344CB8AC3E}">
        <p14:creationId xmlns:p14="http://schemas.microsoft.com/office/powerpoint/2010/main" val="25798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b="1" dirty="0" smtClean="0">
                <a:effectLst/>
              </a:rPr>
              <a:t>Kas ir sociālā uzņēmējdarbība?</a:t>
            </a:r>
            <a:br>
              <a:rPr lang="lv-LV" b="1" dirty="0" smtClean="0">
                <a:effectLst/>
              </a:rPr>
            </a:br>
            <a:endParaRPr lang="lv-LV" dirty="0"/>
          </a:p>
        </p:txBody>
      </p:sp>
      <p:sp>
        <p:nvSpPr>
          <p:cNvPr id="3" name="Content Placeholder 2"/>
          <p:cNvSpPr>
            <a:spLocks noGrp="1"/>
          </p:cNvSpPr>
          <p:nvPr>
            <p:ph idx="1"/>
          </p:nvPr>
        </p:nvSpPr>
        <p:spPr/>
        <p:txBody>
          <a:bodyPr/>
          <a:lstStyle/>
          <a:p>
            <a:r>
              <a:rPr lang="lv-LV" sz="3000" b="0" dirty="0" smtClean="0">
                <a:effectLst/>
              </a:rPr>
              <a:t>Tas ir bizness ar galveno mērķi - risināt sabiedrībai svarīgu problēmu, radot produktus un pakalpojumus ar augstu sociālo pievienoto vērtību</a:t>
            </a:r>
            <a:endParaRPr lang="lv-LV" sz="3000" b="1" dirty="0" smtClean="0">
              <a:effectLst/>
            </a:endParaRPr>
          </a:p>
          <a:p>
            <a:endParaRPr lang="lv-LV" dirty="0" smtClean="0">
              <a:effectLst/>
              <a:hlinkClick r:id="rId2"/>
            </a:endParaRPr>
          </a:p>
          <a:p>
            <a:endParaRPr lang="lv-LV" dirty="0" smtClean="0">
              <a:effectLst/>
              <a:hlinkClick r:id="rId2"/>
            </a:endParaRPr>
          </a:p>
          <a:p>
            <a:endParaRPr lang="lv-LV" dirty="0" smtClean="0">
              <a:effectLst/>
              <a:hlinkClick r:id="rId2"/>
            </a:endParaRPr>
          </a:p>
          <a:p>
            <a:endParaRPr lang="lv-LV" dirty="0" smtClean="0">
              <a:effectLst/>
              <a:hlinkClick r:id="rId2"/>
            </a:endParaRPr>
          </a:p>
          <a:p>
            <a:endParaRPr lang="lv-LV" dirty="0"/>
          </a:p>
        </p:txBody>
      </p:sp>
      <p:sp>
        <p:nvSpPr>
          <p:cNvPr id="4"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lv-LV" altLang="lv-LV" sz="1800" b="0" i="0" u="none" strike="noStrike" cap="none" normalizeH="0" baseline="0" smtClean="0">
              <a:ln>
                <a:noFill/>
              </a:ln>
              <a:solidFill>
                <a:schemeClr val="tx1"/>
              </a:solidFill>
              <a:effectLst/>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565" y="3429000"/>
            <a:ext cx="365521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193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000" b="1" dirty="0" smtClean="0"/>
              <a:t>Deinstitucionalizācija</a:t>
            </a:r>
            <a:endParaRPr lang="lv-LV" sz="4000" b="1" dirty="0"/>
          </a:p>
        </p:txBody>
      </p:sp>
      <p:sp>
        <p:nvSpPr>
          <p:cNvPr id="3" name="Content Placeholder 2"/>
          <p:cNvSpPr>
            <a:spLocks noGrp="1"/>
          </p:cNvSpPr>
          <p:nvPr>
            <p:ph idx="1"/>
          </p:nvPr>
        </p:nvSpPr>
        <p:spPr/>
        <p:txBody>
          <a:bodyPr>
            <a:normAutofit fontScale="92500" lnSpcReduction="10000"/>
          </a:bodyPr>
          <a:lstStyle/>
          <a:p>
            <a:r>
              <a:rPr lang="lv-LV" dirty="0" smtClean="0"/>
              <a:t> </a:t>
            </a:r>
            <a:r>
              <a:rPr lang="lv-LV" i="1" dirty="0" smtClean="0">
                <a:effectLst/>
              </a:rPr>
              <a:t>Deinstitucionalizācija ir process</a:t>
            </a:r>
            <a:endParaRPr lang="lv-LV" dirty="0" smtClean="0"/>
          </a:p>
          <a:p>
            <a:r>
              <a:rPr lang="lv-LV" i="1" dirty="0" smtClean="0">
                <a:effectLst/>
              </a:rPr>
              <a:t>Deinstitucionalizācijas ietvaros tiek plānota sociālās aprūpes iestādēs mītošo klientu vajadzību izpēte un individuālajām vajadzībām atbilstošas infrastruktūras un pakalpojumu attīstība pašvaldībās, speciālistu apmācība jaunu pakalpojumu sniegšanā, kā arī dažādi citi pasākumi, lai pārtrauktu klientu ievietošanu institūcijās, piedāvājot alternatīvus pakalpojumus. </a:t>
            </a:r>
            <a:r>
              <a:rPr lang="lv-LV" i="1" dirty="0" smtClean="0"/>
              <a:t>[Vidzeme iekļauj]</a:t>
            </a:r>
            <a:endParaRPr lang="lv-LV" dirty="0" smtClean="0">
              <a:effectLst/>
            </a:endParaRPr>
          </a:p>
        </p:txBody>
      </p:sp>
    </p:spTree>
    <p:extLst>
      <p:ext uri="{BB962C8B-B14F-4D97-AF65-F5344CB8AC3E}">
        <p14:creationId xmlns:p14="http://schemas.microsoft.com/office/powerpoint/2010/main" val="83362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a:lstStyle/>
          <a:p>
            <a:pPr algn="ctr" eaLnBrk="0" fontAlgn="base" hangingPunct="0">
              <a:spcBef>
                <a:spcPct val="0"/>
              </a:spcBef>
              <a:spcAft>
                <a:spcPct val="0"/>
              </a:spcAft>
              <a:defRPr/>
            </a:pPr>
            <a:r>
              <a:rPr lang="lv-LV" sz="4000" b="1" kern="0" dirty="0" smtClean="0">
                <a:latin typeface="Times New Roman" pitchFamily="18" charset="0"/>
                <a:cs typeface="Times New Roman" pitchFamily="18" charset="0"/>
              </a:rPr>
              <a:t>MG teorētiskās </a:t>
            </a:r>
            <a:r>
              <a:rPr lang="lv-LV" sz="4000" b="1" kern="0" dirty="0">
                <a:latin typeface="Times New Roman" pitchFamily="18" charset="0"/>
                <a:cs typeface="Times New Roman" pitchFamily="18" charset="0"/>
              </a:rPr>
              <a:t>daļas secinājumi</a:t>
            </a:r>
            <a:endParaRPr lang="lv-LV" sz="4000" b="1" kern="0" dirty="0">
              <a:latin typeface="Times New Roman" pitchFamily="18" charset="0"/>
              <a:cs typeface="Times New Roman" pitchFamily="18" charset="0"/>
            </a:endParaRPr>
          </a:p>
        </p:txBody>
      </p:sp>
      <p:sp>
        <p:nvSpPr>
          <p:cNvPr id="7" name="Content Placeholder 2"/>
          <p:cNvSpPr txBox="1">
            <a:spLocks/>
          </p:cNvSpPr>
          <p:nvPr/>
        </p:nvSpPr>
        <p:spPr>
          <a:xfrm>
            <a:off x="457200" y="1000108"/>
            <a:ext cx="8229600" cy="5126055"/>
          </a:xfrm>
          <a:prstGeom prst="rect">
            <a:avLst/>
          </a:prstGeom>
        </p:spPr>
        <p:txBody>
          <a:bodyPr>
            <a:normAutofit fontScale="25000" lnSpcReduction="20000"/>
          </a:bodyPr>
          <a:lstStyle/>
          <a:p>
            <a:pPr marL="342900" indent="-342900" eaLnBrk="0" fontAlgn="base" hangingPunct="0">
              <a:spcBef>
                <a:spcPct val="20000"/>
              </a:spcBef>
              <a:spcAft>
                <a:spcPct val="0"/>
              </a:spcAft>
              <a:buFontTx/>
              <a:buChar char="•"/>
              <a:defRPr/>
            </a:pPr>
            <a:r>
              <a:rPr lang="lv-LV" sz="12000" kern="0" dirty="0">
                <a:solidFill>
                  <a:srgbClr val="000000"/>
                </a:solidFill>
                <a:latin typeface="Times New Roman" pitchFamily="18" charset="0"/>
                <a:cs typeface="Times New Roman" pitchFamily="18" charset="0"/>
              </a:rPr>
              <a:t>Institucionālas </a:t>
            </a:r>
            <a:r>
              <a:rPr lang="lv-LV" sz="12000" kern="0" dirty="0">
                <a:solidFill>
                  <a:srgbClr val="000000"/>
                </a:solidFill>
                <a:latin typeface="Times New Roman" pitchFamily="18" charset="0"/>
                <a:cs typeface="Times New Roman" pitchFamily="18" charset="0"/>
              </a:rPr>
              <a:t>aprūpes </a:t>
            </a:r>
            <a:r>
              <a:rPr lang="lv-LV" sz="12000" kern="0" dirty="0">
                <a:solidFill>
                  <a:srgbClr val="000000"/>
                </a:solidFill>
                <a:latin typeface="Times New Roman" pitchFamily="18" charset="0"/>
                <a:cs typeface="Times New Roman" pitchFamily="18" charset="0"/>
              </a:rPr>
              <a:t>realizēšana: pāraprūpe</a:t>
            </a:r>
            <a:r>
              <a:rPr lang="lv-LV" sz="12000" kern="0" dirty="0">
                <a:solidFill>
                  <a:srgbClr val="000000"/>
                </a:solidFill>
                <a:latin typeface="Times New Roman" pitchFamily="18" charset="0"/>
                <a:cs typeface="Times New Roman" pitchFamily="18" charset="0"/>
              </a:rPr>
              <a:t> </a:t>
            </a:r>
            <a:r>
              <a:rPr lang="lv-LV" sz="12000" kern="0" dirty="0">
                <a:solidFill>
                  <a:srgbClr val="000000"/>
                </a:solidFill>
                <a:latin typeface="Times New Roman" pitchFamily="18" charset="0"/>
                <a:cs typeface="Times New Roman" pitchFamily="18" charset="0"/>
              </a:rPr>
              <a:t>/ hiperaprūpe, </a:t>
            </a:r>
            <a:endParaRPr lang="lv-LV" sz="12000" kern="0" dirty="0">
              <a:solidFill>
                <a:srgbClr val="000000"/>
              </a:solidFill>
              <a:latin typeface="Times New Roman" pitchFamily="18" charset="0"/>
              <a:cs typeface="Times New Roman" pitchFamily="18" charset="0"/>
            </a:endParaRPr>
          </a:p>
          <a:p>
            <a:pPr marL="342900" indent="-342900" eaLnBrk="0" fontAlgn="base" hangingPunct="0">
              <a:spcBef>
                <a:spcPct val="20000"/>
              </a:spcBef>
              <a:spcAft>
                <a:spcPct val="0"/>
              </a:spcAft>
              <a:buFontTx/>
              <a:buChar char="•"/>
              <a:defRPr/>
            </a:pPr>
            <a:r>
              <a:rPr lang="lv-LV" sz="12000" kern="0" dirty="0">
                <a:solidFill>
                  <a:srgbClr val="000000"/>
                </a:solidFill>
                <a:latin typeface="Times New Roman" pitchFamily="18" charset="0"/>
                <a:cs typeface="Times New Roman" pitchFamily="18" charset="0"/>
              </a:rPr>
              <a:t>DI </a:t>
            </a:r>
            <a:r>
              <a:rPr lang="lv-LV" sz="12000" kern="0" dirty="0">
                <a:solidFill>
                  <a:srgbClr val="000000"/>
                </a:solidFill>
                <a:latin typeface="Times New Roman" pitchFamily="18" charset="0"/>
                <a:cs typeface="Times New Roman" pitchFamily="18" charset="0"/>
              </a:rPr>
              <a:t>var realizēt augsti attīstīta sabiedrība ar pietiekamiem resursiem, ko tā ir atvēlējusi sabiedrībā balstītiem un uzturētiem pakalpojumiem</a:t>
            </a:r>
            <a:r>
              <a:rPr lang="lv-LV" sz="12000" kern="0" dirty="0" smtClean="0">
                <a:solidFill>
                  <a:srgbClr val="000000"/>
                </a:solidFill>
                <a:latin typeface="Times New Roman" pitchFamily="18" charset="0"/>
                <a:cs typeface="Times New Roman" pitchFamily="18" charset="0"/>
              </a:rPr>
              <a:t>.</a:t>
            </a:r>
            <a:endParaRPr lang="lv-LV" sz="12000" kern="0" dirty="0">
              <a:solidFill>
                <a:srgbClr val="000000"/>
              </a:solidFill>
              <a:latin typeface="Times New Roman" pitchFamily="18" charset="0"/>
              <a:cs typeface="Times New Roman" pitchFamily="18" charset="0"/>
            </a:endParaRPr>
          </a:p>
          <a:p>
            <a:pPr marL="342900" indent="-342900" eaLnBrk="0" fontAlgn="base" hangingPunct="0">
              <a:spcBef>
                <a:spcPct val="20000"/>
              </a:spcBef>
              <a:spcAft>
                <a:spcPct val="0"/>
              </a:spcAft>
              <a:buFontTx/>
              <a:buChar char="•"/>
              <a:defRPr/>
            </a:pPr>
            <a:r>
              <a:rPr lang="lv-LV" sz="12000" kern="0" dirty="0">
                <a:solidFill>
                  <a:srgbClr val="000000"/>
                </a:solidFill>
                <a:latin typeface="Times New Roman" pitchFamily="18" charset="0"/>
                <a:cs typeface="Times New Roman" pitchFamily="18" charset="0"/>
              </a:rPr>
              <a:t>DI </a:t>
            </a:r>
            <a:r>
              <a:rPr lang="lv-LV" sz="12000" kern="0" dirty="0">
                <a:solidFill>
                  <a:srgbClr val="000000"/>
                </a:solidFill>
                <a:latin typeface="Times New Roman" pitchFamily="18" charset="0"/>
                <a:cs typeface="Times New Roman" pitchFamily="18" charset="0"/>
              </a:rPr>
              <a:t>process kavējas, jo tas tiek ieviests no ārēja spiediena nevis pēc sabiedrības pieprasījuma. </a:t>
            </a:r>
          </a:p>
          <a:p>
            <a:pPr marL="342900" indent="-342900" eaLnBrk="0" fontAlgn="base" hangingPunct="0">
              <a:spcBef>
                <a:spcPct val="20000"/>
              </a:spcBef>
              <a:spcAft>
                <a:spcPct val="0"/>
              </a:spcAft>
              <a:buFontTx/>
              <a:buChar char="•"/>
              <a:defRPr/>
            </a:pPr>
            <a:r>
              <a:rPr lang="lv-LV" sz="12000" kern="0" dirty="0">
                <a:solidFill>
                  <a:srgbClr val="000000"/>
                </a:solidFill>
                <a:latin typeface="Times New Roman" pitchFamily="18" charset="0"/>
                <a:cs typeface="Times New Roman" pitchFamily="18" charset="0"/>
              </a:rPr>
              <a:t>DI jautājuma aktualizēšana liek </a:t>
            </a:r>
            <a:r>
              <a:rPr lang="lv-LV" sz="12000" kern="0" dirty="0" smtClean="0">
                <a:solidFill>
                  <a:srgbClr val="000000"/>
                </a:solidFill>
                <a:latin typeface="Times New Roman" pitchFamily="18" charset="0"/>
                <a:cs typeface="Times New Roman" pitchFamily="18" charset="0"/>
              </a:rPr>
              <a:t>domāt </a:t>
            </a:r>
            <a:r>
              <a:rPr lang="lv-LV" sz="12000" kern="0" dirty="0">
                <a:solidFill>
                  <a:srgbClr val="000000"/>
                </a:solidFill>
                <a:latin typeface="Times New Roman" pitchFamily="18" charset="0"/>
                <a:cs typeface="Times New Roman" pitchFamily="18" charset="0"/>
              </a:rPr>
              <a:t>par sociāli atstumtajām grupām  un vērtēt savu attieksmi un līdz ar to arī savu attīstības stadiju</a:t>
            </a:r>
            <a:r>
              <a:rPr lang="lv-LV" sz="12000" kern="0" dirty="0" smtClean="0">
                <a:solidFill>
                  <a:srgbClr val="000000"/>
                </a:solidFill>
                <a:latin typeface="Times New Roman" pitchFamily="18" charset="0"/>
                <a:cs typeface="Times New Roman" pitchFamily="18" charset="0"/>
              </a:rPr>
              <a:t>.</a:t>
            </a:r>
            <a:endParaRPr lang="lv-LV" sz="12000" kern="0" dirty="0">
              <a:solidFill>
                <a:srgbClr val="000000"/>
              </a:solidFill>
              <a:latin typeface="Times New Roman" pitchFamily="18" charset="0"/>
              <a:cs typeface="Times New Roman" pitchFamily="18" charset="0"/>
            </a:endParaRPr>
          </a:p>
          <a:p>
            <a:pPr marL="342900" indent="-342900" eaLnBrk="0" fontAlgn="base" hangingPunct="0">
              <a:spcBef>
                <a:spcPct val="20000"/>
              </a:spcBef>
              <a:spcAft>
                <a:spcPct val="0"/>
              </a:spcAft>
              <a:buFontTx/>
              <a:buChar char="•"/>
              <a:defRPr/>
            </a:pPr>
            <a:r>
              <a:rPr lang="lv-LV" sz="12000" kern="0" dirty="0">
                <a:solidFill>
                  <a:srgbClr val="000000"/>
                </a:solidFill>
                <a:latin typeface="Times New Roman" pitchFamily="18" charset="0"/>
                <a:cs typeface="Times New Roman" pitchFamily="18" charset="0"/>
              </a:rPr>
              <a:t>SU var pozitīvi  iespaidot un attīstīt DI process sekmīgu realizāciju Latvijas sabiedrībā</a:t>
            </a:r>
            <a:r>
              <a:rPr lang="lv-LV" sz="12000" kern="0" dirty="0">
                <a:solidFill>
                  <a:srgbClr val="000000"/>
                </a:solidFill>
                <a:latin typeface="Times New Roman" pitchFamily="18" charset="0"/>
                <a:cs typeface="Times New Roman" pitchFamily="18" charset="0"/>
              </a:rPr>
              <a:t>.</a:t>
            </a:r>
          </a:p>
          <a:p>
            <a:pPr marL="342900" indent="-342900" eaLnBrk="0" fontAlgn="base" hangingPunct="0">
              <a:spcBef>
                <a:spcPct val="20000"/>
              </a:spcBef>
              <a:spcAft>
                <a:spcPct val="0"/>
              </a:spcAft>
              <a:buFontTx/>
              <a:buChar char="•"/>
              <a:defRPr/>
            </a:pPr>
            <a:r>
              <a:rPr lang="lv-LV" sz="12000" kern="0" dirty="0" smtClean="0">
                <a:solidFill>
                  <a:srgbClr val="000000"/>
                </a:solidFill>
                <a:latin typeface="Times New Roman" pitchFamily="18" charset="0"/>
                <a:cs typeface="Times New Roman" pitchFamily="18" charset="0"/>
              </a:rPr>
              <a:t>NVO nozīme. </a:t>
            </a:r>
            <a:endParaRPr lang="lv-LV" sz="12000" kern="0" dirty="0">
              <a:solidFill>
                <a:srgbClr val="000000"/>
              </a:solidFill>
              <a:latin typeface="Times New Roman" pitchFamily="18" charset="0"/>
              <a:cs typeface="Times New Roman" pitchFamily="18" charset="0"/>
            </a:endParaRPr>
          </a:p>
          <a:p>
            <a:pPr eaLnBrk="0" fontAlgn="base" hangingPunct="0">
              <a:spcBef>
                <a:spcPct val="20000"/>
              </a:spcBef>
              <a:spcAft>
                <a:spcPct val="0"/>
              </a:spcAft>
              <a:defRPr/>
            </a:pPr>
            <a:r>
              <a:rPr lang="lv-LV" sz="12000" kern="0" dirty="0">
                <a:solidFill>
                  <a:srgbClr val="000000"/>
                </a:solidFill>
                <a:latin typeface="Times New Roman" pitchFamily="18" charset="0"/>
                <a:cs typeface="Times New Roman" pitchFamily="18" charset="0"/>
              </a:rPr>
              <a:t> </a:t>
            </a:r>
          </a:p>
          <a:p>
            <a:pPr marL="342900" indent="-342900" eaLnBrk="0" fontAlgn="base" hangingPunct="0">
              <a:spcBef>
                <a:spcPct val="20000"/>
              </a:spcBef>
              <a:spcAft>
                <a:spcPct val="0"/>
              </a:spcAft>
              <a:buFontTx/>
              <a:buChar char="•"/>
              <a:defRPr/>
            </a:pPr>
            <a:endParaRPr lang="lv-LV" sz="3200" kern="0" dirty="0">
              <a:solidFill>
                <a:srgbClr val="000000"/>
              </a:solidFill>
            </a:endParaRPr>
          </a:p>
        </p:txBody>
      </p:sp>
    </p:spTree>
    <p:extLst>
      <p:ext uri="{BB962C8B-B14F-4D97-AF65-F5344CB8AC3E}">
        <p14:creationId xmlns:p14="http://schemas.microsoft.com/office/powerpoint/2010/main" val="2767427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smtClean="0"/>
              <a:t>Pieredze kā klikšķis</a:t>
            </a:r>
            <a:endParaRPr lang="lv-LV" dirty="0"/>
          </a:p>
        </p:txBody>
      </p:sp>
      <p:pic>
        <p:nvPicPr>
          <p:cNvPr id="819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5904656" cy="527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031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404813"/>
            <a:ext cx="8229600" cy="1143000"/>
          </a:xfrm>
        </p:spPr>
        <p:txBody>
          <a:bodyPr rtlCol="0">
            <a:normAutofit fontScale="90000"/>
          </a:bodyPr>
          <a:lstStyle/>
          <a:p>
            <a:pPr eaLnBrk="1" fontAlgn="auto" hangingPunct="1">
              <a:spcAft>
                <a:spcPts val="0"/>
              </a:spcAft>
              <a:defRPr/>
            </a:pPr>
            <a:r>
              <a:rPr lang="lv-LV" dirty="0" smtClean="0">
                <a:latin typeface="Garamond" panose="02020404030301010803" pitchFamily="18" charset="0"/>
              </a:rPr>
              <a:t>Francijas pieredze</a:t>
            </a:r>
            <a:r>
              <a:rPr lang="lv-LV" dirty="0">
                <a:latin typeface="Garamond" panose="02020404030301010803" pitchFamily="18" charset="0"/>
              </a:rPr>
              <a:t/>
            </a:r>
            <a:br>
              <a:rPr lang="lv-LV" dirty="0">
                <a:latin typeface="Garamond" panose="02020404030301010803" pitchFamily="18" charset="0"/>
              </a:rPr>
            </a:br>
            <a:r>
              <a:rPr lang="lv-LV" dirty="0">
                <a:latin typeface="Garamond" panose="02020404030301010803" pitchFamily="18" charset="0"/>
              </a:rPr>
              <a:t>Ville </a:t>
            </a:r>
            <a:r>
              <a:rPr lang="lv-LV" dirty="0" smtClean="0">
                <a:latin typeface="Garamond" panose="02020404030301010803" pitchFamily="18" charset="0"/>
              </a:rPr>
              <a:t>Mézin</a:t>
            </a:r>
            <a:br>
              <a:rPr lang="lv-LV" dirty="0" smtClean="0">
                <a:latin typeface="Garamond" panose="02020404030301010803" pitchFamily="18" charset="0"/>
              </a:rPr>
            </a:br>
            <a:endParaRPr lang="lv-LV" dirty="0">
              <a:latin typeface="Garamond" panose="02020404030301010803" pitchFamily="18" charset="0"/>
            </a:endParaRPr>
          </a:p>
        </p:txBody>
      </p:sp>
      <p:pic>
        <p:nvPicPr>
          <p:cNvPr id="12291" name="Picture 3" descr="C:\Users\Aivars\Desktop\Documents\SU\g_ek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628775"/>
            <a:ext cx="4038600" cy="2524125"/>
          </a:xfrm>
        </p:spPr>
      </p:pic>
      <p:pic>
        <p:nvPicPr>
          <p:cNvPr id="12292" name="Picture 4" descr="C:\Users\Aivars\Desktop\Documents\SU\direkt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13225"/>
            <a:ext cx="40513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Users\Aivars\Desktop\Documents\SU\auto.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59313" y="1557338"/>
            <a:ext cx="4038600" cy="2524125"/>
          </a:xfrm>
        </p:spPr>
      </p:pic>
      <p:pic>
        <p:nvPicPr>
          <p:cNvPr id="12294" name="Picture 6" descr="C:\Users\Aivars\Desktop\Documents\SU\glud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183063"/>
            <a:ext cx="40322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452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lv-LV" dirty="0">
                <a:latin typeface="Garamond" panose="02020404030301010803" pitchFamily="18" charset="0"/>
              </a:rPr>
              <a:t>Francijas pieredze</a:t>
            </a:r>
            <a:br>
              <a:rPr lang="lv-LV" dirty="0">
                <a:latin typeface="Garamond" panose="02020404030301010803" pitchFamily="18" charset="0"/>
              </a:rPr>
            </a:br>
            <a:r>
              <a:rPr lang="lv-LV" dirty="0">
                <a:latin typeface="Garamond" panose="02020404030301010803" pitchFamily="18" charset="0"/>
              </a:rPr>
              <a:t>Ville Mézin</a:t>
            </a:r>
            <a:endParaRPr lang="lv-LV" dirty="0"/>
          </a:p>
        </p:txBody>
      </p:sp>
      <p:pic>
        <p:nvPicPr>
          <p:cNvPr id="13315" name="Picture 2" descr="C:\Users\Aivars\Desktop\Documents\SU\apavi.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557338"/>
            <a:ext cx="4038600" cy="2524125"/>
          </a:xfrm>
        </p:spPr>
      </p:pic>
      <p:pic>
        <p:nvPicPr>
          <p:cNvPr id="13316" name="Picture 3" descr="C:\Users\Aivars\Desktop\Documents\SU\mal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149725"/>
            <a:ext cx="4002087"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C:\Users\Aivars\Desktop\Documents\SU\fase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3438" y="1484313"/>
            <a:ext cx="4038600" cy="2524125"/>
          </a:xfrm>
        </p:spPr>
      </p:pic>
      <p:pic>
        <p:nvPicPr>
          <p:cNvPr id="13318" name="Picture 5" descr="C:\Users\Aivars\Desktop\Documents\SU\z_trrrr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125913"/>
            <a:ext cx="407987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909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lv-LV" dirty="0">
                <a:latin typeface="Garamond" panose="02020404030301010803" pitchFamily="18" charset="0"/>
              </a:rPr>
              <a:t>Francijas pieredze</a:t>
            </a:r>
            <a:br>
              <a:rPr lang="lv-LV" dirty="0">
                <a:latin typeface="Garamond" panose="02020404030301010803" pitchFamily="18" charset="0"/>
              </a:rPr>
            </a:br>
            <a:r>
              <a:rPr lang="lv-LV" dirty="0">
                <a:latin typeface="Garamond" panose="02020404030301010803" pitchFamily="18" charset="0"/>
              </a:rPr>
              <a:t>Ville Mézin</a:t>
            </a:r>
            <a:endParaRPr lang="lv-LV" dirty="0"/>
          </a:p>
        </p:txBody>
      </p:sp>
      <p:pic>
        <p:nvPicPr>
          <p:cNvPr id="14339" name="Picture 2" descr="C:\Users\Aivars\Desktop\Documents\SU\gr_maj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1603375"/>
            <a:ext cx="4038600" cy="2524125"/>
          </a:xfrm>
        </p:spPr>
      </p:pic>
      <p:pic>
        <p:nvPicPr>
          <p:cNvPr id="14340" name="Picture 4" descr="C:\Users\Aivars\Desktop\Documents\SU\gr_dzivok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97013"/>
            <a:ext cx="42481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ivars\Desktop\Documents\SU\slau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88" y="4160838"/>
            <a:ext cx="4176712"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C:\Users\Aivars\Desktop\Documents\SU\dzivokl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152900"/>
            <a:ext cx="422116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221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8229600" cy="1143000"/>
          </a:xfrm>
        </p:spPr>
        <p:txBody>
          <a:bodyPr>
            <a:normAutofit fontScale="90000"/>
          </a:bodyPr>
          <a:lstStyle/>
          <a:p>
            <a:r>
              <a:rPr lang="lv-LV" dirty="0" smtClean="0"/>
              <a:t>Maarja ciems 13.06.2018.</a:t>
            </a:r>
            <a:br>
              <a:rPr lang="lv-LV" dirty="0" smtClean="0"/>
            </a:br>
            <a:r>
              <a:rPr lang="lv-LV" sz="1800" dirty="0" smtClean="0"/>
              <a:t>Par SEMPRE projektu: </a:t>
            </a:r>
            <a:r>
              <a:rPr lang="lv-LV" sz="1800" dirty="0" smtClean="0">
                <a:hlinkClick r:id="rId2"/>
              </a:rPr>
              <a:t>http://www.sempre-project.eu</a:t>
            </a:r>
            <a:r>
              <a:rPr lang="lv-LV" dirty="0" smtClean="0"/>
              <a:t> </a:t>
            </a:r>
            <a:endParaRPr lang="lv-LV" dirty="0"/>
          </a:p>
        </p:txBody>
      </p:sp>
      <p:pic>
        <p:nvPicPr>
          <p:cNvPr id="8294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77624" y="1600200"/>
            <a:ext cx="339775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7"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7243"/>
            <a:ext cx="4038600" cy="303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615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366</Words>
  <Application>Microsoft Office PowerPoint</Application>
  <PresentationFormat>On-screen Show (4:3)</PresentationFormat>
  <Paragraphs>42</Paragraphs>
  <Slides>15</Slides>
  <Notes>0</Notes>
  <HiddenSlides>0</HiddenSlides>
  <MMClips>0</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Office Theme</vt:lpstr>
      <vt:lpstr>1_Office Theme</vt:lpstr>
      <vt:lpstr>2_Office Theme</vt:lpstr>
      <vt:lpstr>3_Office Theme</vt:lpstr>
      <vt:lpstr>4_Office Theme</vt:lpstr>
      <vt:lpstr>6_Office Theme</vt:lpstr>
      <vt:lpstr>Sociālā uzņēmējdarbība – atbalsta pakalpojums deinstitucionalizacijas procesā pašvaldībās.</vt:lpstr>
      <vt:lpstr>Kas ir sociālā uzņēmējdarbība? </vt:lpstr>
      <vt:lpstr>Deinstitucionalizācija</vt:lpstr>
      <vt:lpstr>PowerPoint Presentation</vt:lpstr>
      <vt:lpstr>Pieredze kā klikšķis</vt:lpstr>
      <vt:lpstr>Francijas pieredze Ville Mézin </vt:lpstr>
      <vt:lpstr>Francijas pieredze Ville Mézin</vt:lpstr>
      <vt:lpstr>Francijas pieredze Ville Mézin</vt:lpstr>
      <vt:lpstr>Maarja ciems 13.06.2018. Par SEMPRE projektu: http://www.sempre-project.eu </vt:lpstr>
      <vt:lpstr>Maarja ciems 13.06.2018. Par SEMPRE projektu: http://www.sempre-project.eu </vt:lpstr>
      <vt:lpstr>Maarja ciems 13.06.2018. Par SEMPRE projektu: http://www.sempre-project.eu </vt:lpstr>
      <vt:lpstr>Pašvaldību resursi</vt:lpstr>
      <vt:lpstr>Raunas novadā pie Gatartas pansionāta </vt:lpstr>
      <vt:lpstr> Daži būtiski secinājumi</vt:lpstr>
      <vt:lpstr> Paldies par uzmanību!  Saudzējiet sevi – Jūs Latvijai esat vajadzīgi! Pusdienas baudiet nesteidzīgi!</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Sociālā uzņēmējdarbība – atbalsta pakalpojums deinstitucionalizacijas procesā pašvaldībās.</dc:title>
  <dc:creator>Aivars damroze</dc:creator>
  <cp:lastModifiedBy>Aivars damroze</cp:lastModifiedBy>
  <cp:revision>12</cp:revision>
  <dcterms:created xsi:type="dcterms:W3CDTF">2018-11-06T16:52:29Z</dcterms:created>
  <dcterms:modified xsi:type="dcterms:W3CDTF">2018-11-06T19:54:03Z</dcterms:modified>
</cp:coreProperties>
</file>