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2" r:id="rId2"/>
    <p:sldId id="334" r:id="rId3"/>
    <p:sldId id="331" r:id="rId4"/>
    <p:sldId id="328" r:id="rId5"/>
    <p:sldId id="329" r:id="rId6"/>
    <p:sldId id="330" r:id="rId7"/>
    <p:sldId id="304" r:id="rId8"/>
  </p:sldIdLst>
  <p:sldSz cx="9144000" cy="6858000" type="screen4x3"/>
  <p:notesSz cx="6870700" cy="97742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0303" autoAdjust="0"/>
  </p:normalViewPr>
  <p:slideViewPr>
    <p:cSldViewPr>
      <p:cViewPr>
        <p:scale>
          <a:sx n="90" d="100"/>
          <a:sy n="90" d="100"/>
        </p:scale>
        <p:origin x="-57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079"/>
        <p:guide pos="216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C7DC5-E407-435D-9F68-0144686C7060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ACD2C9F1-9E07-458F-82EF-F273E9B88778}">
      <dgm:prSet phldrT="[Text]"/>
      <dgm:spPr/>
      <dgm:t>
        <a:bodyPr/>
        <a:lstStyle/>
        <a:p>
          <a:r>
            <a:rPr lang="lv-LV" dirty="0" smtClean="0">
              <a:solidFill>
                <a:srgbClr val="003366"/>
              </a:solidFill>
            </a:rPr>
            <a:t>Nacionālais līmenis</a:t>
          </a:r>
          <a:endParaRPr lang="lv-LV" dirty="0">
            <a:solidFill>
              <a:srgbClr val="003366"/>
            </a:solidFill>
          </a:endParaRPr>
        </a:p>
      </dgm:t>
    </dgm:pt>
    <dgm:pt modelId="{38D9AAD0-E6F0-47BB-8F1C-3317DF9650CA}" type="parTrans" cxnId="{3861BFC1-EF60-44E2-B67A-3095678CDC0E}">
      <dgm:prSet/>
      <dgm:spPr/>
      <dgm:t>
        <a:bodyPr/>
        <a:lstStyle/>
        <a:p>
          <a:endParaRPr lang="lv-LV"/>
        </a:p>
      </dgm:t>
    </dgm:pt>
    <dgm:pt modelId="{353F1291-66DB-4F74-BC91-AF06EA390532}" type="sibTrans" cxnId="{3861BFC1-EF60-44E2-B67A-3095678CDC0E}">
      <dgm:prSet/>
      <dgm:spPr/>
      <dgm:t>
        <a:bodyPr/>
        <a:lstStyle/>
        <a:p>
          <a:endParaRPr lang="lv-LV"/>
        </a:p>
      </dgm:t>
    </dgm:pt>
    <dgm:pt modelId="{9832D8AD-BF42-4839-92C8-0CF9DC7B7761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Tiesību aktu un politikas dokumentu analīze</a:t>
          </a:r>
          <a:endParaRPr lang="lv-LV" sz="1600" dirty="0">
            <a:solidFill>
              <a:srgbClr val="003366"/>
            </a:solidFill>
          </a:endParaRPr>
        </a:p>
      </dgm:t>
    </dgm:pt>
    <dgm:pt modelId="{061CE240-D6C6-45B8-8FC2-6FCECD14C98A}" type="parTrans" cxnId="{62ED69F4-6DCE-4349-ABB1-2FFBF6C43DCC}">
      <dgm:prSet/>
      <dgm:spPr/>
      <dgm:t>
        <a:bodyPr/>
        <a:lstStyle/>
        <a:p>
          <a:endParaRPr lang="lv-LV"/>
        </a:p>
      </dgm:t>
    </dgm:pt>
    <dgm:pt modelId="{74D8AAF2-0669-4998-A73B-9EF5F96A0223}" type="sibTrans" cxnId="{62ED69F4-6DCE-4349-ABB1-2FFBF6C43DCC}">
      <dgm:prSet/>
      <dgm:spPr/>
      <dgm:t>
        <a:bodyPr/>
        <a:lstStyle/>
        <a:p>
          <a:endParaRPr lang="lv-LV"/>
        </a:p>
      </dgm:t>
    </dgm:pt>
    <dgm:pt modelId="{821BE263-DEE7-4B4B-BFBC-DD4A60FEDD9B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Ekspertu intervijas nacionālā līmenī</a:t>
          </a:r>
          <a:endParaRPr lang="lv-LV" sz="1600" dirty="0">
            <a:solidFill>
              <a:srgbClr val="003366"/>
            </a:solidFill>
          </a:endParaRPr>
        </a:p>
      </dgm:t>
    </dgm:pt>
    <dgm:pt modelId="{F6CCA3A9-6086-427C-9A6A-565CC8474B4C}" type="parTrans" cxnId="{21FB6519-62B0-4D15-A929-D2C6966EEE25}">
      <dgm:prSet/>
      <dgm:spPr/>
      <dgm:t>
        <a:bodyPr/>
        <a:lstStyle/>
        <a:p>
          <a:endParaRPr lang="lv-LV"/>
        </a:p>
      </dgm:t>
    </dgm:pt>
    <dgm:pt modelId="{1434074A-D553-4AF6-B8D7-D58DF05484B5}" type="sibTrans" cxnId="{21FB6519-62B0-4D15-A929-D2C6966EEE25}">
      <dgm:prSet/>
      <dgm:spPr/>
      <dgm:t>
        <a:bodyPr/>
        <a:lstStyle/>
        <a:p>
          <a:endParaRPr lang="lv-LV"/>
        </a:p>
      </dgm:t>
    </dgm:pt>
    <dgm:pt modelId="{265DC7BE-FE11-483E-A237-724E9F6A1C55}">
      <dgm:prSet phldrT="[Text]"/>
      <dgm:spPr/>
      <dgm:t>
        <a:bodyPr/>
        <a:lstStyle/>
        <a:p>
          <a:r>
            <a:rPr lang="lv-LV" dirty="0" smtClean="0">
              <a:solidFill>
                <a:srgbClr val="003366"/>
              </a:solidFill>
            </a:rPr>
            <a:t>Vietējais līmenis</a:t>
          </a:r>
          <a:endParaRPr lang="lv-LV" dirty="0">
            <a:solidFill>
              <a:srgbClr val="003366"/>
            </a:solidFill>
          </a:endParaRPr>
        </a:p>
      </dgm:t>
    </dgm:pt>
    <dgm:pt modelId="{DF2795BE-B349-4822-B6E1-1BF68AE01BBD}" type="parTrans" cxnId="{8D30C5FA-CF05-44B0-9788-22A9C119BB9F}">
      <dgm:prSet/>
      <dgm:spPr/>
      <dgm:t>
        <a:bodyPr/>
        <a:lstStyle/>
        <a:p>
          <a:endParaRPr lang="lv-LV"/>
        </a:p>
      </dgm:t>
    </dgm:pt>
    <dgm:pt modelId="{1ACB667D-60AD-473B-925D-9AC57200A162}" type="sibTrans" cxnId="{8D30C5FA-CF05-44B0-9788-22A9C119BB9F}">
      <dgm:prSet/>
      <dgm:spPr/>
      <dgm:t>
        <a:bodyPr/>
        <a:lstStyle/>
        <a:p>
          <a:endParaRPr lang="lv-LV"/>
        </a:p>
      </dgm:t>
    </dgm:pt>
    <dgm:pt modelId="{50C68410-43EB-40A0-84A9-41E374FAA3FE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Pašvaldību atbalsts/ atvieglojumi transportam un mobilitātei</a:t>
          </a:r>
          <a:endParaRPr lang="lv-LV" sz="1600" dirty="0">
            <a:solidFill>
              <a:srgbClr val="003366"/>
            </a:solidFill>
          </a:endParaRPr>
        </a:p>
      </dgm:t>
    </dgm:pt>
    <dgm:pt modelId="{ECD6F1BD-3BBA-4D04-B1E1-3E21243D7931}" type="parTrans" cxnId="{2E680691-BF92-4782-A9D0-81D87211AB1F}">
      <dgm:prSet/>
      <dgm:spPr/>
      <dgm:t>
        <a:bodyPr/>
        <a:lstStyle/>
        <a:p>
          <a:endParaRPr lang="lv-LV"/>
        </a:p>
      </dgm:t>
    </dgm:pt>
    <dgm:pt modelId="{525D3C1B-C626-477A-9189-2D84C2106354}" type="sibTrans" cxnId="{2E680691-BF92-4782-A9D0-81D87211AB1F}">
      <dgm:prSet/>
      <dgm:spPr/>
      <dgm:t>
        <a:bodyPr/>
        <a:lstStyle/>
        <a:p>
          <a:endParaRPr lang="lv-LV"/>
        </a:p>
      </dgm:t>
    </dgm:pt>
    <dgm:pt modelId="{CA7C944B-70D4-4AFA-BD0D-421A26885D90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Ekspertu intervijas plānošanas reģionu līmenī</a:t>
          </a:r>
          <a:endParaRPr lang="lv-LV" sz="1600" dirty="0">
            <a:solidFill>
              <a:srgbClr val="003366"/>
            </a:solidFill>
          </a:endParaRPr>
        </a:p>
      </dgm:t>
    </dgm:pt>
    <dgm:pt modelId="{CBAA5147-37CB-4F6B-B507-C74CA07C473C}" type="parTrans" cxnId="{7060DC01-6D5E-44CE-9748-40E642233005}">
      <dgm:prSet/>
      <dgm:spPr/>
      <dgm:t>
        <a:bodyPr/>
        <a:lstStyle/>
        <a:p>
          <a:endParaRPr lang="lv-LV"/>
        </a:p>
      </dgm:t>
    </dgm:pt>
    <dgm:pt modelId="{B7F2C644-1B63-4970-AAF2-54F3C8EC29F9}" type="sibTrans" cxnId="{7060DC01-6D5E-44CE-9748-40E642233005}">
      <dgm:prSet/>
      <dgm:spPr/>
      <dgm:t>
        <a:bodyPr/>
        <a:lstStyle/>
        <a:p>
          <a:endParaRPr lang="lv-LV"/>
        </a:p>
      </dgm:t>
    </dgm:pt>
    <dgm:pt modelId="{1A6E78A1-EE90-451E-B656-B58494F7398F}">
      <dgm:prSet phldrT="[Text]"/>
      <dgm:spPr/>
      <dgm:t>
        <a:bodyPr/>
        <a:lstStyle/>
        <a:p>
          <a:r>
            <a:rPr lang="lv-LV" dirty="0" smtClean="0">
              <a:solidFill>
                <a:srgbClr val="003366"/>
              </a:solidFill>
            </a:rPr>
            <a:t>Novadu intervijas</a:t>
          </a:r>
          <a:endParaRPr lang="lv-LV" dirty="0">
            <a:solidFill>
              <a:srgbClr val="003366"/>
            </a:solidFill>
          </a:endParaRPr>
        </a:p>
      </dgm:t>
    </dgm:pt>
    <dgm:pt modelId="{1157240E-FF67-47B5-B3D6-66513068336F}" type="parTrans" cxnId="{F4538C02-BA06-44E9-9C11-60AD2BE1A86E}">
      <dgm:prSet/>
      <dgm:spPr/>
      <dgm:t>
        <a:bodyPr/>
        <a:lstStyle/>
        <a:p>
          <a:endParaRPr lang="lv-LV"/>
        </a:p>
      </dgm:t>
    </dgm:pt>
    <dgm:pt modelId="{94E0DD86-20A2-4CB7-9F3C-1030ADCABA4C}" type="sibTrans" cxnId="{F4538C02-BA06-44E9-9C11-60AD2BE1A86E}">
      <dgm:prSet/>
      <dgm:spPr/>
      <dgm:t>
        <a:bodyPr/>
        <a:lstStyle/>
        <a:p>
          <a:endParaRPr lang="lv-LV"/>
        </a:p>
      </dgm:t>
    </dgm:pt>
    <dgm:pt modelId="{094ED947-15B7-484A-9E32-6285BC2B7182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Bezdarba saistība ar transporta piedāvājumu novadā</a:t>
          </a:r>
          <a:endParaRPr lang="lv-LV" sz="1600" dirty="0">
            <a:solidFill>
              <a:srgbClr val="003366"/>
            </a:solidFill>
          </a:endParaRPr>
        </a:p>
      </dgm:t>
    </dgm:pt>
    <dgm:pt modelId="{138C21BE-B800-4522-8139-C2DE7CBAD29C}" type="parTrans" cxnId="{44047D07-ED2B-4574-8A7F-BFC5407C1F3C}">
      <dgm:prSet/>
      <dgm:spPr/>
      <dgm:t>
        <a:bodyPr/>
        <a:lstStyle/>
        <a:p>
          <a:endParaRPr lang="lv-LV"/>
        </a:p>
      </dgm:t>
    </dgm:pt>
    <dgm:pt modelId="{ED7B735E-63C7-458F-A06B-5464E4162CC1}" type="sibTrans" cxnId="{44047D07-ED2B-4574-8A7F-BFC5407C1F3C}">
      <dgm:prSet/>
      <dgm:spPr/>
      <dgm:t>
        <a:bodyPr/>
        <a:lstStyle/>
        <a:p>
          <a:endParaRPr lang="lv-LV"/>
        </a:p>
      </dgm:t>
    </dgm:pt>
    <dgm:pt modelId="{EA162B08-F46F-4B96-ACCD-9244B38F7259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Atvieglojumu noteikšanas loģika un saistība ar iedzīvotāju patiesajām vajadzībām attiecībā uz transporta pieejamību</a:t>
          </a:r>
          <a:endParaRPr lang="lv-LV" sz="1600" dirty="0">
            <a:solidFill>
              <a:srgbClr val="003366"/>
            </a:solidFill>
          </a:endParaRPr>
        </a:p>
      </dgm:t>
    </dgm:pt>
    <dgm:pt modelId="{0E7130DD-EA75-4EB0-BA1A-8B0AE61AD736}" type="parTrans" cxnId="{214978B2-E153-4944-9044-3BEC3390A0F4}">
      <dgm:prSet/>
      <dgm:spPr/>
      <dgm:t>
        <a:bodyPr/>
        <a:lstStyle/>
        <a:p>
          <a:endParaRPr lang="lv-LV"/>
        </a:p>
      </dgm:t>
    </dgm:pt>
    <dgm:pt modelId="{19B2B21C-A116-4CC8-9845-A5486FAA7DEB}" type="sibTrans" cxnId="{214978B2-E153-4944-9044-3BEC3390A0F4}">
      <dgm:prSet/>
      <dgm:spPr/>
      <dgm:t>
        <a:bodyPr/>
        <a:lstStyle/>
        <a:p>
          <a:endParaRPr lang="lv-LV"/>
        </a:p>
      </dgm:t>
    </dgm:pt>
    <dgm:pt modelId="{EB36550A-69AD-4BBD-9FC6-CDF2BBA97F32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Aktuālie bezdarbu raksturojošie rādītāji novados</a:t>
          </a:r>
          <a:endParaRPr lang="lv-LV" sz="1600" dirty="0">
            <a:solidFill>
              <a:srgbClr val="003366"/>
            </a:solidFill>
          </a:endParaRPr>
        </a:p>
      </dgm:t>
    </dgm:pt>
    <dgm:pt modelId="{CF9D2CE8-44CB-461C-92CF-76BB3187DC19}" type="parTrans" cxnId="{16C0A3A5-6FB5-4124-8F60-BD5E37E2D0F4}">
      <dgm:prSet/>
      <dgm:spPr/>
      <dgm:t>
        <a:bodyPr/>
        <a:lstStyle/>
        <a:p>
          <a:endParaRPr lang="lv-LV"/>
        </a:p>
      </dgm:t>
    </dgm:pt>
    <dgm:pt modelId="{D2610F1A-18BB-4445-92B9-579328A2388B}" type="sibTrans" cxnId="{16C0A3A5-6FB5-4124-8F60-BD5E37E2D0F4}">
      <dgm:prSet/>
      <dgm:spPr/>
      <dgm:t>
        <a:bodyPr/>
        <a:lstStyle/>
        <a:p>
          <a:endParaRPr lang="lv-LV"/>
        </a:p>
      </dgm:t>
    </dgm:pt>
    <dgm:pt modelId="{B5EE1AF4-890D-422B-B124-3EB4C01506D0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Skolēnu pārvadājumu intensitāte novadā un pārklāšanās ar sabiedrisko transportu</a:t>
          </a:r>
          <a:endParaRPr lang="lv-LV" sz="1600" dirty="0">
            <a:solidFill>
              <a:srgbClr val="003366"/>
            </a:solidFill>
          </a:endParaRPr>
        </a:p>
      </dgm:t>
    </dgm:pt>
    <dgm:pt modelId="{F828CED7-2F43-48F5-92CD-BE4D542C8E08}" type="parTrans" cxnId="{18B7C20F-9A94-4274-B038-1D2D285A04EE}">
      <dgm:prSet/>
      <dgm:spPr/>
      <dgm:t>
        <a:bodyPr/>
        <a:lstStyle/>
        <a:p>
          <a:endParaRPr lang="lv-LV"/>
        </a:p>
      </dgm:t>
    </dgm:pt>
    <dgm:pt modelId="{F73C025B-A804-4EB6-B809-085026CAB19E}" type="sibTrans" cxnId="{18B7C20F-9A94-4274-B038-1D2D285A04EE}">
      <dgm:prSet/>
      <dgm:spPr/>
      <dgm:t>
        <a:bodyPr/>
        <a:lstStyle/>
        <a:p>
          <a:endParaRPr lang="lv-LV"/>
        </a:p>
      </dgm:t>
    </dgm:pt>
    <dgm:pt modelId="{FA4FDEDE-AB45-4816-A5BE-E5C9EAF42C73}">
      <dgm:prSet phldrT="[Text]" custT="1"/>
      <dgm:spPr/>
      <dgm:t>
        <a:bodyPr/>
        <a:lstStyle/>
        <a:p>
          <a:r>
            <a:rPr lang="lv-LV" sz="1600" dirty="0" smtClean="0">
              <a:solidFill>
                <a:srgbClr val="003366"/>
              </a:solidFill>
            </a:rPr>
            <a:t>ES līmeņa u.c. ārvalstu literatūras izpēte un būtiskāko analīzes indikatoru identificēšana</a:t>
          </a:r>
          <a:endParaRPr lang="lv-LV" sz="1600" dirty="0">
            <a:solidFill>
              <a:srgbClr val="003366"/>
            </a:solidFill>
          </a:endParaRPr>
        </a:p>
      </dgm:t>
    </dgm:pt>
    <dgm:pt modelId="{DA65D34A-C236-4F02-A667-DDEE64453B28}" type="parTrans" cxnId="{D2B0845A-970F-4FC5-B911-B058C68F0DDF}">
      <dgm:prSet/>
      <dgm:spPr/>
      <dgm:t>
        <a:bodyPr/>
        <a:lstStyle/>
        <a:p>
          <a:endParaRPr lang="lv-LV"/>
        </a:p>
      </dgm:t>
    </dgm:pt>
    <dgm:pt modelId="{02A98340-FAF5-4C2B-A7DF-988E025C29B8}" type="sibTrans" cxnId="{D2B0845A-970F-4FC5-B911-B058C68F0DDF}">
      <dgm:prSet/>
      <dgm:spPr/>
      <dgm:t>
        <a:bodyPr/>
        <a:lstStyle/>
        <a:p>
          <a:endParaRPr lang="lv-LV"/>
        </a:p>
      </dgm:t>
    </dgm:pt>
    <dgm:pt modelId="{B8140F31-6161-44EC-BF2D-1BD759A08479}" type="pres">
      <dgm:prSet presAssocID="{27DC7DC5-E407-435D-9F68-0144686C70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692445E8-6E3E-4B61-82CF-C1CFDC1F31B4}" type="pres">
      <dgm:prSet presAssocID="{ACD2C9F1-9E07-458F-82EF-F273E9B88778}" presName="composite" presStyleCnt="0"/>
      <dgm:spPr/>
    </dgm:pt>
    <dgm:pt modelId="{75A5EEAF-D46A-42CC-A840-A32675B8C2CE}" type="pres">
      <dgm:prSet presAssocID="{ACD2C9F1-9E07-458F-82EF-F273E9B887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11769DC-B609-4BD4-AC7F-7479F62CE859}" type="pres">
      <dgm:prSet presAssocID="{ACD2C9F1-9E07-458F-82EF-F273E9B887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35D0824-B095-41A0-94A6-E16A6DB7D938}" type="pres">
      <dgm:prSet presAssocID="{353F1291-66DB-4F74-BC91-AF06EA390532}" presName="sp" presStyleCnt="0"/>
      <dgm:spPr/>
    </dgm:pt>
    <dgm:pt modelId="{1DCD88CE-33B7-4208-BA5F-60709AA50FD3}" type="pres">
      <dgm:prSet presAssocID="{265DC7BE-FE11-483E-A237-724E9F6A1C55}" presName="composite" presStyleCnt="0"/>
      <dgm:spPr/>
    </dgm:pt>
    <dgm:pt modelId="{DC459068-6AF0-4F7F-A7D1-93DE8EE6ED48}" type="pres">
      <dgm:prSet presAssocID="{265DC7BE-FE11-483E-A237-724E9F6A1C5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C0C7A83-C810-4DA2-ABD9-CBD482979C19}" type="pres">
      <dgm:prSet presAssocID="{265DC7BE-FE11-483E-A237-724E9F6A1C5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DA74C1A-D443-4EDF-9714-3DE6AF60FC6D}" type="pres">
      <dgm:prSet presAssocID="{1ACB667D-60AD-473B-925D-9AC57200A162}" presName="sp" presStyleCnt="0"/>
      <dgm:spPr/>
    </dgm:pt>
    <dgm:pt modelId="{C7B3692A-E506-4F9D-8CED-F6926AEF10F1}" type="pres">
      <dgm:prSet presAssocID="{1A6E78A1-EE90-451E-B656-B58494F7398F}" presName="composite" presStyleCnt="0"/>
      <dgm:spPr/>
    </dgm:pt>
    <dgm:pt modelId="{96519FB8-9857-4DE9-B61B-8C15FDB774A8}" type="pres">
      <dgm:prSet presAssocID="{1A6E78A1-EE90-451E-B656-B58494F7398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95E0B99-01EC-4102-8D09-9CE461F7E5DA}" type="pres">
      <dgm:prSet presAssocID="{1A6E78A1-EE90-451E-B656-B58494F7398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C1BB12E-104A-495D-A6FD-C50E5F9507B2}" type="presOf" srcId="{EA162B08-F46F-4B96-ACCD-9244B38F7259}" destId="{595E0B99-01EC-4102-8D09-9CE461F7E5DA}" srcOrd="0" destOrd="2" presId="urn:microsoft.com/office/officeart/2005/8/layout/chevron2"/>
    <dgm:cxn modelId="{B8762C72-FFE7-4CE9-A7B4-BC59F97E76F8}" type="presOf" srcId="{50C68410-43EB-40A0-84A9-41E374FAA3FE}" destId="{FC0C7A83-C810-4DA2-ABD9-CBD482979C19}" srcOrd="0" destOrd="0" presId="urn:microsoft.com/office/officeart/2005/8/layout/chevron2"/>
    <dgm:cxn modelId="{756D63B8-DE79-4B6C-B4E1-E0ECA82A5D36}" type="presOf" srcId="{FA4FDEDE-AB45-4816-A5BE-E5C9EAF42C73}" destId="{511769DC-B609-4BD4-AC7F-7479F62CE859}" srcOrd="0" destOrd="0" presId="urn:microsoft.com/office/officeart/2005/8/layout/chevron2"/>
    <dgm:cxn modelId="{72EE1D06-F3DF-4F87-A0C8-753B691AA9E5}" type="presOf" srcId="{821BE263-DEE7-4B4B-BFBC-DD4A60FEDD9B}" destId="{511769DC-B609-4BD4-AC7F-7479F62CE859}" srcOrd="0" destOrd="2" presId="urn:microsoft.com/office/officeart/2005/8/layout/chevron2"/>
    <dgm:cxn modelId="{8D30C5FA-CF05-44B0-9788-22A9C119BB9F}" srcId="{27DC7DC5-E407-435D-9F68-0144686C7060}" destId="{265DC7BE-FE11-483E-A237-724E9F6A1C55}" srcOrd="1" destOrd="0" parTransId="{DF2795BE-B349-4822-B6E1-1BF68AE01BBD}" sibTransId="{1ACB667D-60AD-473B-925D-9AC57200A162}"/>
    <dgm:cxn modelId="{196D9D8A-31AD-4563-B7C3-63E9A57781CF}" type="presOf" srcId="{CA7C944B-70D4-4AFA-BD0D-421A26885D90}" destId="{FC0C7A83-C810-4DA2-ABD9-CBD482979C19}" srcOrd="0" destOrd="1" presId="urn:microsoft.com/office/officeart/2005/8/layout/chevron2"/>
    <dgm:cxn modelId="{21FB6519-62B0-4D15-A929-D2C6966EEE25}" srcId="{ACD2C9F1-9E07-458F-82EF-F273E9B88778}" destId="{821BE263-DEE7-4B4B-BFBC-DD4A60FEDD9B}" srcOrd="2" destOrd="0" parTransId="{F6CCA3A9-6086-427C-9A6A-565CC8474B4C}" sibTransId="{1434074A-D553-4AF6-B8D7-D58DF05484B5}"/>
    <dgm:cxn modelId="{18B7C20F-9A94-4274-B038-1D2D285A04EE}" srcId="{1A6E78A1-EE90-451E-B656-B58494F7398F}" destId="{B5EE1AF4-890D-422B-B124-3EB4C01506D0}" srcOrd="1" destOrd="0" parTransId="{F828CED7-2F43-48F5-92CD-BE4D542C8E08}" sibTransId="{F73C025B-A804-4EB6-B809-085026CAB19E}"/>
    <dgm:cxn modelId="{214978B2-E153-4944-9044-3BEC3390A0F4}" srcId="{1A6E78A1-EE90-451E-B656-B58494F7398F}" destId="{EA162B08-F46F-4B96-ACCD-9244B38F7259}" srcOrd="2" destOrd="0" parTransId="{0E7130DD-EA75-4EB0-BA1A-8B0AE61AD736}" sibTransId="{19B2B21C-A116-4CC8-9845-A5486FAA7DEB}"/>
    <dgm:cxn modelId="{7060DC01-6D5E-44CE-9748-40E642233005}" srcId="{265DC7BE-FE11-483E-A237-724E9F6A1C55}" destId="{CA7C944B-70D4-4AFA-BD0D-421A26885D90}" srcOrd="1" destOrd="0" parTransId="{CBAA5147-37CB-4F6B-B507-C74CA07C473C}" sibTransId="{B7F2C644-1B63-4970-AAF2-54F3C8EC29F9}"/>
    <dgm:cxn modelId="{963ED4A8-8B33-4E30-91ED-7BB38B170058}" type="presOf" srcId="{27DC7DC5-E407-435D-9F68-0144686C7060}" destId="{B8140F31-6161-44EC-BF2D-1BD759A08479}" srcOrd="0" destOrd="0" presId="urn:microsoft.com/office/officeart/2005/8/layout/chevron2"/>
    <dgm:cxn modelId="{CF668D43-915D-4D32-94FF-F6F67975A0C2}" type="presOf" srcId="{094ED947-15B7-484A-9E32-6285BC2B7182}" destId="{595E0B99-01EC-4102-8D09-9CE461F7E5DA}" srcOrd="0" destOrd="0" presId="urn:microsoft.com/office/officeart/2005/8/layout/chevron2"/>
    <dgm:cxn modelId="{2A37B7DF-25FF-4A0A-BBFA-BD7B861C57AB}" type="presOf" srcId="{1A6E78A1-EE90-451E-B656-B58494F7398F}" destId="{96519FB8-9857-4DE9-B61B-8C15FDB774A8}" srcOrd="0" destOrd="0" presId="urn:microsoft.com/office/officeart/2005/8/layout/chevron2"/>
    <dgm:cxn modelId="{2E680691-BF92-4782-A9D0-81D87211AB1F}" srcId="{265DC7BE-FE11-483E-A237-724E9F6A1C55}" destId="{50C68410-43EB-40A0-84A9-41E374FAA3FE}" srcOrd="0" destOrd="0" parTransId="{ECD6F1BD-3BBA-4D04-B1E1-3E21243D7931}" sibTransId="{525D3C1B-C626-477A-9189-2D84C2106354}"/>
    <dgm:cxn modelId="{D2B0845A-970F-4FC5-B911-B058C68F0DDF}" srcId="{ACD2C9F1-9E07-458F-82EF-F273E9B88778}" destId="{FA4FDEDE-AB45-4816-A5BE-E5C9EAF42C73}" srcOrd="0" destOrd="0" parTransId="{DA65D34A-C236-4F02-A667-DDEE64453B28}" sibTransId="{02A98340-FAF5-4C2B-A7DF-988E025C29B8}"/>
    <dgm:cxn modelId="{16C0A3A5-6FB5-4124-8F60-BD5E37E2D0F4}" srcId="{265DC7BE-FE11-483E-A237-724E9F6A1C55}" destId="{EB36550A-69AD-4BBD-9FC6-CDF2BBA97F32}" srcOrd="2" destOrd="0" parTransId="{CF9D2CE8-44CB-461C-92CF-76BB3187DC19}" sibTransId="{D2610F1A-18BB-4445-92B9-579328A2388B}"/>
    <dgm:cxn modelId="{3575EB0E-9E16-4AF6-B46E-26915C46E73C}" type="presOf" srcId="{EB36550A-69AD-4BBD-9FC6-CDF2BBA97F32}" destId="{FC0C7A83-C810-4DA2-ABD9-CBD482979C19}" srcOrd="0" destOrd="2" presId="urn:microsoft.com/office/officeart/2005/8/layout/chevron2"/>
    <dgm:cxn modelId="{3861BFC1-EF60-44E2-B67A-3095678CDC0E}" srcId="{27DC7DC5-E407-435D-9F68-0144686C7060}" destId="{ACD2C9F1-9E07-458F-82EF-F273E9B88778}" srcOrd="0" destOrd="0" parTransId="{38D9AAD0-E6F0-47BB-8F1C-3317DF9650CA}" sibTransId="{353F1291-66DB-4F74-BC91-AF06EA390532}"/>
    <dgm:cxn modelId="{EA1A1179-4A5B-4DC1-AC85-3B4881F339EC}" type="presOf" srcId="{ACD2C9F1-9E07-458F-82EF-F273E9B88778}" destId="{75A5EEAF-D46A-42CC-A840-A32675B8C2CE}" srcOrd="0" destOrd="0" presId="urn:microsoft.com/office/officeart/2005/8/layout/chevron2"/>
    <dgm:cxn modelId="{62ED69F4-6DCE-4349-ABB1-2FFBF6C43DCC}" srcId="{ACD2C9F1-9E07-458F-82EF-F273E9B88778}" destId="{9832D8AD-BF42-4839-92C8-0CF9DC7B7761}" srcOrd="1" destOrd="0" parTransId="{061CE240-D6C6-45B8-8FC2-6FCECD14C98A}" sibTransId="{74D8AAF2-0669-4998-A73B-9EF5F96A0223}"/>
    <dgm:cxn modelId="{F4538C02-BA06-44E9-9C11-60AD2BE1A86E}" srcId="{27DC7DC5-E407-435D-9F68-0144686C7060}" destId="{1A6E78A1-EE90-451E-B656-B58494F7398F}" srcOrd="2" destOrd="0" parTransId="{1157240E-FF67-47B5-B3D6-66513068336F}" sibTransId="{94E0DD86-20A2-4CB7-9F3C-1030ADCABA4C}"/>
    <dgm:cxn modelId="{1C16D724-EE2C-46A9-A97B-7336A66F0C5E}" type="presOf" srcId="{9832D8AD-BF42-4839-92C8-0CF9DC7B7761}" destId="{511769DC-B609-4BD4-AC7F-7479F62CE859}" srcOrd="0" destOrd="1" presId="urn:microsoft.com/office/officeart/2005/8/layout/chevron2"/>
    <dgm:cxn modelId="{44047D07-ED2B-4574-8A7F-BFC5407C1F3C}" srcId="{1A6E78A1-EE90-451E-B656-B58494F7398F}" destId="{094ED947-15B7-484A-9E32-6285BC2B7182}" srcOrd="0" destOrd="0" parTransId="{138C21BE-B800-4522-8139-C2DE7CBAD29C}" sibTransId="{ED7B735E-63C7-458F-A06B-5464E4162CC1}"/>
    <dgm:cxn modelId="{621E3A10-08FB-4A6C-A0D4-D9E4003FA981}" type="presOf" srcId="{B5EE1AF4-890D-422B-B124-3EB4C01506D0}" destId="{595E0B99-01EC-4102-8D09-9CE461F7E5DA}" srcOrd="0" destOrd="1" presId="urn:microsoft.com/office/officeart/2005/8/layout/chevron2"/>
    <dgm:cxn modelId="{FB406816-B7CD-4468-9446-AD6A2A012727}" type="presOf" srcId="{265DC7BE-FE11-483E-A237-724E9F6A1C55}" destId="{DC459068-6AF0-4F7F-A7D1-93DE8EE6ED48}" srcOrd="0" destOrd="0" presId="urn:microsoft.com/office/officeart/2005/8/layout/chevron2"/>
    <dgm:cxn modelId="{BC6D1680-057B-4B45-875F-705C8B80DD71}" type="presParOf" srcId="{B8140F31-6161-44EC-BF2D-1BD759A08479}" destId="{692445E8-6E3E-4B61-82CF-C1CFDC1F31B4}" srcOrd="0" destOrd="0" presId="urn:microsoft.com/office/officeart/2005/8/layout/chevron2"/>
    <dgm:cxn modelId="{2038BC48-7F05-4313-8463-3F7699780931}" type="presParOf" srcId="{692445E8-6E3E-4B61-82CF-C1CFDC1F31B4}" destId="{75A5EEAF-D46A-42CC-A840-A32675B8C2CE}" srcOrd="0" destOrd="0" presId="urn:microsoft.com/office/officeart/2005/8/layout/chevron2"/>
    <dgm:cxn modelId="{34E987F7-954A-4175-93D2-BD6285D25FF4}" type="presParOf" srcId="{692445E8-6E3E-4B61-82CF-C1CFDC1F31B4}" destId="{511769DC-B609-4BD4-AC7F-7479F62CE859}" srcOrd="1" destOrd="0" presId="urn:microsoft.com/office/officeart/2005/8/layout/chevron2"/>
    <dgm:cxn modelId="{949C12B2-8236-4999-9D5D-4B468935A1F4}" type="presParOf" srcId="{B8140F31-6161-44EC-BF2D-1BD759A08479}" destId="{035D0824-B095-41A0-94A6-E16A6DB7D938}" srcOrd="1" destOrd="0" presId="urn:microsoft.com/office/officeart/2005/8/layout/chevron2"/>
    <dgm:cxn modelId="{EF95BF57-2951-44D5-8EA7-AFB9C0D01E31}" type="presParOf" srcId="{B8140F31-6161-44EC-BF2D-1BD759A08479}" destId="{1DCD88CE-33B7-4208-BA5F-60709AA50FD3}" srcOrd="2" destOrd="0" presId="urn:microsoft.com/office/officeart/2005/8/layout/chevron2"/>
    <dgm:cxn modelId="{AC6E7D96-5C34-4E61-9FFE-CBE36964CE2A}" type="presParOf" srcId="{1DCD88CE-33B7-4208-BA5F-60709AA50FD3}" destId="{DC459068-6AF0-4F7F-A7D1-93DE8EE6ED48}" srcOrd="0" destOrd="0" presId="urn:microsoft.com/office/officeart/2005/8/layout/chevron2"/>
    <dgm:cxn modelId="{5A1907F5-B143-4170-9E60-38A60078E888}" type="presParOf" srcId="{1DCD88CE-33B7-4208-BA5F-60709AA50FD3}" destId="{FC0C7A83-C810-4DA2-ABD9-CBD482979C19}" srcOrd="1" destOrd="0" presId="urn:microsoft.com/office/officeart/2005/8/layout/chevron2"/>
    <dgm:cxn modelId="{2503E47C-D14D-451C-A708-70EE7DD35130}" type="presParOf" srcId="{B8140F31-6161-44EC-BF2D-1BD759A08479}" destId="{FDA74C1A-D443-4EDF-9714-3DE6AF60FC6D}" srcOrd="3" destOrd="0" presId="urn:microsoft.com/office/officeart/2005/8/layout/chevron2"/>
    <dgm:cxn modelId="{F6D106D0-DECD-4E2C-82B6-66078501BF2D}" type="presParOf" srcId="{B8140F31-6161-44EC-BF2D-1BD759A08479}" destId="{C7B3692A-E506-4F9D-8CED-F6926AEF10F1}" srcOrd="4" destOrd="0" presId="urn:microsoft.com/office/officeart/2005/8/layout/chevron2"/>
    <dgm:cxn modelId="{508066CA-6B01-47D7-B0A8-089A9AD421C1}" type="presParOf" srcId="{C7B3692A-E506-4F9D-8CED-F6926AEF10F1}" destId="{96519FB8-9857-4DE9-B61B-8C15FDB774A8}" srcOrd="0" destOrd="0" presId="urn:microsoft.com/office/officeart/2005/8/layout/chevron2"/>
    <dgm:cxn modelId="{FE5D96D8-6229-4245-8FFA-665725208010}" type="presParOf" srcId="{C7B3692A-E506-4F9D-8CED-F6926AEF10F1}" destId="{595E0B99-01EC-4102-8D09-9CE461F7E5DA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5EEAF-D46A-42CC-A840-A32675B8C2CE}">
      <dsp:nvSpPr>
        <dsp:cNvPr id="0" name=""/>
        <dsp:cNvSpPr/>
      </dsp:nvSpPr>
      <dsp:spPr>
        <a:xfrm rot="5400000">
          <a:off x="-270701" y="275642"/>
          <a:ext cx="1804675" cy="126327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rgbClr val="003366"/>
              </a:solidFill>
            </a:rPr>
            <a:t>Nacionālais līmenis</a:t>
          </a:r>
          <a:endParaRPr lang="lv-LV" sz="1800" kern="1200" dirty="0">
            <a:solidFill>
              <a:srgbClr val="003366"/>
            </a:solidFill>
          </a:endParaRPr>
        </a:p>
      </dsp:txBody>
      <dsp:txXfrm rot="-5400000">
        <a:off x="1" y="636578"/>
        <a:ext cx="1263273" cy="541402"/>
      </dsp:txXfrm>
    </dsp:sp>
    <dsp:sp modelId="{511769DC-B609-4BD4-AC7F-7479F62CE859}">
      <dsp:nvSpPr>
        <dsp:cNvPr id="0" name=""/>
        <dsp:cNvSpPr/>
      </dsp:nvSpPr>
      <dsp:spPr>
        <a:xfrm rot="5400000">
          <a:off x="4164679" y="-2896464"/>
          <a:ext cx="1173039" cy="697585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ES līmeņa u.c. ārvalstu literatūras izpēte un būtiskāko analīzes indikatoru identificēšana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Tiesību aktu un politikas dokumentu analīze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Ekspertu intervijas nacionālā līmenī</a:t>
          </a:r>
          <a:endParaRPr lang="lv-LV" sz="1600" kern="1200" dirty="0">
            <a:solidFill>
              <a:srgbClr val="003366"/>
            </a:solidFill>
          </a:endParaRPr>
        </a:p>
      </dsp:txBody>
      <dsp:txXfrm rot="-5400000">
        <a:off x="1263274" y="62204"/>
        <a:ext cx="6918588" cy="1058513"/>
      </dsp:txXfrm>
    </dsp:sp>
    <dsp:sp modelId="{DC459068-6AF0-4F7F-A7D1-93DE8EE6ED48}">
      <dsp:nvSpPr>
        <dsp:cNvPr id="0" name=""/>
        <dsp:cNvSpPr/>
      </dsp:nvSpPr>
      <dsp:spPr>
        <a:xfrm rot="5400000">
          <a:off x="-270701" y="1888519"/>
          <a:ext cx="1804675" cy="126327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rgbClr val="003366"/>
              </a:solidFill>
            </a:rPr>
            <a:t>Vietējais līmenis</a:t>
          </a:r>
          <a:endParaRPr lang="lv-LV" sz="1800" kern="1200" dirty="0">
            <a:solidFill>
              <a:srgbClr val="003366"/>
            </a:solidFill>
          </a:endParaRPr>
        </a:p>
      </dsp:txBody>
      <dsp:txXfrm rot="-5400000">
        <a:off x="1" y="2249455"/>
        <a:ext cx="1263273" cy="541402"/>
      </dsp:txXfrm>
    </dsp:sp>
    <dsp:sp modelId="{FC0C7A83-C810-4DA2-ABD9-CBD482979C19}">
      <dsp:nvSpPr>
        <dsp:cNvPr id="0" name=""/>
        <dsp:cNvSpPr/>
      </dsp:nvSpPr>
      <dsp:spPr>
        <a:xfrm rot="5400000">
          <a:off x="4164679" y="-1283588"/>
          <a:ext cx="1173039" cy="697585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Pašvaldību atbalsts/ atvieglojumi transportam un mobilitātei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Ekspertu intervijas plānošanas reģionu līmenī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Aktuālie bezdarbu raksturojošie rādītāji novados</a:t>
          </a:r>
          <a:endParaRPr lang="lv-LV" sz="1600" kern="1200" dirty="0">
            <a:solidFill>
              <a:srgbClr val="003366"/>
            </a:solidFill>
          </a:endParaRPr>
        </a:p>
      </dsp:txBody>
      <dsp:txXfrm rot="-5400000">
        <a:off x="1263274" y="1675080"/>
        <a:ext cx="6918588" cy="1058513"/>
      </dsp:txXfrm>
    </dsp:sp>
    <dsp:sp modelId="{96519FB8-9857-4DE9-B61B-8C15FDB774A8}">
      <dsp:nvSpPr>
        <dsp:cNvPr id="0" name=""/>
        <dsp:cNvSpPr/>
      </dsp:nvSpPr>
      <dsp:spPr>
        <a:xfrm rot="5400000">
          <a:off x="-270701" y="3501395"/>
          <a:ext cx="1804675" cy="126327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rgbClr val="003366"/>
              </a:solidFill>
            </a:rPr>
            <a:t>Novadu intervijas</a:t>
          </a:r>
          <a:endParaRPr lang="lv-LV" sz="1800" kern="1200" dirty="0">
            <a:solidFill>
              <a:srgbClr val="003366"/>
            </a:solidFill>
          </a:endParaRPr>
        </a:p>
      </dsp:txBody>
      <dsp:txXfrm rot="-5400000">
        <a:off x="1" y="3862331"/>
        <a:ext cx="1263273" cy="541402"/>
      </dsp:txXfrm>
    </dsp:sp>
    <dsp:sp modelId="{595E0B99-01EC-4102-8D09-9CE461F7E5DA}">
      <dsp:nvSpPr>
        <dsp:cNvPr id="0" name=""/>
        <dsp:cNvSpPr/>
      </dsp:nvSpPr>
      <dsp:spPr>
        <a:xfrm rot="5400000">
          <a:off x="4164679" y="329288"/>
          <a:ext cx="1173039" cy="697585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Bezdarba saistība ar transporta piedāvājumu novadā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Skolēnu pārvadājumu intensitāte novadā un pārklāšanās ar sabiedrisko transportu</a:t>
          </a:r>
          <a:endParaRPr lang="lv-LV" sz="1600" kern="1200" dirty="0">
            <a:solidFill>
              <a:srgbClr val="00336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>
              <a:solidFill>
                <a:srgbClr val="003366"/>
              </a:solidFill>
            </a:rPr>
            <a:t>Atvieglojumu noteikšanas loģika un saistība ar iedzīvotāju patiesajām vajadzībām attiecībā uz transporta pieejamību</a:t>
          </a:r>
          <a:endParaRPr lang="lv-LV" sz="1600" kern="1200" dirty="0">
            <a:solidFill>
              <a:srgbClr val="003366"/>
            </a:solidFill>
          </a:endParaRPr>
        </a:p>
      </dsp:txBody>
      <dsp:txXfrm rot="-5400000">
        <a:off x="1263274" y="3287957"/>
        <a:ext cx="6918588" cy="1058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=""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3425"/>
            <a:ext cx="48863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=""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730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5" name="Line 17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6" name="Line 18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7" name="Line 19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8" name="Line 20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9" name="Line 21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" name="Line 22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1" name="Rectangle 23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2" name="Rectangle 24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3" name="Line 25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4" name="Line 26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5" name="Rectangle 27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2584450"/>
            <a:ext cx="7772400" cy="1470025"/>
          </a:xfrm>
        </p:spPr>
        <p:txBody>
          <a:bodyPr/>
          <a:lstStyle>
            <a:lvl1pPr algn="ctr">
              <a:defRPr lang="lv-LV" sz="1600" b="1" cap="all" smtClean="0"/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73600"/>
            <a:ext cx="7775575" cy="8699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lang="lv-LV" sz="1600" b="1" u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lv-LV" dirty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28.02.2011.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3AA9-BF39-42FE-A931-06A01ECFAF4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15888"/>
            <a:ext cx="205105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05512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7479-8CA4-4D04-9EA9-FAF235F3125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125538"/>
            <a:ext cx="8239125" cy="5040312"/>
          </a:xfrm>
        </p:spPr>
        <p:txBody>
          <a:bodyPr/>
          <a:lstStyle>
            <a:lvl1pPr>
              <a:buClr>
                <a:srgbClr val="003366"/>
              </a:buClr>
              <a:defRPr b="1" i="0" u="none" baseline="0">
                <a:solidFill>
                  <a:srgbClr val="003366"/>
                </a:solidFill>
              </a:defRPr>
            </a:lvl1pPr>
            <a:lvl2pPr>
              <a:buClr>
                <a:srgbClr val="0070C0"/>
              </a:buClr>
              <a:buFont typeface="Arial" pitchFamily="34" charset="0"/>
              <a:buChar char="•"/>
              <a:defRPr baseline="0"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 sz="1800" baseline="0">
                <a:solidFill>
                  <a:srgbClr val="0070C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0DFF-F945-4E73-B065-65957E6EE39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0450" y="1073150"/>
            <a:ext cx="298926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0" y="1073150"/>
            <a:ext cx="298926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F492-7ADB-412A-B6EB-1C1AB7048B2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8780"/>
            <a:ext cx="4040188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3855"/>
            <a:ext cx="4040188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8780"/>
            <a:ext cx="4041775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3855"/>
            <a:ext cx="4041775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A3B2-DE4A-47FA-9615-7E5BB92B3BF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53C6-A5AA-4DC5-BDDF-01016FA6C9E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E08E-91A5-47F9-9AA9-2E72EAB307E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0574-2184-4C94-A7F7-B0C77FC8B14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E452-DDCC-4BD5-954F-D123CA41F00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125538"/>
            <a:ext cx="62388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CBBD14-116F-4E8C-AEEF-338E1F1809E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pic>
        <p:nvPicPr>
          <p:cNvPr id="1031" name="Picture 9" descr="Stends_BIS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3475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50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1033" name="Line 11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4" name="Line 12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5" name="Line 14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6" name="Line 15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7" name="Line 23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8" name="Line 24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9" name="Rectangle 41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0" name="Rectangle 42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1" name="Line 46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2" name="Line 48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3" name="Rectangle 49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0" r:id="rId2"/>
    <p:sldLayoutId id="214748387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þ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571876"/>
            <a:ext cx="8189913" cy="2089372"/>
          </a:xfrm>
        </p:spPr>
        <p:txBody>
          <a:bodyPr/>
          <a:lstStyle/>
          <a:p>
            <a:pPr>
              <a:defRPr/>
            </a:pPr>
            <a:r>
              <a:rPr lang="lv-LV" sz="2000" i="0" cap="none" dirty="0" smtClean="0">
                <a:effectLst/>
              </a:rPr>
              <a:t/>
            </a:r>
            <a:br>
              <a:rPr lang="lv-LV" sz="2000" i="0" cap="none" dirty="0" smtClean="0">
                <a:effectLst/>
              </a:rPr>
            </a:br>
            <a:r>
              <a:rPr sz="2000" i="0" cap="none" dirty="0">
                <a:effectLst/>
              </a:rPr>
              <a:t/>
            </a:r>
            <a:br>
              <a:rPr sz="2000" i="0" cap="none" dirty="0">
                <a:effectLst/>
              </a:rPr>
            </a:br>
            <a:r>
              <a:rPr sz="2000" i="0" cap="none" dirty="0" smtClean="0">
                <a:effectLst/>
              </a:rPr>
              <a:t/>
            </a:r>
            <a:br>
              <a:rPr sz="2000" i="0" cap="none" dirty="0" smtClean="0">
                <a:effectLst/>
              </a:rPr>
            </a:br>
            <a:r>
              <a:rPr sz="2000" i="0" cap="none" dirty="0">
                <a:effectLst/>
              </a:rPr>
              <a:t/>
            </a:r>
            <a:br>
              <a:rPr sz="2000" i="0" cap="none" dirty="0">
                <a:effectLst/>
              </a:rPr>
            </a:br>
            <a:r>
              <a:rPr lang="lv-LV" sz="1800" i="0" cap="none" dirty="0" smtClean="0">
                <a:effectLst/>
              </a:rPr>
              <a:t>Ikgadējs nabadzības un sociālās atstumtības mazināšanas rīcībpolitikas izvērtējums </a:t>
            </a:r>
            <a:br>
              <a:rPr lang="lv-LV" sz="1800" i="0" cap="none" dirty="0" smtClean="0">
                <a:effectLst/>
              </a:rPr>
            </a:br>
            <a:r>
              <a:rPr lang="lv-LV" sz="1800" i="0" cap="none" dirty="0" smtClean="0">
                <a:effectLst/>
              </a:rPr>
              <a:t>(t.sk. padziļināts izvērtējums par nevienlīdzību </a:t>
            </a:r>
            <a:br>
              <a:rPr lang="lv-LV" sz="1800" i="0" cap="none" dirty="0" smtClean="0">
                <a:effectLst/>
              </a:rPr>
            </a:br>
            <a:r>
              <a:rPr lang="lv-LV" sz="1800" i="0" u="sng" cap="none" dirty="0" smtClean="0">
                <a:effectLst/>
              </a:rPr>
              <a:t>sabiedriskā transporta pieejamības </a:t>
            </a:r>
            <a:r>
              <a:rPr lang="lv-LV" sz="1800" i="0" u="sng" cap="none" dirty="0" smtClean="0">
                <a:effectLst/>
              </a:rPr>
              <a:t>jomā</a:t>
            </a:r>
            <a:r>
              <a:rPr lang="lv-LV" sz="1800" i="0" cap="none" dirty="0" smtClean="0">
                <a:effectLst/>
              </a:rPr>
              <a:t>)</a:t>
            </a:r>
            <a:br>
              <a:rPr lang="lv-LV" sz="1800" i="0" cap="none" dirty="0" smtClean="0">
                <a:effectLst/>
              </a:rPr>
            </a:br>
            <a:r>
              <a:rPr sz="1800" i="0" cap="none">
                <a:effectLst/>
              </a:rPr>
              <a:t/>
            </a:r>
            <a:br>
              <a:rPr sz="1800" i="0" cap="none">
                <a:effectLst/>
              </a:rPr>
            </a:br>
            <a:r>
              <a:rPr sz="1800" i="0" cap="none" smtClean="0">
                <a:effectLst/>
              </a:rPr>
              <a:t>4. izvērtējums</a:t>
            </a:r>
            <a:r>
              <a:rPr lang="lv-LV" sz="1800" i="0" cap="none" dirty="0" smtClean="0">
                <a:effectLst/>
              </a:rPr>
              <a:t/>
            </a:r>
            <a:br>
              <a:rPr lang="lv-LV" sz="1800" i="0" cap="none" dirty="0" smtClean="0">
                <a:effectLst/>
              </a:rPr>
            </a:br>
            <a:r>
              <a:rPr sz="1800" i="0" cap="none" dirty="0">
                <a:effectLst/>
              </a:rPr>
              <a:t/>
            </a:r>
            <a:br>
              <a:rPr sz="1800" i="0" cap="none" dirty="0">
                <a:effectLst/>
              </a:rPr>
            </a:br>
            <a:r>
              <a:rPr sz="1800" b="0" cap="none">
                <a:effectLst/>
              </a:rPr>
              <a:t> </a:t>
            </a:r>
            <a:r>
              <a:rPr sz="1800" b="0" cap="none" smtClean="0">
                <a:effectLst/>
              </a:rPr>
              <a:t>Sabiedriskā transporta pieejamības izpētes </a:t>
            </a:r>
            <a:br>
              <a:rPr sz="1800" b="0" cap="none" smtClean="0">
                <a:effectLst/>
              </a:rPr>
            </a:br>
            <a:r>
              <a:rPr sz="1800" b="0" cap="none" smtClean="0">
                <a:effectLst/>
              </a:rPr>
              <a:t>metodoloģijas piedāvājums</a:t>
            </a:r>
            <a:br>
              <a:rPr sz="1800" b="0" cap="none" smtClean="0">
                <a:effectLst/>
              </a:rPr>
            </a:br>
            <a:r>
              <a:rPr sz="1800" b="0" cap="none" smtClean="0">
                <a:effectLst/>
              </a:rPr>
              <a:t>2008.-2019.gada periods</a:t>
            </a:r>
            <a:r>
              <a:rPr lang="lv-LV" sz="2000" i="0" cap="none" dirty="0" smtClean="0">
                <a:effectLst/>
              </a:rPr>
              <a:t/>
            </a:r>
            <a:br>
              <a:rPr lang="lv-LV" sz="2000" i="0" cap="none" dirty="0" smtClean="0">
                <a:effectLst/>
              </a:rPr>
            </a:br>
            <a:r>
              <a:rPr lang="lv-LV" sz="2400" i="0" cap="none" dirty="0" smtClean="0">
                <a:effectLst/>
              </a:rPr>
              <a:t/>
            </a:r>
            <a:br>
              <a:rPr lang="lv-LV" sz="2400" i="0" cap="none" dirty="0" smtClean="0">
                <a:effectLst/>
              </a:rPr>
            </a:br>
            <a:r>
              <a:rPr b="0" i="0" cap="none" smtClean="0">
                <a:effectLst/>
              </a:rPr>
              <a:t>Izpildītājs</a:t>
            </a:r>
            <a:r>
              <a:rPr b="0" i="0" cap="none" smtClean="0">
                <a:effectLst/>
              </a:rPr>
              <a:t>: </a:t>
            </a:r>
            <a:br>
              <a:rPr b="0" i="0" cap="none" smtClean="0">
                <a:effectLst/>
              </a:rPr>
            </a:br>
            <a:r>
              <a:rPr i="0" cap="none" smtClean="0">
                <a:effectLst/>
              </a:rPr>
              <a:t>"</a:t>
            </a:r>
            <a:r>
              <a:rPr i="0" cap="none" dirty="0" err="1" smtClean="0">
                <a:effectLst/>
              </a:rPr>
              <a:t>Baltic</a:t>
            </a:r>
            <a:r>
              <a:rPr i="0" cap="none" dirty="0" smtClean="0">
                <a:effectLst/>
              </a:rPr>
              <a:t> </a:t>
            </a:r>
            <a:r>
              <a:rPr i="0" cap="none" dirty="0" err="1" smtClean="0">
                <a:effectLst/>
              </a:rPr>
              <a:t>Institute</a:t>
            </a:r>
            <a:r>
              <a:rPr i="0" cap="none" dirty="0" smtClean="0">
                <a:effectLst/>
              </a:rPr>
              <a:t> </a:t>
            </a:r>
            <a:r>
              <a:rPr i="0" cap="none" dirty="0" err="1" smtClean="0">
                <a:effectLst/>
              </a:rPr>
              <a:t>of</a:t>
            </a:r>
            <a:r>
              <a:rPr i="0" cap="none" dirty="0" smtClean="0">
                <a:effectLst/>
              </a:rPr>
              <a:t> </a:t>
            </a:r>
            <a:r>
              <a:rPr i="0" cap="none" dirty="0" err="1" smtClean="0">
                <a:effectLst/>
              </a:rPr>
              <a:t>Social</a:t>
            </a:r>
            <a:r>
              <a:rPr i="0" cap="none" dirty="0" smtClean="0">
                <a:effectLst/>
              </a:rPr>
              <a:t> </a:t>
            </a:r>
            <a:r>
              <a:rPr i="0" cap="none" dirty="0" err="1" smtClean="0">
                <a:effectLst/>
              </a:rPr>
              <a:t>Sciences</a:t>
            </a:r>
            <a:r>
              <a:rPr i="0" cap="none" dirty="0" smtClean="0">
                <a:effectLst/>
              </a:rPr>
              <a:t>"</a:t>
            </a:r>
            <a:r>
              <a:rPr i="0" cap="none" dirty="0">
                <a:effectLst/>
              </a:rPr>
              <a:t/>
            </a:r>
            <a:br>
              <a:rPr i="0" cap="none" dirty="0">
                <a:effectLst/>
              </a:rPr>
            </a:br>
            <a:r>
              <a:rPr lang="lv-LV" sz="2800" cap="none" dirty="0" smtClean="0"/>
              <a:t/>
            </a:r>
            <a:br>
              <a:rPr lang="lv-LV" sz="2800" cap="none" dirty="0" smtClean="0"/>
            </a:br>
            <a:r>
              <a:rPr sz="2800" cap="none" dirty="0"/>
              <a:t/>
            </a:r>
            <a:br>
              <a:rPr sz="2800" cap="none" dirty="0"/>
            </a:br>
            <a:r>
              <a:rPr sz="2800" b="0" cap="none" dirty="0" smtClean="0">
                <a:effectLst/>
              </a:rPr>
              <a:t/>
            </a:r>
            <a:br>
              <a:rPr sz="2800" b="0" cap="none" dirty="0" smtClean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596" y="5643578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 smtClean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 smtClean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214422"/>
            <a:ext cx="1512168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1162050" cy="73342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142984"/>
            <a:ext cx="2066925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214422"/>
            <a:ext cx="2247900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2071678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357158" y="6357958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lv-LV" sz="1400" b="1" kern="0" dirty="0" smtClean="0">
                <a:solidFill>
                  <a:srgbClr val="003366"/>
                </a:solidFill>
              </a:rPr>
              <a:t>11.12.2019.</a:t>
            </a:r>
            <a:r>
              <a:rPr lang="lv-LV" sz="1400" b="1" kern="0" dirty="0" smtClean="0">
                <a:solidFill>
                  <a:srgbClr val="808000"/>
                </a:solidFill>
              </a:rPr>
              <a:t> </a:t>
            </a:r>
            <a:endParaRPr lang="lv-LV" sz="1400" b="1" kern="0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07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Transporta nabadzība: jēdziens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b="0" dirty="0" smtClean="0"/>
              <a:t>«Transporta nabadzība» </a:t>
            </a:r>
            <a:r>
              <a:rPr lang="lv-LV" sz="1800" b="0" dirty="0"/>
              <a:t>(</a:t>
            </a:r>
            <a:r>
              <a:rPr lang="lv-LV" sz="1800" b="0" i="1" dirty="0" err="1"/>
              <a:t>transport</a:t>
            </a:r>
            <a:r>
              <a:rPr lang="lv-LV" sz="1800" b="0" i="1" dirty="0"/>
              <a:t> </a:t>
            </a:r>
            <a:r>
              <a:rPr lang="lv-LV" sz="1800" b="0" i="1" dirty="0" err="1"/>
              <a:t>poverty</a:t>
            </a:r>
            <a:r>
              <a:rPr lang="lv-LV" sz="1800" b="0" dirty="0" smtClean="0"/>
              <a:t>): situācija, </a:t>
            </a:r>
            <a:r>
              <a:rPr lang="lv-LV" sz="1800" b="0" dirty="0"/>
              <a:t>kurā, indivīdam apmierinot savas vajadzības, nākas saskarties ar vismaz vienu no </a:t>
            </a:r>
            <a:r>
              <a:rPr lang="lv-LV" sz="1800" b="0" dirty="0" smtClean="0"/>
              <a:t>šādiem ierobežojumiem </a:t>
            </a:r>
          </a:p>
          <a:p>
            <a:pPr lvl="1"/>
            <a:r>
              <a:rPr lang="lv-LV" sz="1600" b="0" dirty="0" smtClean="0"/>
              <a:t>Transporta </a:t>
            </a:r>
            <a:r>
              <a:rPr lang="lv-LV" sz="1600" b="0" dirty="0"/>
              <a:t>izdevumi veido tik lielu daļu no mājsaimniecības ienākumiem, ka atlikums ir uzskatāms par zemu ienākumu </a:t>
            </a:r>
            <a:r>
              <a:rPr lang="lv-LV" sz="1600" b="0" dirty="0" smtClean="0"/>
              <a:t>līmeni </a:t>
            </a:r>
          </a:p>
          <a:p>
            <a:pPr lvl="1"/>
            <a:r>
              <a:rPr lang="lv-LV" sz="1600" b="0" dirty="0" smtClean="0"/>
              <a:t>Pieejami </a:t>
            </a:r>
            <a:r>
              <a:rPr lang="lv-LV" sz="1600" b="0" dirty="0"/>
              <a:t>transporta veidi vai apstākļi ir bīstami vai </a:t>
            </a:r>
            <a:r>
              <a:rPr lang="lv-LV" sz="1600" b="0" dirty="0" smtClean="0"/>
              <a:t>nedroši </a:t>
            </a:r>
          </a:p>
          <a:p>
            <a:pPr lvl="1"/>
            <a:r>
              <a:rPr lang="lv-LV" sz="1600" b="0" dirty="0" smtClean="0"/>
              <a:t>Nav </a:t>
            </a:r>
            <a:r>
              <a:rPr lang="lv-LV" sz="1600" b="0" dirty="0"/>
              <a:t>pieejami tādi transporta veidi, kas atbilstu indivīda fiziskajām vai garīgajām iespējām vai stāvoklim u.tml.</a:t>
            </a:r>
          </a:p>
          <a:p>
            <a:r>
              <a:rPr lang="lv-LV" sz="1800" b="0" dirty="0" smtClean="0"/>
              <a:t>Sabiedriskajam </a:t>
            </a:r>
            <a:r>
              <a:rPr lang="lv-LV" sz="1800" b="0" dirty="0"/>
              <a:t>transportam ir būtiska loma sociālās atstumtības </a:t>
            </a:r>
            <a:r>
              <a:rPr lang="lv-LV" sz="1800" b="0" dirty="0" smtClean="0"/>
              <a:t>mazināšanā</a:t>
            </a:r>
          </a:p>
          <a:p>
            <a:r>
              <a:rPr lang="lv-LV" sz="1800" b="0" smtClean="0"/>
              <a:t>Sociālās </a:t>
            </a:r>
            <a:r>
              <a:rPr lang="lv-LV" sz="1800" b="0" dirty="0"/>
              <a:t>un transporta atstumtības iedzīvotāju </a:t>
            </a:r>
            <a:r>
              <a:rPr lang="lv-LV" sz="1800" b="0" dirty="0" smtClean="0"/>
              <a:t>grupas:</a:t>
            </a:r>
            <a:endParaRPr lang="lv-LV" sz="1800" b="0" dirty="0"/>
          </a:p>
          <a:p>
            <a:pPr lvl="1"/>
            <a:r>
              <a:rPr lang="lv-LV" sz="1600" b="0" dirty="0" smtClean="0"/>
              <a:t>Iedzīvotāji</a:t>
            </a:r>
            <a:r>
              <a:rPr lang="lv-LV" sz="1600" b="0" dirty="0"/>
              <a:t>, kas atrodas </a:t>
            </a:r>
            <a:r>
              <a:rPr lang="lv-LV" sz="1600" b="0" u="sng" dirty="0"/>
              <a:t>sociāli neaizsargātā stāvoklī </a:t>
            </a:r>
            <a:r>
              <a:rPr lang="lv-LV" sz="1600" b="0" dirty="0"/>
              <a:t>(iedzīvotāji ar zemiem ienākumiem, bezdarbnieki, iedzīvotāji ar zemām prasmēm, vientuļie vecāki, etniskās minoritātes, seniori);</a:t>
            </a:r>
          </a:p>
          <a:p>
            <a:pPr lvl="1"/>
            <a:r>
              <a:rPr lang="lv-LV" sz="1600" b="0" dirty="0" smtClean="0"/>
              <a:t>Iedzīvotāji</a:t>
            </a:r>
            <a:r>
              <a:rPr lang="lv-LV" sz="1600" b="0" dirty="0"/>
              <a:t>, kuriem ir </a:t>
            </a:r>
            <a:r>
              <a:rPr lang="lv-LV" sz="1600" b="0" u="sng" dirty="0"/>
              <a:t>neizdevīgs stāvoklis attiecībā uz transporta pieejamību </a:t>
            </a:r>
            <a:r>
              <a:rPr lang="lv-LV" sz="1600" b="0" dirty="0"/>
              <a:t>(mājsaimniecībā nav automašīnas, lauku teritorijas, attālinātas teritorijas, personas ar invaliditāti);</a:t>
            </a:r>
          </a:p>
          <a:p>
            <a:pPr lvl="1"/>
            <a:r>
              <a:rPr lang="lv-LV" sz="1600" b="0" dirty="0" smtClean="0"/>
              <a:t>Citas </a:t>
            </a:r>
            <a:r>
              <a:rPr lang="lv-LV" sz="1600" b="0" dirty="0"/>
              <a:t>grupas (sievietes, studenti, bērni).</a:t>
            </a:r>
          </a:p>
          <a:p>
            <a:endParaRPr lang="lv-LV" sz="1800" b="0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="" xmlns:p14="http://schemas.microsoft.com/office/powerpoint/2010/main" val="213925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Aktivitāšu veikšanas loģika</a:t>
            </a:r>
            <a:endParaRPr lang="lv-LV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853048"/>
              </p:ext>
            </p:extLst>
          </p:nvPr>
        </p:nvGraphicFramePr>
        <p:xfrm>
          <a:off x="438150" y="1125538"/>
          <a:ext cx="823912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7494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Sabiedriskā transporta pieejamība: </a:t>
            </a:r>
            <a:br>
              <a:rPr lang="lv-LV" sz="2800" dirty="0" smtClean="0"/>
            </a:br>
            <a:r>
              <a:rPr lang="lv-LV" sz="2800" dirty="0" smtClean="0"/>
              <a:t>metodes un datu avoti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b="0" dirty="0" smtClean="0"/>
              <a:t>Dokumentu analīze:</a:t>
            </a:r>
          </a:p>
          <a:p>
            <a:pPr lvl="1"/>
            <a:r>
              <a:rPr lang="lv-LV" sz="1600" dirty="0"/>
              <a:t>ES līmeņa dokumenti nevienlīdzības definēšanai un problēmas izklāstam</a:t>
            </a:r>
          </a:p>
          <a:p>
            <a:pPr lvl="1"/>
            <a:r>
              <a:rPr lang="lv-LV" sz="1600" dirty="0" smtClean="0"/>
              <a:t>Tiesiskais regulējums un politikas plānošanas dokumenti</a:t>
            </a:r>
          </a:p>
          <a:p>
            <a:pPr lvl="1"/>
            <a:r>
              <a:rPr lang="lv-LV" sz="1600" dirty="0" smtClean="0"/>
              <a:t>MK noteikumi un pašvaldību saistošie noteikumi atvieglojumu un ar mobilitāti saistītā atbalsta raksturošanai</a:t>
            </a:r>
          </a:p>
          <a:p>
            <a:r>
              <a:rPr lang="lv-LV" sz="1800" b="0" dirty="0" smtClean="0"/>
              <a:t>Ekspertu intervijas [25]</a:t>
            </a:r>
          </a:p>
          <a:p>
            <a:r>
              <a:rPr lang="lv-LV" sz="1800" b="0" dirty="0" smtClean="0"/>
              <a:t>Statistikas datu analīze:</a:t>
            </a:r>
          </a:p>
          <a:p>
            <a:pPr lvl="1"/>
            <a:r>
              <a:rPr lang="lv-LV" sz="1600" dirty="0" smtClean="0"/>
              <a:t>Kombinēta un integrēta dažādu nozaru CSP datu analīze:</a:t>
            </a:r>
          </a:p>
          <a:p>
            <a:pPr lvl="2"/>
            <a:r>
              <a:rPr lang="lv-LV" sz="1600" dirty="0" smtClean="0"/>
              <a:t>Transporta un tūrisma statistika: pasažieru pārvadājumu intensitāte, ceļu infrastruktūra u.tml. </a:t>
            </a:r>
          </a:p>
          <a:p>
            <a:pPr lvl="2"/>
            <a:r>
              <a:rPr lang="lv-LV" sz="1600" dirty="0"/>
              <a:t>Apsekojuma </a:t>
            </a:r>
            <a:r>
              <a:rPr lang="lv-LV" sz="1600" dirty="0" smtClean="0"/>
              <a:t>«Latvijas </a:t>
            </a:r>
            <a:r>
              <a:rPr lang="lv-LV" sz="1600" dirty="0"/>
              <a:t>iedzīvotāju mobilitāte 2017. </a:t>
            </a:r>
            <a:r>
              <a:rPr lang="lv-LV" sz="1600" dirty="0" smtClean="0"/>
              <a:t>gadā» rezultāti: bez ienākumu griezuma</a:t>
            </a:r>
          </a:p>
          <a:p>
            <a:pPr lvl="2"/>
            <a:r>
              <a:rPr lang="lv-LV" sz="1600" dirty="0" smtClean="0"/>
              <a:t>Mājsaimniecības budžeta pētījums (līdz 2016): transporta izdevumi</a:t>
            </a:r>
          </a:p>
          <a:p>
            <a:pPr lvl="1"/>
            <a:r>
              <a:rPr lang="lv-LV" sz="1600" dirty="0" smtClean="0"/>
              <a:t>Autotransporta direkcijas dati [jāprecizē datu saturs]</a:t>
            </a:r>
          </a:p>
          <a:p>
            <a:r>
              <a:rPr lang="lv-LV" sz="1800" b="0" dirty="0" smtClean="0"/>
              <a:t>Gadījumu izpēte [5]</a:t>
            </a:r>
            <a:endParaRPr lang="lv-LV" sz="1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Ekspertu intervijas transporta pieejamības kontekstā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b="0" dirty="0" smtClean="0"/>
              <a:t>Nacionālais līmenis [3]</a:t>
            </a:r>
          </a:p>
          <a:p>
            <a:pPr lvl="1"/>
            <a:r>
              <a:rPr lang="lv-LV" sz="1800" dirty="0" smtClean="0"/>
              <a:t>Satiksmes ministrija</a:t>
            </a:r>
          </a:p>
          <a:p>
            <a:pPr lvl="1"/>
            <a:r>
              <a:rPr lang="lv-LV" sz="1800" dirty="0" smtClean="0"/>
              <a:t>Autotransporta direkcija</a:t>
            </a:r>
          </a:p>
          <a:p>
            <a:pPr lvl="1"/>
            <a:r>
              <a:rPr lang="lv-LV" sz="1800" dirty="0" smtClean="0"/>
              <a:t>Latvijas Pašvaldību savienība</a:t>
            </a:r>
          </a:p>
          <a:p>
            <a:r>
              <a:rPr lang="lv-LV" sz="1800" b="0" dirty="0" smtClean="0"/>
              <a:t>Reģionālais līmenis [5]: visi plānošanas reģioni, t.sk., personas, </a:t>
            </a:r>
            <a:r>
              <a:rPr lang="lv-LV" sz="1800" b="0" dirty="0"/>
              <a:t>kas </a:t>
            </a:r>
            <a:r>
              <a:rPr lang="lv-LV" sz="1800" b="0" dirty="0" smtClean="0"/>
              <a:t>darbojas </a:t>
            </a:r>
            <a:r>
              <a:rPr lang="lv-LV" sz="1800" b="0" dirty="0"/>
              <a:t>Sabiedriskā transporta </a:t>
            </a:r>
            <a:r>
              <a:rPr lang="lv-LV" sz="1800" b="0" dirty="0" smtClean="0"/>
              <a:t>padomē</a:t>
            </a:r>
          </a:p>
          <a:p>
            <a:r>
              <a:rPr lang="lv-LV" sz="1800" b="0" dirty="0" smtClean="0"/>
              <a:t>Vietējais līmenis</a:t>
            </a:r>
          </a:p>
          <a:p>
            <a:pPr lvl="1"/>
            <a:r>
              <a:rPr lang="lv-LV" sz="1800" dirty="0" smtClean="0"/>
              <a:t>Republikas nozīmes pilsētas [9]</a:t>
            </a:r>
          </a:p>
          <a:p>
            <a:pPr lvl="1"/>
            <a:r>
              <a:rPr lang="lv-LV" sz="1800" dirty="0" smtClean="0"/>
              <a:t>Citas pašvaldības: atšķirīgs lielums (liels, vidējs, mazs novads) un reģions [8]</a:t>
            </a:r>
          </a:p>
          <a:p>
            <a:pPr lvl="2"/>
            <a:r>
              <a:rPr lang="lv-LV" sz="1600" dirty="0" smtClean="0"/>
              <a:t>Piedāvājums: </a:t>
            </a:r>
          </a:p>
          <a:p>
            <a:pPr lvl="3"/>
            <a:r>
              <a:rPr lang="lv-LV" dirty="0" smtClean="0">
                <a:solidFill>
                  <a:srgbClr val="003366"/>
                </a:solidFill>
              </a:rPr>
              <a:t>Pierīga: Limbažu novads (vidējs)</a:t>
            </a:r>
          </a:p>
          <a:p>
            <a:pPr lvl="3"/>
            <a:r>
              <a:rPr lang="lv-LV" dirty="0" smtClean="0">
                <a:solidFill>
                  <a:srgbClr val="003366"/>
                </a:solidFill>
              </a:rPr>
              <a:t>Vidzeme: Alūksnes (vidējs), Lubānas novads (mazs)</a:t>
            </a:r>
          </a:p>
          <a:p>
            <a:pPr lvl="3"/>
            <a:r>
              <a:rPr lang="lv-LV" dirty="0" smtClean="0">
                <a:solidFill>
                  <a:srgbClr val="003366"/>
                </a:solidFill>
              </a:rPr>
              <a:t>Kurzeme: Talsu </a:t>
            </a:r>
            <a:r>
              <a:rPr lang="lv-LV" dirty="0">
                <a:solidFill>
                  <a:srgbClr val="003366"/>
                </a:solidFill>
              </a:rPr>
              <a:t>novads (liels) </a:t>
            </a:r>
            <a:endParaRPr lang="lv-LV" dirty="0" smtClean="0">
              <a:solidFill>
                <a:srgbClr val="003366"/>
              </a:solidFill>
            </a:endParaRPr>
          </a:p>
          <a:p>
            <a:pPr lvl="3"/>
            <a:r>
              <a:rPr lang="lv-LV" dirty="0" smtClean="0">
                <a:solidFill>
                  <a:srgbClr val="003366"/>
                </a:solidFill>
              </a:rPr>
              <a:t>Zemgale: Vecumnieku novads (vidējs)</a:t>
            </a:r>
          </a:p>
          <a:p>
            <a:pPr lvl="3"/>
            <a:r>
              <a:rPr lang="lv-LV" dirty="0" smtClean="0">
                <a:solidFill>
                  <a:srgbClr val="003366"/>
                </a:solidFill>
              </a:rPr>
              <a:t>Latgale: Ciblas (mazs), Balvu (vidējs), Daugavpils novads (liels) </a:t>
            </a:r>
            <a:endParaRPr lang="lv-LV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0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Gadījumu izpēte: kritēriji &amp; piedāvājums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1600" u="sng" dirty="0" smtClean="0"/>
              <a:t>Mērķis</a:t>
            </a:r>
            <a:r>
              <a:rPr lang="lv-LV" sz="1600" dirty="0" smtClean="0"/>
              <a:t>: padziļināti </a:t>
            </a:r>
            <a:r>
              <a:rPr lang="lv-LV" sz="1600" dirty="0"/>
              <a:t>izprast </a:t>
            </a:r>
            <a:r>
              <a:rPr lang="lv-LV" sz="1600" u="sng" dirty="0"/>
              <a:t>iedzīvotāju rīcības stratēģijas gadījumos</a:t>
            </a:r>
            <a:r>
              <a:rPr lang="lv-LV" sz="1600" dirty="0"/>
              <a:t>, kad viņi saskaras ar sabiedriskā transporta pieejamības </a:t>
            </a:r>
            <a:r>
              <a:rPr lang="lv-LV" sz="1600" u="sng" dirty="0" smtClean="0"/>
              <a:t>grūtībām</a:t>
            </a:r>
          </a:p>
          <a:p>
            <a:pPr marL="0" indent="0">
              <a:buNone/>
            </a:pPr>
            <a:r>
              <a:rPr lang="lv-LV" sz="1600" b="0" u="sng" dirty="0" smtClean="0"/>
              <a:t>Metode</a:t>
            </a:r>
            <a:r>
              <a:rPr lang="lv-LV" sz="1600" b="0" dirty="0" smtClean="0"/>
              <a:t>: atsevišķu gadījumu padziļināta analīze</a:t>
            </a:r>
          </a:p>
          <a:p>
            <a:pPr marL="0" indent="0">
              <a:buNone/>
            </a:pPr>
            <a:endParaRPr lang="lv-LV" sz="1600" b="0" dirty="0"/>
          </a:p>
          <a:p>
            <a:r>
              <a:rPr lang="lv-LV" sz="1600" b="0" dirty="0" smtClean="0"/>
              <a:t>Pašvaldību teritoriju/ </a:t>
            </a:r>
            <a:r>
              <a:rPr lang="lv-LV" sz="1600" b="0" u="sng" dirty="0" smtClean="0"/>
              <a:t>apdzīvotu vietu</a:t>
            </a:r>
            <a:r>
              <a:rPr lang="lv-LV" sz="1600" b="0" dirty="0" smtClean="0"/>
              <a:t> atlases kritēriji:</a:t>
            </a:r>
          </a:p>
          <a:p>
            <a:pPr lvl="1"/>
            <a:r>
              <a:rPr lang="lv-LV" sz="1600" dirty="0" smtClean="0"/>
              <a:t>Sabiedriskā transporta tīkla pārklājums: </a:t>
            </a:r>
          </a:p>
          <a:p>
            <a:pPr lvl="2"/>
            <a:r>
              <a:rPr lang="lv-LV" sz="1400" dirty="0" smtClean="0"/>
              <a:t>Pieejamība katru dienu </a:t>
            </a:r>
          </a:p>
          <a:p>
            <a:pPr lvl="2"/>
            <a:r>
              <a:rPr lang="lv-LV" sz="1400" dirty="0" smtClean="0"/>
              <a:t>Savienojums ar novada centru un citiem lielākiem reģiona centriem</a:t>
            </a:r>
          </a:p>
          <a:p>
            <a:pPr lvl="1"/>
            <a:r>
              <a:rPr lang="lv-LV" sz="1600" dirty="0" smtClean="0"/>
              <a:t>Darbavietas un saimnieciskā aktivitāte: </a:t>
            </a:r>
          </a:p>
          <a:p>
            <a:pPr lvl="2"/>
            <a:r>
              <a:rPr lang="lv-LV" sz="1400" dirty="0" smtClean="0"/>
              <a:t>Transporta pieprasījuma potenciāls</a:t>
            </a:r>
          </a:p>
          <a:p>
            <a:pPr lvl="1"/>
            <a:r>
              <a:rPr lang="lv-LV" sz="1600" dirty="0" smtClean="0"/>
              <a:t>Bezdarba rādītāji: novadu līmenis</a:t>
            </a:r>
          </a:p>
          <a:p>
            <a:pPr lvl="1"/>
            <a:r>
              <a:rPr lang="lv-LV" sz="1600" dirty="0" smtClean="0"/>
              <a:t>Attālums no novada centra</a:t>
            </a:r>
          </a:p>
          <a:p>
            <a:pPr lvl="1"/>
            <a:r>
              <a:rPr lang="lv-LV" sz="1600" dirty="0" smtClean="0"/>
              <a:t>Ceļu infrastruktūras kvalitāte/ apgrūtinošs ceļa segums: apdzīvoto vietu līmenis</a:t>
            </a:r>
          </a:p>
          <a:p>
            <a:r>
              <a:rPr lang="lv-LV" sz="1600" b="0" dirty="0" smtClean="0"/>
              <a:t>Piedāvātie gadījumi:</a:t>
            </a:r>
          </a:p>
          <a:p>
            <a:pPr lvl="1"/>
            <a:r>
              <a:rPr lang="lv-LV" sz="1400" dirty="0" smtClean="0"/>
              <a:t>Vidzeme</a:t>
            </a:r>
            <a:r>
              <a:rPr lang="lv-LV" sz="1400" dirty="0"/>
              <a:t>: Varakļānu novads (Murmastiene)</a:t>
            </a:r>
          </a:p>
          <a:p>
            <a:pPr lvl="1"/>
            <a:r>
              <a:rPr lang="lv-LV" sz="1400" dirty="0" smtClean="0"/>
              <a:t>Kurzeme: Vaiņodes novads (Embūte) vai Priekules novads (Virga vai Gramzda)</a:t>
            </a:r>
          </a:p>
          <a:p>
            <a:pPr lvl="1"/>
            <a:r>
              <a:rPr lang="lv-LV" sz="1400" dirty="0" smtClean="0"/>
              <a:t>Zemgale: Jaunjelgavas novads (Sunākste)</a:t>
            </a:r>
            <a:r>
              <a:rPr lang="lv-LV" sz="1400" dirty="0"/>
              <a:t> </a:t>
            </a:r>
            <a:endParaRPr lang="lv-LV" sz="1400" dirty="0" smtClean="0"/>
          </a:p>
          <a:p>
            <a:pPr lvl="1"/>
            <a:r>
              <a:rPr lang="lv-LV" sz="1400" dirty="0" smtClean="0"/>
              <a:t>Latgale</a:t>
            </a:r>
            <a:r>
              <a:rPr lang="lv-LV" sz="1400" dirty="0"/>
              <a:t>: Ludzas novads (Istras pagasts: Vecslabada), Rēzeknes novads (</a:t>
            </a:r>
            <a:r>
              <a:rPr lang="lv-LV" sz="1400" dirty="0" smtClean="0"/>
              <a:t>Lūznava)</a:t>
            </a:r>
            <a:endParaRPr lang="lv-LV" sz="1400" dirty="0"/>
          </a:p>
          <a:p>
            <a:pPr lvl="1"/>
            <a:endParaRPr lang="lv-LV" sz="1600" dirty="0"/>
          </a:p>
        </p:txBody>
      </p:sp>
    </p:spTree>
    <p:extLst>
      <p:ext uri="{BB962C8B-B14F-4D97-AF65-F5344CB8AC3E}">
        <p14:creationId xmlns="" xmlns:p14="http://schemas.microsoft.com/office/powerpoint/2010/main" val="5235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429000"/>
            <a:ext cx="3887788" cy="2114550"/>
          </a:xfrm>
        </p:spPr>
        <p:txBody>
          <a:bodyPr/>
          <a:lstStyle/>
          <a:p>
            <a:pPr algn="r" eaLnBrk="1" hangingPunct="1"/>
            <a:r>
              <a:rPr lang="en-US" dirty="0"/>
              <a:t>Baltic Institute of Social Sciences</a:t>
            </a:r>
          </a:p>
          <a:p>
            <a:pPr algn="r" eaLnBrk="1" hangingPunct="1"/>
            <a:endParaRPr sz="1400" dirty="0"/>
          </a:p>
          <a:p>
            <a:pPr algn="r" eaLnBrk="1" hangingPunct="1"/>
            <a:r>
              <a:rPr sz="1400" dirty="0"/>
              <a:t>Tērbatas iela 53 – 6, Rīga</a:t>
            </a:r>
          </a:p>
          <a:p>
            <a:pPr algn="r" eaLnBrk="1" hangingPunct="1"/>
            <a:r>
              <a:rPr sz="1400" dirty="0" err="1"/>
              <a:t>Tel</a:t>
            </a:r>
            <a:r>
              <a:rPr sz="1400"/>
              <a:t>: </a:t>
            </a:r>
            <a:r>
              <a:rPr sz="1400" smtClean="0"/>
              <a:t>67217554, 29411649</a:t>
            </a:r>
          </a:p>
          <a:p>
            <a:pPr algn="r" eaLnBrk="1" hangingPunct="1"/>
            <a:r>
              <a:rPr sz="1400" smtClean="0">
                <a:hlinkClick r:id="rId2"/>
              </a:rPr>
              <a:t>biss@biss.soc.lv</a:t>
            </a:r>
            <a:r>
              <a:rPr sz="1400" smtClean="0"/>
              <a:t> </a:t>
            </a:r>
            <a:endParaRPr sz="1400" dirty="0"/>
          </a:p>
          <a:p>
            <a:pPr algn="r" eaLnBrk="1" hangingPunct="1"/>
            <a:r>
              <a:rPr sz="1400" smtClean="0">
                <a:hlinkClick r:id="rId3"/>
              </a:rPr>
              <a:t>www.biss.soc.lv</a:t>
            </a:r>
            <a:r>
              <a:rPr sz="1400" smtClean="0"/>
              <a:t>  </a:t>
            </a:r>
            <a:endParaRPr sz="1400" dirty="0"/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12442</TotalTime>
  <Words>588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   Ikgadējs nabadzības un sociālās atstumtības mazināšanas rīcībpolitikas izvērtējums  (t.sk. padziļināts izvērtējums par nevienlīdzību  sabiedriskā transporta pieejamības jomā)  4. izvērtējums   Sabiedriskā transporta pieejamības izpētes  metodoloģijas piedāvājums 2008.-2019.gada periods  Izpildītājs:  "Baltic Institute of Social Sciences"    </vt:lpstr>
      <vt:lpstr>Transporta nabadzība: jēdziens</vt:lpstr>
      <vt:lpstr>Aktivitāšu veikšanas loģika</vt:lpstr>
      <vt:lpstr>Sabiedriskā transporta pieejamība:  metodes un datu avoti</vt:lpstr>
      <vt:lpstr>Ekspertu intervijas transporta pieejamības kontekstā</vt:lpstr>
      <vt:lpstr>Gadījumu izpēte: kritēriji &amp; piedāvājums</vt:lpstr>
      <vt:lpstr>Slide 7</vt:lpstr>
    </vt:vector>
  </TitlesOfParts>
  <Company>BDHRS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Oksana</dc:creator>
  <cp:lastModifiedBy>Evija</cp:lastModifiedBy>
  <cp:revision>1018</cp:revision>
  <dcterms:created xsi:type="dcterms:W3CDTF">2008-04-19T10:24:33Z</dcterms:created>
  <dcterms:modified xsi:type="dcterms:W3CDTF">2019-12-10T12:45:33Z</dcterms:modified>
</cp:coreProperties>
</file>