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317" r:id="rId2"/>
    <p:sldId id="296" r:id="rId3"/>
    <p:sldId id="297" r:id="rId4"/>
    <p:sldId id="318" r:id="rId5"/>
    <p:sldId id="316" r:id="rId6"/>
    <p:sldId id="319" r:id="rId7"/>
    <p:sldId id="320" r:id="rId8"/>
    <p:sldId id="315" r:id="rId9"/>
    <p:sldId id="314" r:id="rId10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FFFF"/>
    <a:srgbClr val="00FF80"/>
    <a:srgbClr val="8080FF"/>
    <a:srgbClr val="80FF80"/>
    <a:srgbClr val="FFFF00"/>
    <a:srgbClr val="FF8080"/>
    <a:srgbClr val="FF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55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337719298245623"/>
          <c:y val="0.18723896817585553"/>
          <c:w val="0.67470760233920779"/>
          <c:h val="0.50676263123360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EUR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3A1-4350-97D3-92B66D01713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3A1-4350-97D3-92B66D01713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3A1-4350-97D3-92B66D01713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3A1-4350-97D3-92B66D01713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3A1-4350-97D3-92B66D01713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4 609 777
</a:t>
                    </a:r>
                    <a:r>
                      <a:rPr lang="en-US" b="1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1-4350-97D3-92B66D017137}"/>
                </c:ext>
              </c:extLst>
            </c:dLbl>
            <c:dLbl>
              <c:idx val="1"/>
              <c:layout>
                <c:manualLayout>
                  <c:x val="-2.6447598655431236E-2"/>
                  <c:y val="-2.98506786045992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55 385 196
</a:t>
                    </a:r>
                    <a:r>
                      <a:rPr lang="en-US" b="1" dirty="0"/>
                      <a:t>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1-4350-97D3-92B66D017137}"/>
                </c:ext>
              </c:extLst>
            </c:dLbl>
            <c:dLbl>
              <c:idx val="2"/>
              <c:layout>
                <c:manualLayout>
                  <c:x val="-9.8985817562278547E-3"/>
                  <c:y val="-1.23399677373066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9 960 103
</a:t>
                    </a:r>
                    <a:r>
                      <a:rPr lang="en-US" b="1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1-4350-97D3-92B66D017137}"/>
                </c:ext>
              </c:extLst>
            </c:dLbl>
            <c:dLbl>
              <c:idx val="3"/>
              <c:layout>
                <c:manualLayout>
                  <c:x val="1.6027766266057889E-3"/>
                  <c:y val="-2.47081219674881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22 765 950
</a:t>
                    </a:r>
                    <a:r>
                      <a:rPr lang="en-US" b="1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A1-4350-97D3-92B66D017137}"/>
                </c:ext>
              </c:extLst>
            </c:dLbl>
            <c:dLbl>
              <c:idx val="4"/>
              <c:layout>
                <c:manualLayout>
                  <c:x val="-1.3439586499056039E-2"/>
                  <c:y val="1.47664875223929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194</a:t>
                    </a:r>
                    <a:r>
                      <a:rPr lang="en-US" baseline="0" dirty="0"/>
                      <a:t> 364 718</a:t>
                    </a:r>
                    <a:r>
                      <a:rPr lang="en-US" dirty="0"/>
                      <a:t>
</a:t>
                    </a:r>
                    <a:r>
                      <a:rPr lang="en-US" b="1" dirty="0"/>
                      <a:t>68%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A1-4350-97D3-92B66D0171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Tīklu vadlīnijas un kvalitātes nodrošināšanas sistēma (SAM 9.2.3.)</c:v>
                </c:pt>
                <c:pt idx="1">
                  <c:v>Veselības veicināšanas un profilakses pasākumi (SAM 9.2.4.)</c:v>
                </c:pt>
                <c:pt idx="2">
                  <c:v>Cilvēkresursu pieejamība reģionos (SAM 9.2.5.)</c:v>
                </c:pt>
                <c:pt idx="3">
                  <c:v>Tālākizglītība (SAM 9.2.6.)</c:v>
                </c:pt>
                <c:pt idx="4">
                  <c:v>Veselības infrastruktūra (SAM 9.3.2.)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4609777</c:v>
                </c:pt>
                <c:pt idx="1">
                  <c:v>55385196</c:v>
                </c:pt>
                <c:pt idx="2">
                  <c:v>9960103</c:v>
                </c:pt>
                <c:pt idx="3">
                  <c:v>22765950</c:v>
                </c:pt>
                <c:pt idx="4">
                  <c:v>194364718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3A1-4350-97D3-92B66D017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730694847354606"/>
          <c:y val="0.666777069532975"/>
          <c:w val="0.64342266427222916"/>
          <c:h val="0.298831423484907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Cambria" pitchFamily="18" charset="0"/>
              <a:ea typeface="+mn-ea"/>
              <a:cs typeface="+mn-cs"/>
            </a:defRPr>
          </a:pPr>
          <a:endParaRPr lang="lv-LV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Cambria" pitchFamily="18" charset="0"/>
        </a:defRPr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0.02632</cdr:x>
      <cdr:y>0.09429</cdr:y>
    </cdr:from>
    <cdr:to>
      <cdr:x>0.34084</cdr:x>
      <cdr:y>0.2161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228600" y="452653"/>
          <a:ext cx="2732172" cy="5847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Balt Times Omni"/>
            </a:defRPr>
          </a:lvl9pPr>
        </a:lstStyle>
        <a:p xmlns:a="http://schemas.openxmlformats.org/drawingml/2006/main">
          <a:pPr algn="ctr">
            <a:tabLst>
              <a:tab pos="3227388" algn="l"/>
            </a:tabLst>
          </a:pPr>
          <a:r>
            <a:rPr lang="lv-LV" sz="1600" dirty="0">
              <a:latin typeface="Cambria" pitchFamily="18" charset="0"/>
            </a:rPr>
            <a:t>Kopā pieejamais finansējums</a:t>
          </a:r>
        </a:p>
        <a:p xmlns:a="http://schemas.openxmlformats.org/drawingml/2006/main">
          <a:pPr algn="ctr">
            <a:tabLst>
              <a:tab pos="3227388" algn="l"/>
            </a:tabLst>
          </a:pPr>
          <a:r>
            <a:rPr lang="lv-LV" sz="1600" b="1" dirty="0">
              <a:solidFill>
                <a:srgbClr val="C00000"/>
              </a:solidFill>
              <a:latin typeface="Cambria" pitchFamily="18" charset="0"/>
            </a:rPr>
            <a:t>287 085 744 EUR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pPr/>
              <a:t>12.11.2019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338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470023"/>
          </a:xfrm>
        </p:spPr>
        <p:txBody>
          <a:bodyPr>
            <a:normAutofit/>
          </a:bodyPr>
          <a:lstStyle>
            <a:lvl1pPr algn="ctr">
              <a:defRPr sz="3600" b="1">
                <a:latin typeface="Cambria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72336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0"/>
            <a:ext cx="1600200" cy="182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7" name="Picture 2" descr="http://www.esfondi.lv/upload/00-logo/logo_2014_2020/LV_ID_EU_logo_ansamblis/LV/RGB/LV_ID_EU_logo_ansamblis_ESF_RG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7300" y="4419600"/>
            <a:ext cx="6819900" cy="1409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32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73B5-595D-4F86-97E1-5516D25C13B7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4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43"/>
            <a:ext cx="68580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B1B6905-EDE7-4555-B144-74E59469E5F5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939575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23836"/>
            <a:ext cx="7772400" cy="1390963"/>
          </a:xfrm>
        </p:spPr>
        <p:txBody>
          <a:bodyPr>
            <a:noAutofit/>
          </a:bodyPr>
          <a:lstStyle/>
          <a:p>
            <a:r>
              <a:rPr lang="lv-LV" sz="2000" dirty="0">
                <a:cs typeface="Times New Roman" panose="02020603050405020304" pitchFamily="18" charset="0"/>
              </a:rPr>
              <a:t>ES fondi veselības aprūpes jomā</a:t>
            </a:r>
            <a:br>
              <a:rPr lang="lv-LV" sz="1600" dirty="0">
                <a:cs typeface="Times New Roman" panose="02020603050405020304" pitchFamily="18" charset="0"/>
              </a:rPr>
            </a:br>
            <a:r>
              <a:rPr lang="lv-LV" sz="1600" dirty="0">
                <a:effectLst/>
              </a:rPr>
              <a:t>SAM 9.3.2. „Uzlabot kvalitatīvu veselības aprūpes pakalpojumu pieejamību, jo īpaši sociālās, teritoriālās atstumtības un nabadzības riskam pakļautajiem iedzīvotājiem,  attīstot veselības aprūpes infrastruktūru”</a:t>
            </a:r>
            <a:br>
              <a:rPr lang="lv-LV" sz="1800" dirty="0">
                <a:effectLst/>
              </a:rPr>
            </a:br>
            <a:endParaRPr lang="en-US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FCFF8B-0DF1-4B3C-ABED-2C0FF5CA4E1A}"/>
              </a:ext>
            </a:extLst>
          </p:cNvPr>
          <p:cNvSpPr/>
          <p:nvPr/>
        </p:nvSpPr>
        <p:spPr>
          <a:xfrm>
            <a:off x="2895600" y="6172200"/>
            <a:ext cx="411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/>
              <a:t>27.09</a:t>
            </a:r>
            <a:r>
              <a:rPr lang="en-US" dirty="0"/>
              <a:t>.201</a:t>
            </a:r>
            <a:r>
              <a:rPr lang="lv-LV" dirty="0"/>
              <a:t>9</a:t>
            </a:r>
            <a:r>
              <a:rPr lang="en-US" dirty="0"/>
              <a:t>.</a:t>
            </a:r>
            <a:endParaRPr lang="lv-LV" dirty="0"/>
          </a:p>
          <a:p>
            <a:pPr algn="ctr"/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C1D1D2-6B0D-4CCB-B91F-80C5E5EEF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0"/>
            <a:ext cx="7677150" cy="230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2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199" y="228600"/>
            <a:ext cx="6126637" cy="1371600"/>
          </a:xfrm>
        </p:spPr>
        <p:txBody>
          <a:bodyPr vert="horz" lIns="93957" tIns="46979" rIns="93957" bIns="46979" rtlCol="0" anchor="ctr">
            <a:normAutofit/>
          </a:bodyPr>
          <a:lstStyle/>
          <a:p>
            <a:pPr lvl="0"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ES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fondu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atbalsts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veselības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nozarei</a:t>
            </a:r>
            <a:r>
              <a:rPr lang="lv-LV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        2014. – 2020.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859829"/>
              </p:ext>
            </p:extLst>
          </p:nvPr>
        </p:nvGraphicFramePr>
        <p:xfrm>
          <a:off x="228600" y="15240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A822E3-73F1-4DC8-BD3B-5419146C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6781800" cy="1341443"/>
          </a:xfrm>
        </p:spPr>
        <p:txBody>
          <a:bodyPr vert="horz" lIns="93957" tIns="46979" rIns="93957" bIns="46979" rtlCol="0" anchor="ctr">
            <a:noAutofit/>
          </a:bodyPr>
          <a:lstStyle/>
          <a:p>
            <a:r>
              <a:rPr lang="lv-LV" sz="2400" dirty="0"/>
              <a:t>Veselības infrastruktūras attīstība </a:t>
            </a:r>
            <a:br>
              <a:rPr lang="lv-LV" sz="2400" dirty="0"/>
            </a:br>
            <a:r>
              <a:rPr lang="lv-LV" sz="2400" dirty="0"/>
              <a:t>SAM 9.3.2.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78967D-93C6-49FE-BF0D-D5084D123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035762"/>
              </p:ext>
            </p:extLst>
          </p:nvPr>
        </p:nvGraphicFramePr>
        <p:xfrm>
          <a:off x="381001" y="1524000"/>
          <a:ext cx="8382000" cy="495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839">
                  <a:extLst>
                    <a:ext uri="{9D8B030D-6E8A-4147-A177-3AD203B41FA5}">
                      <a16:colId xmlns:a16="http://schemas.microsoft.com/office/drawing/2014/main" val="3971353193"/>
                    </a:ext>
                  </a:extLst>
                </a:gridCol>
                <a:gridCol w="1419460">
                  <a:extLst>
                    <a:ext uri="{9D8B030D-6E8A-4147-A177-3AD203B41FA5}">
                      <a16:colId xmlns:a16="http://schemas.microsoft.com/office/drawing/2014/main" val="2879952997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827855297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628667704"/>
                    </a:ext>
                  </a:extLst>
                </a:gridCol>
                <a:gridCol w="1436611">
                  <a:extLst>
                    <a:ext uri="{9D8B030D-6E8A-4147-A177-3AD203B41FA5}">
                      <a16:colId xmlns:a16="http://schemas.microsoft.com/office/drawing/2014/main" val="2549955291"/>
                    </a:ext>
                  </a:extLst>
                </a:gridCol>
                <a:gridCol w="1474180">
                  <a:extLst>
                    <a:ext uri="{9D8B030D-6E8A-4147-A177-3AD203B41FA5}">
                      <a16:colId xmlns:a16="http://schemas.microsoft.com/office/drawing/2014/main" val="3530764610"/>
                    </a:ext>
                  </a:extLst>
                </a:gridCol>
              </a:tblGrid>
              <a:tr h="30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Atlases kārta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</a:t>
                      </a:r>
                      <a:r>
                        <a:rPr lang="lv-LV" sz="1300">
                          <a:effectLst/>
                        </a:rPr>
                        <a:t> kārta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2.</a:t>
                      </a:r>
                      <a:r>
                        <a:rPr lang="lv-LV" sz="1300">
                          <a:effectLst/>
                        </a:rPr>
                        <a:t> kārta 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</a:t>
                      </a:r>
                      <a:r>
                        <a:rPr lang="lv-LV" sz="1300">
                          <a:effectLst/>
                        </a:rPr>
                        <a:t>kārta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4.</a:t>
                      </a:r>
                      <a:r>
                        <a:rPr lang="lv-LV" sz="1300">
                          <a:effectLst/>
                        </a:rPr>
                        <a:t> kārta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Kopā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4072898"/>
                  </a:ext>
                </a:extLst>
              </a:tr>
              <a:tr h="1293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Finansējuma saņēmējs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IV </a:t>
                      </a:r>
                      <a:r>
                        <a:rPr lang="lv-LV" sz="1300">
                          <a:effectLst/>
                        </a:rPr>
                        <a:t>un </a:t>
                      </a:r>
                      <a:r>
                        <a:rPr lang="en-US" sz="1300">
                          <a:effectLst/>
                        </a:rPr>
                        <a:t>V </a:t>
                      </a:r>
                      <a:r>
                        <a:rPr lang="lv-LV" sz="1300">
                          <a:effectLst/>
                        </a:rPr>
                        <a:t>līmeņa slimnīcas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PSKUS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(Lielais projekts, A2 korpuss)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I, II, III </a:t>
                      </a:r>
                      <a:r>
                        <a:rPr lang="lv-LV" sz="1300">
                          <a:effectLst/>
                        </a:rPr>
                        <a:t>līmeņa slimnīcas</a:t>
                      </a:r>
                      <a:r>
                        <a:rPr lang="en-US" sz="1300">
                          <a:effectLst/>
                        </a:rPr>
                        <a:t> un SMPP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Ģimenes ārstu prakses / pašvaldības / ārstniecības iestādes / kapitālsabiedrības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Stacionārās ārstniecības iestādes un ģimenes ārstu prakses 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6918748"/>
                  </a:ext>
                </a:extLst>
              </a:tr>
              <a:tr h="896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Attiecināmais finansējums (85% ERAF, 15% valsts budžets)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82 991 202 EUR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91 068 678 EUR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15 828 463 EUR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4 476 375 EUR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194 364 718 EUR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650642"/>
                  </a:ext>
                </a:extLst>
              </a:tr>
              <a:tr h="316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Projektu atlase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Ierobežota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Ierobežota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Ierobežota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Atklāta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-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117628363"/>
                  </a:ext>
                </a:extLst>
              </a:tr>
              <a:tr h="399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Uzlaboto iestāžu skaits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Vismaz 12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Vismaz 1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Vismaz 18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575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606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552878263"/>
                  </a:ext>
                </a:extLst>
              </a:tr>
              <a:tr h="1625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lv-LV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Atbalstāmās darbības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gridSpan="4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Telpu atjaunošana un pārbūve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Jaunu ēku būvniecība (tikai II kārtai)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Tehnoloģiju iegāde un montāža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IT risinājumi saistībā ar kvalitāti (tikai I un II kārtai)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Projekta informācijas un publicitātes pasākumi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lv-LV" sz="1300" dirty="0">
                          <a:effectLst/>
                        </a:rPr>
                        <a:t>Projekta administrēšanas izmaksas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1428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7612A4-CBD6-4E7A-BBF8-DD0E4B815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3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24F7-D3F6-4245-BE06-E0FD1EC10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Sistēmiski svarīgo slimnīcu infrastruktūra</a:t>
            </a:r>
            <a:br>
              <a:rPr lang="lv-LV" dirty="0">
                <a:cs typeface="Times New Roman" pitchFamily="18" charset="0"/>
              </a:rPr>
            </a:br>
            <a:r>
              <a:rPr lang="lv-LV" dirty="0">
                <a:cs typeface="Times New Roman" pitchFamily="18" charset="0"/>
              </a:rPr>
              <a:t>SAM 9.3.2. </a:t>
            </a:r>
            <a:r>
              <a:rPr lang="en-US" dirty="0">
                <a:cs typeface="Times New Roman" pitchFamily="18" charset="0"/>
              </a:rPr>
              <a:t>1.</a:t>
            </a:r>
            <a:r>
              <a:rPr lang="lv-LV" dirty="0">
                <a:cs typeface="Times New Roman" pitchFamily="18" charset="0"/>
              </a:rPr>
              <a:t>kārta</a:t>
            </a:r>
            <a:endParaRPr lang="lv-LV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25F566-213B-4F6D-BB7C-D2B37EADC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114504"/>
              </p:ext>
            </p:extLst>
          </p:nvPr>
        </p:nvGraphicFramePr>
        <p:xfrm>
          <a:off x="571500" y="1447477"/>
          <a:ext cx="80010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9625">
                  <a:extLst>
                    <a:ext uri="{9D8B030D-6E8A-4147-A177-3AD203B41FA5}">
                      <a16:colId xmlns:a16="http://schemas.microsoft.com/office/drawing/2014/main" val="204712485"/>
                    </a:ext>
                  </a:extLst>
                </a:gridCol>
                <a:gridCol w="2111375">
                  <a:extLst>
                    <a:ext uri="{9D8B030D-6E8A-4147-A177-3AD203B41FA5}">
                      <a16:colId xmlns:a16="http://schemas.microsoft.com/office/drawing/2014/main" val="637278533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r>
                        <a:rPr lang="lv-LV" sz="1600" b="0" dirty="0"/>
                        <a:t>Kopējais attiecināmais finansējums (12 slimnīcas)	83 </a:t>
                      </a:r>
                      <a:r>
                        <a:rPr lang="lv-LV" sz="1600" b="0" dirty="0" err="1"/>
                        <a:t>milj.EUR</a:t>
                      </a:r>
                      <a:endParaRPr lang="lv-LV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93024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/>
                        <a:t>Īstenošanā esošie projekti: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05416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r>
                        <a:rPr lang="lv-LV" sz="1600" dirty="0"/>
                        <a:t>Rīgas Austrumu klīniskā universitātes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17 888 467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756142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r>
                        <a:rPr lang="lv-LV" sz="1600" dirty="0"/>
                        <a:t>Bērnu klīniskā universitātes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11 157 143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29488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r>
                        <a:rPr lang="lv-LV" sz="1600" dirty="0"/>
                        <a:t>Traumatoloģijas un ortopēdijas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1 788 847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2463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lv-LV" sz="1600" dirty="0"/>
                        <a:t>Liepājas reģionālā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14 228 677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781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lv-LV" sz="1600" dirty="0"/>
                        <a:t>Daugavpils reģionālā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7 670 720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185694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r>
                        <a:rPr lang="lv-LV" sz="1600" dirty="0" err="1"/>
                        <a:t>Ziemeļkurzemes</a:t>
                      </a:r>
                      <a:r>
                        <a:rPr lang="lv-LV" sz="1600" dirty="0"/>
                        <a:t> reģionālā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9 838 034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35573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r>
                        <a:rPr lang="lv-LV" sz="1600" dirty="0"/>
                        <a:t>Jelgavas pilsētas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2 146 616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040579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r>
                        <a:rPr lang="lv-LV" sz="1600" dirty="0"/>
                        <a:t>Vidzemes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6 331 512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939350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r>
                        <a:rPr lang="lv-LV" sz="1600" dirty="0"/>
                        <a:t>Jēkabpils reģionālā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5 009 910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277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lv-LV" sz="1600" dirty="0"/>
                        <a:t>Rēzeknes slimnīca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/>
                        <a:t>3 969 502 EUR</a:t>
                      </a:r>
                      <a:endParaRPr lang="lv-LV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8732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dirty="0"/>
                        <a:t>Pabeigtie projekti: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94052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r>
                        <a:rPr lang="lv-LV" sz="1600" dirty="0"/>
                        <a:t>Rīgas Dzemdību nams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 1 172 927 EUR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48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600" dirty="0"/>
                        <a:t>Nacionālais rehabilitācijas centrs "Vaivari"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/>
                        <a:t>1 788 847 EUR</a:t>
                      </a:r>
                      <a:endParaRPr lang="lv-LV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327804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966F6-DE32-468E-8A24-44DDBD78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7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4899-6630-43C2-AA25-7B61DB64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lv-LV" dirty="0"/>
              <a:t>Sistēmiski svarīgo slimnīcu infrastruktūra</a:t>
            </a:r>
            <a:br>
              <a:rPr lang="lv-LV" dirty="0">
                <a:cs typeface="Times New Roman" pitchFamily="18" charset="0"/>
              </a:rPr>
            </a:br>
            <a:r>
              <a:rPr lang="lv-LV" dirty="0">
                <a:cs typeface="Times New Roman" pitchFamily="18" charset="0"/>
              </a:rPr>
              <a:t>SAM 9.3.2. 2</a:t>
            </a:r>
            <a:r>
              <a:rPr lang="en-US" dirty="0">
                <a:cs typeface="Times New Roman" pitchFamily="18" charset="0"/>
              </a:rPr>
              <a:t>.</a:t>
            </a:r>
            <a:r>
              <a:rPr lang="lv-LV" dirty="0">
                <a:cs typeface="Times New Roman" pitchFamily="18" charset="0"/>
              </a:rPr>
              <a:t>kārta (PSKUS)</a:t>
            </a:r>
            <a:endParaRPr lang="lv-LV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F7101-6785-47BC-BB31-3674F2BB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sz="1400" b="1" dirty="0"/>
          </a:p>
          <a:p>
            <a:pPr marL="0" indent="0">
              <a:buNone/>
            </a:pPr>
            <a:endParaRPr lang="lv-LV" sz="1400" b="1" dirty="0"/>
          </a:p>
          <a:p>
            <a:pPr marL="0" indent="0">
              <a:buNone/>
            </a:pPr>
            <a:r>
              <a:rPr lang="lv-LV" sz="1400" b="1" dirty="0"/>
              <a:t>Kopējais attiecināmais finansējums 		91 </a:t>
            </a:r>
            <a:r>
              <a:rPr lang="lv-LV" sz="1400" b="1" dirty="0" err="1"/>
              <a:t>milj.EUR</a:t>
            </a:r>
            <a:endParaRPr lang="lv-LV" sz="1400" b="1" dirty="0"/>
          </a:p>
          <a:p>
            <a:pPr marL="0" indent="0">
              <a:buNone/>
            </a:pPr>
            <a:r>
              <a:rPr lang="lv-LV" sz="1400" b="1" dirty="0"/>
              <a:t>Līgums par projekta īstenošanu parakstīts 		28.01.2019</a:t>
            </a:r>
          </a:p>
          <a:p>
            <a:pPr marL="0" indent="0">
              <a:buNone/>
            </a:pPr>
            <a:r>
              <a:rPr lang="lv-LV" sz="1400" b="1" dirty="0"/>
              <a:t>Projekta īstenošanas termiņš			31.12.2023</a:t>
            </a:r>
          </a:p>
          <a:p>
            <a:pPr marL="0" indent="0">
              <a:buNone/>
            </a:pPr>
            <a:endParaRPr lang="lv-LV" sz="1400" b="1" dirty="0"/>
          </a:p>
          <a:p>
            <a:pPr marL="0" indent="0">
              <a:buNone/>
            </a:pPr>
            <a:r>
              <a:rPr lang="lv-LV" sz="1400" b="1" dirty="0"/>
              <a:t> </a:t>
            </a:r>
          </a:p>
          <a:p>
            <a:pPr marL="0" indent="0">
              <a:buNone/>
            </a:pPr>
            <a:endParaRPr lang="lv-LV" sz="1600" dirty="0"/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E1A5E829-0418-4764-AF8B-6A5D785D2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970204"/>
            <a:ext cx="7772400" cy="181826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83569-F23A-4543-8805-47E1F767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261823-E8A2-4543-B335-FDAD3B710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724400"/>
            <a:ext cx="4419600" cy="190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83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1300-AA4A-449B-AB28-E5191214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Lokālo slimnīcu infrastruktūra</a:t>
            </a:r>
            <a:br>
              <a:rPr lang="lv-LV" dirty="0">
                <a:cs typeface="Times New Roman" pitchFamily="18" charset="0"/>
              </a:rPr>
            </a:br>
            <a:r>
              <a:rPr lang="lv-LV" dirty="0">
                <a:cs typeface="Times New Roman" pitchFamily="18" charset="0"/>
              </a:rPr>
              <a:t>SAM 9.3.2. 3</a:t>
            </a:r>
            <a:r>
              <a:rPr lang="en-US" dirty="0">
                <a:cs typeface="Times New Roman" pitchFamily="18" charset="0"/>
              </a:rPr>
              <a:t>.</a:t>
            </a:r>
            <a:r>
              <a:rPr lang="lv-LV" dirty="0">
                <a:cs typeface="Times New Roman" pitchFamily="18" charset="0"/>
              </a:rPr>
              <a:t>kārta</a:t>
            </a:r>
            <a:endParaRPr lang="lv-LV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B247C7E-529D-412A-A4B6-7C274EAAA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17126"/>
              </p:ext>
            </p:extLst>
          </p:nvPr>
        </p:nvGraphicFramePr>
        <p:xfrm>
          <a:off x="457200" y="1415136"/>
          <a:ext cx="7848601" cy="5137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850262843"/>
                    </a:ext>
                  </a:extLst>
                </a:gridCol>
                <a:gridCol w="1052218">
                  <a:extLst>
                    <a:ext uri="{9D8B030D-6E8A-4147-A177-3AD203B41FA5}">
                      <a16:colId xmlns:a16="http://schemas.microsoft.com/office/drawing/2014/main" val="2378818917"/>
                    </a:ext>
                  </a:extLst>
                </a:gridCol>
                <a:gridCol w="855391">
                  <a:extLst>
                    <a:ext uri="{9D8B030D-6E8A-4147-A177-3AD203B41FA5}">
                      <a16:colId xmlns:a16="http://schemas.microsoft.com/office/drawing/2014/main" val="1978107468"/>
                    </a:ext>
                  </a:extLst>
                </a:gridCol>
                <a:gridCol w="1229134">
                  <a:extLst>
                    <a:ext uri="{9D8B030D-6E8A-4147-A177-3AD203B41FA5}">
                      <a16:colId xmlns:a16="http://schemas.microsoft.com/office/drawing/2014/main" val="1670415677"/>
                    </a:ext>
                  </a:extLst>
                </a:gridCol>
                <a:gridCol w="1327229">
                  <a:extLst>
                    <a:ext uri="{9D8B030D-6E8A-4147-A177-3AD203B41FA5}">
                      <a16:colId xmlns:a16="http://schemas.microsoft.com/office/drawing/2014/main" val="3446039438"/>
                    </a:ext>
                  </a:extLst>
                </a:gridCol>
                <a:gridCol w="1327229">
                  <a:extLst>
                    <a:ext uri="{9D8B030D-6E8A-4147-A177-3AD203B41FA5}">
                      <a16:colId xmlns:a16="http://schemas.microsoft.com/office/drawing/2014/main" val="3412389433"/>
                    </a:ext>
                  </a:extLst>
                </a:gridCol>
              </a:tblGrid>
              <a:tr h="2032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Slimnīca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Sadarbības teritorija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Līmenis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Bāzes finansējums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Papildu finansējumspar apvienību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3822"/>
                  </a:ext>
                </a:extLst>
              </a:tr>
              <a:tr h="16863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Papildu finansējums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Kopējais finansējums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98548039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PSIA "Madonas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Jēkabpils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1 100 929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556224016"/>
                  </a:ext>
                </a:extLst>
              </a:tr>
              <a:tr h="25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"Balvu un Gulbenes slimnīcu apvienība"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Rēzekne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293 121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1 394 050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660868215"/>
                  </a:ext>
                </a:extLst>
              </a:tr>
              <a:tr h="8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"Cēsu klīnika"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Valmiera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293 121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1 394 050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898319830"/>
                  </a:ext>
                </a:extLst>
              </a:tr>
              <a:tr h="25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"Dobeles un apkārtnes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Jelgava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1 100 929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290321064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"Jūrmalas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45986342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"Kuldīgas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Liepāja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1 100 929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293 121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1 394 050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293823861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"Ogres rajona slimnīca"*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1 100 929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1 100 929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417376838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"Alūksnes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Valmiera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770 650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205 184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975 834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2209450163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"Krāslavas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Daugavpils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770 650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205 184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975 834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32944689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"Preiļu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Daugavpils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770 650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205 184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975 834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300354663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"Siguldas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770 650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770 650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41159771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"Tukuma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770 650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770 650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3995895818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PSIA "Līvānu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Jēkabpils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87 936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418 215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418864473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"Aizkraukles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Jēkabpils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336631135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"Bauskas slimnīca"*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Jelgava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46759592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"Limbažu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Valmiera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87 936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418 215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934712077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"Ludzas medicīnas centrs"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Rēzekne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97387498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"Saldus medicīnas centrs"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Liepāja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330 279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87 936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418 215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2029569144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PSIA "Saulkrastu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N/A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110 093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29 312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139 405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947063386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SIA "Priekules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Liepāja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N/A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110 093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29 312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139 405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953635362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"Rīgas 1.slimnīca"*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N/A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110 093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110 093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3286872062"/>
                  </a:ext>
                </a:extLst>
              </a:tr>
              <a:tr h="255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SIA "Sarkanā Krusta Smiltenes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Valmiera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N/A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110 093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29 312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139 405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277788483"/>
                  </a:ext>
                </a:extLst>
              </a:tr>
              <a:tr h="8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Kopā: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13 981 799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</a:rPr>
                        <a:t>1 846 659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</a:rPr>
                        <a:t>15 828 458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03" marR="31403" marT="0" marB="0" anchor="ctr"/>
                </a:tc>
                <a:extLst>
                  <a:ext uri="{0D108BD9-81ED-4DB2-BD59-A6C34878D82A}">
                    <a16:rowId xmlns:a16="http://schemas.microsoft.com/office/drawing/2014/main" val="19047677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E9A4F-E49B-4AF9-A59E-2F40366F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50B8E0-D1A0-4154-BC92-22C7C85CAE4C}"/>
              </a:ext>
            </a:extLst>
          </p:cNvPr>
          <p:cNvSpPr txBox="1">
            <a:spLocks/>
          </p:cNvSpPr>
          <p:nvPr/>
        </p:nvSpPr>
        <p:spPr>
          <a:xfrm>
            <a:off x="381000" y="6499571"/>
            <a:ext cx="1333501" cy="274643"/>
          </a:xfrm>
          <a:prstGeom prst="rect">
            <a:avLst/>
          </a:prstGeom>
        </p:spPr>
        <p:txBody>
          <a:bodyPr vert="horz" lIns="93957" tIns="46979" rIns="93957" bIns="46979" rtlCol="0" anchor="ctr">
            <a:normAutofit fontScale="32500" lnSpcReduction="20000"/>
          </a:bodyPr>
          <a:lstStyle>
            <a:lvl1pPr algn="r" defTabSz="939575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pPr algn="l"/>
            <a:r>
              <a:rPr lang="lv-LV" dirty="0"/>
              <a:t>*Projekts pabeigts</a:t>
            </a:r>
          </a:p>
        </p:txBody>
      </p:sp>
    </p:spTree>
    <p:extLst>
      <p:ext uri="{BB962C8B-B14F-4D97-AF65-F5344CB8AC3E}">
        <p14:creationId xmlns:p14="http://schemas.microsoft.com/office/powerpoint/2010/main" val="2974089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71C8D-7FBC-4A14-8216-354BFA1A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Image result for ārstniecības iestāžu sadarbības teritorijas">
            <a:extLst>
              <a:ext uri="{FF2B5EF4-FFF2-40B4-BE49-F238E27FC236}">
                <a16:creationId xmlns:a16="http://schemas.microsoft.com/office/drawing/2014/main" id="{312894E3-6EBF-4E81-9511-8B5DC9A3B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00" y="1828800"/>
            <a:ext cx="79659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C44431E-7EDC-4727-B8C1-E22BAF29A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44497"/>
            <a:ext cx="6858000" cy="968356"/>
          </a:xfrm>
        </p:spPr>
        <p:txBody>
          <a:bodyPr/>
          <a:lstStyle/>
          <a:p>
            <a:br>
              <a:rPr lang="lv-LV" dirty="0">
                <a:cs typeface="Times New Roman" pitchFamily="18" charset="0"/>
              </a:rPr>
            </a:br>
            <a:r>
              <a:rPr lang="lv-LV" dirty="0">
                <a:cs typeface="Times New Roman" pitchFamily="18" charset="0"/>
              </a:rPr>
              <a:t>Sadarbības teritorijas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069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D5A6CA-D2A0-4F64-BEF5-04251A8C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8"/>
            <a:ext cx="8382000" cy="518159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5287963" algn="l"/>
                <a:tab pos="7353300" algn="l"/>
              </a:tabLst>
            </a:pPr>
            <a:r>
              <a:rPr lang="lv-LV" sz="1400" b="1" dirty="0"/>
              <a:t>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E54662-614F-42DC-8F3E-B3DE1AE0F529}"/>
              </a:ext>
            </a:extLst>
          </p:cNvPr>
          <p:cNvSpPr/>
          <p:nvPr/>
        </p:nvSpPr>
        <p:spPr>
          <a:xfrm>
            <a:off x="533398" y="1997839"/>
            <a:ext cx="78486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600" dirty="0">
                <a:latin typeface="Cambria" panose="02040503050406030204" pitchFamily="18" charset="0"/>
                <a:ea typeface="Cambria" panose="02040503050406030204" pitchFamily="18" charset="0"/>
              </a:rPr>
              <a:t>Divas apakškārtas par kopējo summu 4.5 milj. EUR:</a:t>
            </a:r>
          </a:p>
          <a:p>
            <a:endParaRPr lang="lv-LV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arenR"/>
            </a:pPr>
            <a:r>
              <a:rPr lang="lv-LV" sz="1600" dirty="0">
                <a:latin typeface="Cambria" panose="02040503050406030204" pitchFamily="18" charset="0"/>
                <a:ea typeface="Cambria" panose="02040503050406030204" pitchFamily="18" charset="0"/>
              </a:rPr>
              <a:t>Sadarbības prakses un solo prakses - projektu atlase noslēgusies un uzsākta projektu vērtēšana. Iesniegti un tiek vērtēti 140 projekti par vairāk kā 200 prakšu attīstību.</a:t>
            </a:r>
          </a:p>
          <a:p>
            <a:pPr marL="342900" indent="-342900">
              <a:buAutoNum type="arabicParenR"/>
            </a:pPr>
            <a:endParaRPr lang="lv-LV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A1E5176-EB6F-4F91-9325-3B91EA8F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48035"/>
              </p:ext>
            </p:extLst>
          </p:nvPr>
        </p:nvGraphicFramePr>
        <p:xfrm>
          <a:off x="914400" y="3429000"/>
          <a:ext cx="7543799" cy="1523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4129">
                  <a:extLst>
                    <a:ext uri="{9D8B030D-6E8A-4147-A177-3AD203B41FA5}">
                      <a16:colId xmlns:a16="http://schemas.microsoft.com/office/drawing/2014/main" val="2513289373"/>
                    </a:ext>
                  </a:extLst>
                </a:gridCol>
                <a:gridCol w="2336316">
                  <a:extLst>
                    <a:ext uri="{9D8B030D-6E8A-4147-A177-3AD203B41FA5}">
                      <a16:colId xmlns:a16="http://schemas.microsoft.com/office/drawing/2014/main" val="3913236964"/>
                    </a:ext>
                  </a:extLst>
                </a:gridCol>
                <a:gridCol w="2243354">
                  <a:extLst>
                    <a:ext uri="{9D8B030D-6E8A-4147-A177-3AD203B41FA5}">
                      <a16:colId xmlns:a16="http://schemas.microsoft.com/office/drawing/2014/main" val="1092049981"/>
                    </a:ext>
                  </a:extLst>
                </a:gridCol>
              </a:tblGrid>
              <a:tr h="94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Projekti vērtēšanā (apstiprināti / apstiprināti ar nosacījumu/ iesniegti precizējumi)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Īstenošanā esošie projekti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342100"/>
                  </a:ext>
                </a:extLst>
              </a:tr>
              <a:tr h="575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9.3.2. IV kārta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(EUR, attiecināmais finansējums)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767 169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774 197</a:t>
                      </a:r>
                      <a:endParaRPr lang="lv-LV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787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B605A5-C0BD-434E-8C7F-57BAB6CFAA67}"/>
              </a:ext>
            </a:extLst>
          </p:cNvPr>
          <p:cNvSpPr txBox="1"/>
          <p:nvPr/>
        </p:nvSpPr>
        <p:spPr>
          <a:xfrm>
            <a:off x="533398" y="5133763"/>
            <a:ext cx="81534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tabLst>
                <a:tab pos="361950" algn="l"/>
              </a:tabLst>
            </a:pPr>
            <a:r>
              <a:rPr lang="lv-LV" sz="1600" dirty="0">
                <a:latin typeface="Cambria" panose="02040503050406030204" pitchFamily="18" charset="0"/>
                <a:ea typeface="Cambria" panose="02040503050406030204" pitchFamily="18" charset="0"/>
              </a:rPr>
              <a:t>2) 	Primārās aprūpes centru attīstība (pilotprojekti) - izstrādes procesā projektu vērtēšanas kritēriju piemērošanas metodika un PAC sadarbības nosacījumi.</a:t>
            </a:r>
          </a:p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AA184-75D8-46A5-B4EB-84E36BB4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A12FB84-5286-4BE1-911E-5F2D2339986A}"/>
              </a:ext>
            </a:extLst>
          </p:cNvPr>
          <p:cNvSpPr txBox="1">
            <a:spLocks/>
          </p:cNvSpPr>
          <p:nvPr/>
        </p:nvSpPr>
        <p:spPr>
          <a:xfrm>
            <a:off x="1828800" y="153923"/>
            <a:ext cx="6934200" cy="140597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lv-LV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Primārās veselības aprūpes  attīstība (II)</a:t>
            </a:r>
          </a:p>
          <a:p>
            <a:pPr lvl="0" algn="r">
              <a:defRPr/>
            </a:pPr>
            <a:r>
              <a:rPr lang="lv-LV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SAM 9.3.2. 4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r>
              <a:rPr lang="lv-LV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kārta </a:t>
            </a:r>
          </a:p>
        </p:txBody>
      </p:sp>
    </p:spTree>
    <p:extLst>
      <p:ext uri="{BB962C8B-B14F-4D97-AF65-F5344CB8AC3E}">
        <p14:creationId xmlns:p14="http://schemas.microsoft.com/office/powerpoint/2010/main" val="314818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966217-BE01-448F-AD0B-009D8323C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Paldies par uzmanību!</a:t>
            </a:r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8A135070-B00E-439F-A9C8-B5758A794B37}"/>
              </a:ext>
            </a:extLst>
          </p:cNvPr>
          <p:cNvSpPr txBox="1">
            <a:spLocks/>
          </p:cNvSpPr>
          <p:nvPr/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/>
          <a:lstStyle>
            <a:defPPr>
              <a:defRPr lang="lv-LV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sz="1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203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4612</TotalTime>
  <Words>737</Words>
  <Application>Microsoft Office PowerPoint</Application>
  <PresentationFormat>On-screen Show (4:3)</PresentationFormat>
  <Paragraphs>257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Theme2</vt:lpstr>
      <vt:lpstr>ES fondi veselības aprūpes jomā SAM 9.3.2. „Uzlabot kvalitatīvu veselības aprūpes pakalpojumu pieejamību, jo īpaši sociālās, teritoriālās atstumtības un nabadzības riskam pakļautajiem iedzīvotājiem,  attīstot veselības aprūpes infrastruktūru” </vt:lpstr>
      <vt:lpstr>ES fondu atbalsts veselības nozarei         2014. – 2020.</vt:lpstr>
      <vt:lpstr>Veselības infrastruktūras attīstība  SAM 9.3.2. </vt:lpstr>
      <vt:lpstr>Sistēmiski svarīgo slimnīcu infrastruktūra SAM 9.3.2. 1.kārta</vt:lpstr>
      <vt:lpstr>Sistēmiski svarīgo slimnīcu infrastruktūra SAM 9.3.2. 2.kārta (PSKUS)</vt:lpstr>
      <vt:lpstr>Lokālo slimnīcu infrastruktūra SAM 9.3.2. 3.kārta</vt:lpstr>
      <vt:lpstr> Sadarbības teritorijas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Zanda Beinare</cp:lastModifiedBy>
  <cp:revision>311</cp:revision>
  <dcterms:created xsi:type="dcterms:W3CDTF">2006-08-16T00:00:00Z</dcterms:created>
  <dcterms:modified xsi:type="dcterms:W3CDTF">2019-11-12T07:20:19Z</dcterms:modified>
</cp:coreProperties>
</file>