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792" r:id="rId5"/>
    <p:sldId id="912" r:id="rId6"/>
    <p:sldId id="905" r:id="rId7"/>
    <p:sldId id="547" r:id="rId8"/>
    <p:sldId id="621" r:id="rId9"/>
    <p:sldId id="623" r:id="rId10"/>
    <p:sldId id="910" r:id="rId11"/>
    <p:sldId id="911" r:id="rId12"/>
    <p:sldId id="907" r:id="rId13"/>
    <p:sldId id="844" r:id="rId14"/>
    <p:sldId id="921" r:id="rId15"/>
    <p:sldId id="670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īns Kalniņš" initials="AK" lastIdx="2" clrIdx="0">
    <p:extLst>
      <p:ext uri="{19B8F6BF-5375-455C-9EA6-DF929625EA0E}">
        <p15:presenceInfo xmlns:p15="http://schemas.microsoft.com/office/powerpoint/2012/main" userId="S::armins.kalnins@vm.gov.lv::49cc244b-20a5-4e93-8b7b-795fa6e807e1" providerId="AD"/>
      </p:ext>
    </p:extLst>
  </p:cmAuthor>
  <p:cmAuthor id="2" name="Edgars Labsvīrs" initials="EL" lastIdx="1" clrIdx="1">
    <p:extLst>
      <p:ext uri="{19B8F6BF-5375-455C-9EA6-DF929625EA0E}">
        <p15:presenceInfo xmlns:p15="http://schemas.microsoft.com/office/powerpoint/2012/main" userId="S::edgars.labsvirs@vm.gov.lv::d9f1cb11-6cbd-479a-8198-ee13db485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AF8"/>
    <a:srgbClr val="D2F5F0"/>
    <a:srgbClr val="CFEFE9"/>
    <a:srgbClr val="A4EAE1"/>
    <a:srgbClr val="77E0D2"/>
    <a:srgbClr val="49D5C3"/>
    <a:srgbClr val="1CCBB4"/>
    <a:srgbClr val="001744"/>
    <a:srgbClr val="231F20"/>
    <a:srgbClr val="DE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432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\OneDrive\Documents\nikita_export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k\OneDrive\Documents\nikita_export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[piegades_2022_01_31_0.xlsx]kopsavilkums!PivotTable1</c:name>
    <c:fmtId val="16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4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5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6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7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8"/>
        <c:spPr>
          <a:pattFill prst="pct7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29"/>
        <c:spPr>
          <a:pattFill prst="pct70">
            <a:fgClr>
              <a:schemeClr val="accent3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0"/>
        <c:spPr>
          <a:pattFill prst="pct70">
            <a:fgClr>
              <a:schemeClr val="accent3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1"/>
        <c:spPr>
          <a:pattFill prst="pct70">
            <a:fgClr>
              <a:schemeClr val="accent3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2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3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4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5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6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7"/>
        <c:spPr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</c:spP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8704852665664504E-2"/>
          <c:y val="3.1298973200489244E-2"/>
          <c:w val="0.92732496652028096"/>
          <c:h val="0.75369782757254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kopsavilkums!$D$42:$D$43</c:f>
              <c:strCache>
                <c:ptCount val="1"/>
                <c:pt idx="0">
                  <c:v>Comirnaty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47-4671-9470-39FB550D5F5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47-4671-9470-39FB550D5F5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47-4671-9470-39FB550D5F5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47-4671-9470-39FB550D5F5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47-4671-9470-39FB550D5F5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47-4671-9470-39FB550D5F5B}"/>
              </c:ext>
            </c:extLst>
          </c:dPt>
          <c:cat>
            <c:multiLvlStrRef>
              <c:f>kopsavilkums!$B$44:$C$51</c:f>
              <c:multiLvlStrCache>
                <c:ptCount val="7"/>
                <c:lvl>
                  <c:pt idx="0">
                    <c:v>no 31.01</c:v>
                  </c:pt>
                  <c:pt idx="1">
                    <c:v>no 07.02</c:v>
                  </c:pt>
                  <c:pt idx="2">
                    <c:v>no 14.02</c:v>
                  </c:pt>
                  <c:pt idx="3">
                    <c:v>no 21.02</c:v>
                  </c:pt>
                  <c:pt idx="4">
                    <c:v>no 28.02</c:v>
                  </c:pt>
                  <c:pt idx="5">
                    <c:v>no 07.03</c:v>
                  </c:pt>
                  <c:pt idx="6">
                    <c:v>no 14.03</c:v>
                  </c:pt>
                </c:lvl>
                <c:lvl>
                  <c:pt idx="0">
                    <c:v>05 '22</c:v>
                  </c:pt>
                  <c:pt idx="1">
                    <c:v>06 '22</c:v>
                  </c:pt>
                  <c:pt idx="2">
                    <c:v>07 '22</c:v>
                  </c:pt>
                  <c:pt idx="3">
                    <c:v>08 '22</c:v>
                  </c:pt>
                  <c:pt idx="4">
                    <c:v>09 '22</c:v>
                  </c:pt>
                  <c:pt idx="5">
                    <c:v>10 '22</c:v>
                  </c:pt>
                  <c:pt idx="6">
                    <c:v>11 '22</c:v>
                  </c:pt>
                </c:lvl>
              </c:multiLvlStrCache>
            </c:multiLvlStrRef>
          </c:cat>
          <c:val>
            <c:numRef>
              <c:f>kopsavilkums!$D$44:$D$51</c:f>
              <c:numCache>
                <c:formatCode>#,##0</c:formatCode>
                <c:ptCount val="7"/>
                <c:pt idx="0">
                  <c:v>69030</c:v>
                </c:pt>
                <c:pt idx="1">
                  <c:v>69030</c:v>
                </c:pt>
                <c:pt idx="2">
                  <c:v>67860</c:v>
                </c:pt>
                <c:pt idx="3">
                  <c:v>67860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47-4671-9470-39FB550D5F5B}"/>
            </c:ext>
          </c:extLst>
        </c:ser>
        <c:ser>
          <c:idx val="1"/>
          <c:order val="1"/>
          <c:tx>
            <c:strRef>
              <c:f>kopsavilkums!$E$42:$E$43</c:f>
              <c:strCache>
                <c:ptCount val="1"/>
                <c:pt idx="0">
                  <c:v>Nuvaxovid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kopsavilkums!$B$44:$C$51</c:f>
              <c:multiLvlStrCache>
                <c:ptCount val="7"/>
                <c:lvl>
                  <c:pt idx="0">
                    <c:v>no 31.01</c:v>
                  </c:pt>
                  <c:pt idx="1">
                    <c:v>no 07.02</c:v>
                  </c:pt>
                  <c:pt idx="2">
                    <c:v>no 14.02</c:v>
                  </c:pt>
                  <c:pt idx="3">
                    <c:v>no 21.02</c:v>
                  </c:pt>
                  <c:pt idx="4">
                    <c:v>no 28.02</c:v>
                  </c:pt>
                  <c:pt idx="5">
                    <c:v>no 07.03</c:v>
                  </c:pt>
                  <c:pt idx="6">
                    <c:v>no 14.03</c:v>
                  </c:pt>
                </c:lvl>
                <c:lvl>
                  <c:pt idx="0">
                    <c:v>05 '22</c:v>
                  </c:pt>
                  <c:pt idx="1">
                    <c:v>06 '22</c:v>
                  </c:pt>
                  <c:pt idx="2">
                    <c:v>07 '22</c:v>
                  </c:pt>
                  <c:pt idx="3">
                    <c:v>08 '22</c:v>
                  </c:pt>
                  <c:pt idx="4">
                    <c:v>09 '22</c:v>
                  </c:pt>
                  <c:pt idx="5">
                    <c:v>10 '22</c:v>
                  </c:pt>
                  <c:pt idx="6">
                    <c:v>11 '22</c:v>
                  </c:pt>
                </c:lvl>
              </c:multiLvlStrCache>
            </c:multiLvlStrRef>
          </c:cat>
          <c:val>
            <c:numRef>
              <c:f>kopsavilkums!$E$44:$E$51</c:f>
              <c:numCache>
                <c:formatCode>General</c:formatCode>
                <c:ptCount val="7"/>
                <c:pt idx="3" formatCode="#,##0">
                  <c:v>78000</c:v>
                </c:pt>
                <c:pt idx="4" formatCode="#,##0">
                  <c:v>51000</c:v>
                </c:pt>
                <c:pt idx="5" formatCode="#,##0">
                  <c:v>51000</c:v>
                </c:pt>
                <c:pt idx="6" formatCode="#,##0">
                  <c:v>42000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47-4671-9470-39FB550D5F5B}"/>
            </c:ext>
          </c:extLst>
        </c:ser>
        <c:ser>
          <c:idx val="2"/>
          <c:order val="2"/>
          <c:tx>
            <c:strRef>
              <c:f>kopsavilkums!$F$42:$F$43</c:f>
              <c:strCache>
                <c:ptCount val="1"/>
                <c:pt idx="0">
                  <c:v>Spikevax (Moderna)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kopsavilkums!$B$44:$C$51</c:f>
              <c:multiLvlStrCache>
                <c:ptCount val="7"/>
                <c:lvl>
                  <c:pt idx="0">
                    <c:v>no 31.01</c:v>
                  </c:pt>
                  <c:pt idx="1">
                    <c:v>no 07.02</c:v>
                  </c:pt>
                  <c:pt idx="2">
                    <c:v>no 14.02</c:v>
                  </c:pt>
                  <c:pt idx="3">
                    <c:v>no 21.02</c:v>
                  </c:pt>
                  <c:pt idx="4">
                    <c:v>no 28.02</c:v>
                  </c:pt>
                  <c:pt idx="5">
                    <c:v>no 07.03</c:v>
                  </c:pt>
                  <c:pt idx="6">
                    <c:v>no 14.03</c:v>
                  </c:pt>
                </c:lvl>
                <c:lvl>
                  <c:pt idx="0">
                    <c:v>05 '22</c:v>
                  </c:pt>
                  <c:pt idx="1">
                    <c:v>06 '22</c:v>
                  </c:pt>
                  <c:pt idx="2">
                    <c:v>07 '22</c:v>
                  </c:pt>
                  <c:pt idx="3">
                    <c:v>08 '22</c:v>
                  </c:pt>
                  <c:pt idx="4">
                    <c:v>09 '22</c:v>
                  </c:pt>
                  <c:pt idx="5">
                    <c:v>10 '22</c:v>
                  </c:pt>
                  <c:pt idx="6">
                    <c:v>11 '22</c:v>
                  </c:pt>
                </c:lvl>
              </c:multiLvlStrCache>
            </c:multiLvlStrRef>
          </c:cat>
          <c:val>
            <c:numRef>
              <c:f>kopsavilkums!$F$44:$F$51</c:f>
              <c:numCache>
                <c:formatCode>#,##0</c:formatCode>
                <c:ptCount val="7"/>
                <c:pt idx="0">
                  <c:v>16181</c:v>
                </c:pt>
                <c:pt idx="1">
                  <c:v>16181</c:v>
                </c:pt>
                <c:pt idx="2">
                  <c:v>16181</c:v>
                </c:pt>
                <c:pt idx="3">
                  <c:v>16181</c:v>
                </c:pt>
                <c:pt idx="4">
                  <c:v>16181</c:v>
                </c:pt>
                <c:pt idx="5">
                  <c:v>16181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47-4671-9470-39FB550D5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79255672"/>
        <c:axId val="879256000"/>
      </c:barChart>
      <c:catAx>
        <c:axId val="87925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879256000"/>
        <c:crosses val="autoZero"/>
        <c:auto val="1"/>
        <c:lblAlgn val="ctr"/>
        <c:lblOffset val="100"/>
        <c:noMultiLvlLbl val="0"/>
      </c:catAx>
      <c:valAx>
        <c:axId val="8792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V"/>
          </a:p>
        </c:txPr>
        <c:crossAx val="879255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0" i="0" baseline="0" dirty="0" err="1">
                <a:effectLst/>
              </a:rPr>
              <a:t>Balstvakcinācijas</a:t>
            </a:r>
            <a:r>
              <a:rPr lang="lv-LV" sz="1800" b="0" i="0" baseline="0" dirty="0">
                <a:effectLst/>
              </a:rPr>
              <a:t> progress starp tiem, kas saņēma noslēdzošo devu līdz 30.06. (</a:t>
            </a:r>
            <a:r>
              <a:rPr lang="lv-LV" sz="1800" b="1" i="0" baseline="0" dirty="0">
                <a:effectLst/>
              </a:rPr>
              <a:t>60+</a:t>
            </a:r>
            <a:r>
              <a:rPr lang="lv-LV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EB-4F14-B9DA-5AD63A24BB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EB-4F14-B9DA-5AD63A24BB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EB-4F14-B9DA-5AD63A24BB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vakcinācija!$I$25:$K$25</c:f>
              <c:strCache>
                <c:ptCount val="3"/>
                <c:pt idx="0">
                  <c:v>Nav saņēmuši balstvakcīnu vai pārslimojuši</c:v>
                </c:pt>
                <c:pt idx="1">
                  <c:v>Pārslimojuši pēdējo 6 mēnešu laikā</c:v>
                </c:pt>
                <c:pt idx="2">
                  <c:v>Saņēmuši balstvakcīnu</c:v>
                </c:pt>
              </c:strCache>
            </c:strRef>
          </c:cat>
          <c:val>
            <c:numRef>
              <c:f>vakcinācija!$I$26:$K$26</c:f>
              <c:numCache>
                <c:formatCode>General</c:formatCode>
                <c:ptCount val="3"/>
                <c:pt idx="0">
                  <c:v>38000</c:v>
                </c:pt>
                <c:pt idx="1">
                  <c:v>7000</c:v>
                </c:pt>
                <c:pt idx="2">
                  <c:v>162000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EB-4F14-B9DA-5AD63A24B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dirty="0" err="1"/>
              <a:t>Balstvakcinācijas</a:t>
            </a:r>
            <a:r>
              <a:rPr lang="lv-LV" sz="1800" baseline="0" dirty="0"/>
              <a:t> progress starp tiem, kas saņēma noslēdzošo devu līdz 30.06. </a:t>
            </a:r>
            <a:r>
              <a:rPr lang="lv-LV" sz="1800" b="1" baseline="0" dirty="0"/>
              <a:t>(18+)</a:t>
            </a:r>
            <a:endParaRPr lang="en-GB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8E-42AC-9041-8BC575521C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8E-42AC-9041-8BC575521C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8E-42AC-9041-8BC575521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vakcinācija!$I$18:$K$18</c:f>
              <c:strCache>
                <c:ptCount val="3"/>
                <c:pt idx="0">
                  <c:v>Nav saņēmuši balstvakcīnu vai pārslimojuši</c:v>
                </c:pt>
                <c:pt idx="1">
                  <c:v>Pārslimojuši pēdējo 6 mēnešu laikā</c:v>
                </c:pt>
                <c:pt idx="2">
                  <c:v>Saņēmuši balstvakcīnu</c:v>
                </c:pt>
              </c:strCache>
            </c:strRef>
          </c:cat>
          <c:val>
            <c:numRef>
              <c:f>vakcinācija!$I$19:$K$19</c:f>
              <c:numCache>
                <c:formatCode>General</c:formatCode>
                <c:ptCount val="3"/>
                <c:pt idx="0">
                  <c:v>142000</c:v>
                </c:pt>
                <c:pt idx="1">
                  <c:v>38000</c:v>
                </c:pt>
                <c:pt idx="2">
                  <c:v>362000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8E-42AC-9041-8BC575521C7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B17C-9364-064F-8B71-11C38CC123AE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2E65F-86B8-2243-89BF-BE444905A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8C0D-4947-48CF-BFB3-190A1ADF8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B9389-B085-4F23-8CD7-DF318DC42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7915-CDDD-43D7-97B2-71BB89734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F57E5-346C-4633-AE24-A0826E45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1D8AE-0F6C-44E0-93A2-D419ECEF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9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AFFA-289B-41F8-B7B4-DA9F42E3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521A5-07B5-47B1-A839-053252B12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10C6-8D68-4F84-8E35-C139C335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26886-EF09-44B9-9CA2-EF162966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97F2D-267C-46D1-AA1B-E1155F2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71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EA164-C470-459E-A05C-7EC5F3069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6014F-9F30-47C8-B106-8A58953AE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BD89F-CC49-49EF-B372-C84CEAA6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8D997-8E8E-4834-9B39-53DD7332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28A78-2121-4044-947B-CBB17419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393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D449-A674-4C37-AC86-BAD6BAE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0109-C1D9-4B91-B6B6-8C4D36B3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AA51-7E3B-4C89-8F1C-3B55B0D3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9286A-D981-4EA0-86DD-5A72CC35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9B74-FC03-463B-B522-C8559FA1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02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F852-1374-40BA-9597-4588FF2C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7DB01-22B3-4735-9D2A-0D938484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1AB5-E989-4A9B-87D1-408403F36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7DD53-E5BE-454D-9838-0926812B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FA8C-DE98-49FE-A642-7D7B92A9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574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4B6E-2A3F-46A8-B087-F04E82B9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6EBB8-946D-456B-BE25-E09094AAA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63EF0-2C46-48A1-9B97-FA52E862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8999F-0CE9-4DEB-B844-E6EFED6D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E4B89-7661-4405-8ABA-7AEC78B7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490B-012D-499B-9B2F-DFE7F15B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357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C4093-94E9-4D2C-AE5A-CE16B0DC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C82C9-7471-4DEF-AD4D-87761CEA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A584D-CA41-46A1-AF46-DDC2E957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3E45-13F8-41A9-8C13-B1FF7BA08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9B6C7-8D40-447B-ACD5-06D5BF4F1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D2331-97D4-4409-8CE1-11167DB9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FC3157-F213-4642-97F9-3B616109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5880F7-6CF2-48E6-9E2A-09722F39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22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EA6B-DE91-41C0-BBA8-7A2044263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7E1D1C-13CA-4385-883A-7CB859C2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B2D33-4006-49B2-9AC6-CB3B6E23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5ACC4-8E22-4C1A-ACA0-AC150C2D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289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4EF1-48C7-4D82-A810-02840278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BBDD-580A-455A-AB8D-4D574EE0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5ADDA-239E-40C5-AF84-93D03F68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226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89A7-7B69-4BA9-967B-92AF523E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ECBB-1FB8-4BE0-937D-EE965F43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38C51-300F-4F2A-AD77-4FD87334A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365E6-E3F1-443B-AE42-6B10BEDC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B8EA3-530D-41AD-B466-1FF7D108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FCE3B-3F17-4D42-B92E-6D570C78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054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8883-E417-444A-96A1-BEB76F92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CC2A9-EB2A-4CCC-81A2-6C42B69E6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991F6-9DAC-4A27-8797-56F46933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CC5FA-1D1B-4A12-A9FE-ACABAA6B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CD3A9-F58C-413B-92A5-15E7E811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4B94C-1306-4A98-BD39-CAA4D7F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20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B0A3B-C829-4B94-B7E1-5B17190C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3617-6AFD-4CC2-AE13-238548253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6BB81-18E5-4175-9FCE-0319816ED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BF08-5777-4DCD-BC75-2F1982E32DBF}" type="datetimeFigureOut">
              <a:rPr lang="lv-LV" smtClean="0"/>
              <a:t>02.02.22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AF1AA-F622-4669-9A05-D9966FB84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5E6E3-34D8-4264-A62D-95E098C0C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94A3-DBE3-495A-94BA-8F570D21560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12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2.xlsx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0B203213-4979-2940-ACF0-1F5B3AB5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965" y="992365"/>
            <a:ext cx="1386376" cy="1201987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C50FCCB-E279-432E-825D-1E074B872649}"/>
              </a:ext>
            </a:extLst>
          </p:cNvPr>
          <p:cNvSpPr txBox="1"/>
          <p:nvPr/>
        </p:nvSpPr>
        <p:spPr>
          <a:xfrm>
            <a:off x="4933635" y="5716302"/>
            <a:ext cx="195884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FFAF8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          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FFAF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FFAF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kumimoji="0" lang="lv-LV" sz="1200" b="0" i="1" u="none" strike="noStrike" kern="1200" cap="none" spc="0" normalizeH="0" baseline="0" noProof="0" dirty="0">
                <a:ln>
                  <a:noFill/>
                </a:ln>
                <a:solidFill>
                  <a:srgbClr val="EFFAF8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02.02.2022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ACA2ED-422D-4B38-8A92-A35029F5EA08}"/>
              </a:ext>
            </a:extLst>
          </p:cNvPr>
          <p:cNvSpPr>
            <a:spLocks noGrp="1"/>
          </p:cNvSpPr>
          <p:nvPr/>
        </p:nvSpPr>
        <p:spPr>
          <a:xfrm>
            <a:off x="2736371" y="2958897"/>
            <a:ext cx="6351563" cy="1384001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395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srgbClr val="EFFAF8"/>
                </a:solidFill>
                <a:effectLst/>
                <a:uLnTx/>
                <a:uFillTx/>
                <a:latin typeface="Verdana"/>
                <a:ea typeface="+mj-lt"/>
                <a:cs typeface="Calibri Light" panose="020F0302020204030204"/>
              </a:rPr>
              <a:t>Vakcinācija</a:t>
            </a:r>
            <a:r>
              <a:rPr lang="lv-LV" sz="2400" b="1" dirty="0">
                <a:solidFill>
                  <a:srgbClr val="EFFAF8"/>
                </a:solidFill>
                <a:latin typeface="Verdana"/>
                <a:ea typeface="+mj-lt"/>
                <a:cs typeface="Calibri Light" panose="020F0302020204030204"/>
              </a:rPr>
              <a:t>s pret Covid-19 gaita </a:t>
            </a: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rgbClr val="EFFAF8"/>
              </a:solidFill>
              <a:effectLst/>
              <a:uLnTx/>
              <a:uFillTx/>
              <a:latin typeface="Verdana"/>
              <a:ea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847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1170025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E0D51-C29F-44FF-99AE-61666736CE07}"/>
              </a:ext>
            </a:extLst>
          </p:cNvPr>
          <p:cNvSpPr txBox="1"/>
          <p:nvPr/>
        </p:nvSpPr>
        <p:spPr>
          <a:xfrm>
            <a:off x="82992" y="350175"/>
            <a:ext cx="1144596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noProof="1">
                <a:solidFill>
                  <a:prstClr val="white"/>
                </a:solidFill>
                <a:latin typeface="Verdana"/>
                <a:ea typeface="+mn-lt"/>
                <a:cs typeface="Calibri" panose="020F0502020204030204"/>
              </a:rPr>
              <a:t>Aicinājumi savlaicīgi veikt balstvakcināciju : Īstais brīdis balstvakcīnai – TAGAD!</a:t>
            </a:r>
            <a:endParaRPr lang="lv-LV" b="1" noProof="1">
              <a:solidFill>
                <a:srgbClr val="FF0000"/>
              </a:solidFill>
              <a:latin typeface="Verdana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9C51F-DD2E-42DC-B221-1F3B1C3492F2}"/>
              </a:ext>
            </a:extLst>
          </p:cNvPr>
          <p:cNvSpPr txBox="1"/>
          <p:nvPr/>
        </p:nvSpPr>
        <p:spPr>
          <a:xfrm>
            <a:off x="198303" y="908462"/>
            <a:ext cx="1144596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Ekspertu aktīva iesaiste, lai kliedētu pieņēmumus un mazinātu iedzīvotāju vilcināšanos saņemt 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balstvakcīnu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Nevajag pārslimot..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Nev</a:t>
            </a: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ajag gaidīt uzlabotās vakcīnas..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Nevajag novilcināt </a:t>
            </a:r>
            <a:r>
              <a:rPr lang="lv-LV" sz="1600" i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balstvakcīnas</a:t>
            </a: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saņemšanu, gaidot intervāla beigas…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sz="16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Sertifikāta derīguma termiņa stāšanas spēkā ir 15.februāris…</a:t>
            </a:r>
          </a:p>
          <a:p>
            <a:pPr lvl="1" algn="just">
              <a:tabLst>
                <a:tab pos="270510" algn="l"/>
              </a:tabLst>
            </a:pPr>
            <a:endParaRPr lang="lv-LV" i="1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993C4-7F73-3E4A-AF30-8F8D3ADB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6" y="2582760"/>
            <a:ext cx="3273136" cy="3756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6822D5-FBDC-7A44-8047-C6D4AFD1D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93" y="2441088"/>
            <a:ext cx="2997005" cy="38795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932906-1AB5-8F43-BC37-8673A401C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89" y="2564354"/>
            <a:ext cx="2791187" cy="37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1170025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E0D51-C29F-44FF-99AE-61666736CE07}"/>
              </a:ext>
            </a:extLst>
          </p:cNvPr>
          <p:cNvSpPr txBox="1"/>
          <p:nvPr/>
        </p:nvSpPr>
        <p:spPr>
          <a:xfrm>
            <a:off x="82992" y="350175"/>
            <a:ext cx="109822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noProof="1">
                <a:solidFill>
                  <a:prstClr val="white"/>
                </a:solidFill>
                <a:latin typeface="Verdana"/>
                <a:ea typeface="+mn-lt"/>
                <a:cs typeface="Calibri" panose="020F0502020204030204"/>
              </a:rPr>
              <a:t>Sadarbības iespējas ar mērķi informēt un aicināt savlaicīgi veikt balstvakcināciju</a:t>
            </a:r>
            <a:endParaRPr lang="lv-LV" b="1" noProof="1">
              <a:solidFill>
                <a:srgbClr val="FF0000"/>
              </a:solidFill>
              <a:latin typeface="Verdana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9C51F-DD2E-42DC-B221-1F3B1C3492F2}"/>
              </a:ext>
            </a:extLst>
          </p:cNvPr>
          <p:cNvSpPr txBox="1"/>
          <p:nvPr/>
        </p:nvSpPr>
        <p:spPr>
          <a:xfrm>
            <a:off x="0" y="1139097"/>
            <a:ext cx="74384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Iesaiste tekstuālās un vizuālās informācijas izplatīšanai un izvietošanai ar aicinājumu veikt 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balstvakcināciju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(info materiāli, video, audio, sociālo tīklu materiāli)</a:t>
            </a:r>
          </a:p>
          <a:p>
            <a:pPr lvl="1" algn="just">
              <a:tabLst>
                <a:tab pos="270510" algn="l"/>
              </a:tabLst>
            </a:pPr>
            <a:endParaRPr lang="lv-LV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Sadarbībā ar ekspertiem attālināto semināru un diskusiju organizēšana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Tiešsaistes sarunu cikla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(katru ceturtdienu plkst.11:00)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Omikrona izplatību un 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balstvakcināciju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izplatīšana savos kanālos</a:t>
            </a:r>
          </a:p>
          <a:p>
            <a:pPr lvl="1" algn="just">
              <a:tabLst>
                <a:tab pos="270510" algn="l"/>
              </a:tabLst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Sadarbībā ar vakcinācijas pakalpojumu sniedzējiem – iespējas organizēt izbraukuma vai kolektīvās vakcinācijas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lv-LV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2" descr="A picture containing text, person, indoor, room&#10;&#10;Description automatically generated">
            <a:extLst>
              <a:ext uri="{FF2B5EF4-FFF2-40B4-BE49-F238E27FC236}">
                <a16:creationId xmlns:a16="http://schemas.microsoft.com/office/drawing/2014/main" id="{4D4A58A5-9FD1-B744-B426-3C350C2FF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23" y="943184"/>
            <a:ext cx="4095579" cy="2774720"/>
          </a:xfrm>
          <a:prstGeom prst="rect">
            <a:avLst/>
          </a:prstGeom>
        </p:spPr>
      </p:pic>
      <p:pic>
        <p:nvPicPr>
          <p:cNvPr id="14" name="Picture 13" descr="Calendar&#10;&#10;Description automatically generated with low confidence">
            <a:extLst>
              <a:ext uri="{FF2B5EF4-FFF2-40B4-BE49-F238E27FC236}">
                <a16:creationId xmlns:a16="http://schemas.microsoft.com/office/drawing/2014/main" id="{3293F39D-A7E2-7E49-A16C-0F1D359D8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17" y="3717904"/>
            <a:ext cx="4115190" cy="262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7B21-A363-43B4-BD9A-6CDF8D0E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0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  <a:t>Paldies</a:t>
            </a:r>
            <a:b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lv-LV" sz="3600" b="1" dirty="0">
                <a:solidFill>
                  <a:schemeClr val="bg1"/>
                </a:solidFill>
                <a:latin typeface="Verdana"/>
                <a:ea typeface="Verdana"/>
              </a:rPr>
              <a:t>par uzmanību!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6EF31-2982-4B91-A2E7-14694BFF2A1F}"/>
              </a:ext>
            </a:extLst>
          </p:cNvPr>
          <p:cNvSpPr txBox="1"/>
          <p:nvPr/>
        </p:nvSpPr>
        <p:spPr>
          <a:xfrm>
            <a:off x="5637564" y="6090283"/>
            <a:ext cx="107914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200" i="1" dirty="0">
                <a:solidFill>
                  <a:srgbClr val="EFF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02.02.2022</a:t>
            </a:r>
            <a:endParaRPr lang="en-US" sz="1200" i="1" dirty="0">
              <a:solidFill>
                <a:srgbClr val="EFFAF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362185F3-8C59-4292-B4E4-47624464C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50" y="981241"/>
            <a:ext cx="1386376" cy="12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4278303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0" y="386177"/>
            <a:ext cx="4055165" cy="3791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Kopējie dati uz </a:t>
            </a:r>
            <a:r>
              <a:rPr lang="lv-LV" b="1" noProof="1">
                <a:solidFill>
                  <a:prstClr val="white"/>
                </a:solidFill>
                <a:latin typeface="Verdana"/>
                <a:ea typeface="+mn-lt"/>
                <a:cs typeface="Calibri" panose="020F0502020204030204"/>
              </a:rPr>
              <a:t>02.02</a:t>
            </a:r>
            <a:r>
              <a:rPr kumimoji="0" lang="lv-LV" sz="18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lt"/>
                <a:cs typeface="Calibri" panose="020F0502020204030204"/>
              </a:rPr>
              <a:t>.2022. </a:t>
            </a: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AA543F-130E-4EF3-9D79-D3F8ED556EC8}"/>
              </a:ext>
            </a:extLst>
          </p:cNvPr>
          <p:cNvSpPr txBox="1"/>
          <p:nvPr/>
        </p:nvSpPr>
        <p:spPr>
          <a:xfrm>
            <a:off x="10656917" y="6036392"/>
            <a:ext cx="7729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Avots: NVD</a:t>
            </a:r>
            <a:endParaRPr kumimoji="0" lang="lv-LV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F6C11-B0EB-4132-AEF9-2B18353C5C41}"/>
              </a:ext>
            </a:extLst>
          </p:cNvPr>
          <p:cNvSpPr txBox="1"/>
          <p:nvPr/>
        </p:nvSpPr>
        <p:spPr>
          <a:xfrm>
            <a:off x="403101" y="1065685"/>
            <a:ext cx="11618927" cy="9079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1600" b="1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Līdz 02.02.2022. vakcināciju uzsākuši 70.7% (1’338k) no </a:t>
            </a:r>
            <a:r>
              <a:rPr lang="lv-LV" sz="1600" b="1" u="sng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visiem</a:t>
            </a:r>
            <a:r>
              <a:rPr lang="lv-LV" sz="1600" b="1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 iedzīvotājiem, vakcināciju noslēguši 68.0% (1’288k)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sz="1600" b="1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Līdz 02.02.2022. </a:t>
            </a:r>
            <a:r>
              <a:rPr lang="lv-LV" sz="1600" b="1" dirty="0" err="1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balstvakcīnu</a:t>
            </a:r>
            <a:r>
              <a:rPr lang="lv-LV" sz="1600" b="1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 saņēmuši 23,8% (450k)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02317-94ED-460E-B0CD-5B3FA2171291}"/>
              </a:ext>
            </a:extLst>
          </p:cNvPr>
          <p:cNvSpPr txBox="1"/>
          <p:nvPr/>
        </p:nvSpPr>
        <p:spPr>
          <a:xfrm>
            <a:off x="403101" y="5913430"/>
            <a:ext cx="11385797" cy="3693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lv-LV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Intervālā no 24.01. līdz 30.01. vidējais vakcinācijas temps bija </a:t>
            </a:r>
            <a:r>
              <a:rPr lang="lv-LV" b="1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5’467 </a:t>
            </a:r>
            <a:r>
              <a:rPr lang="lv-LV" dirty="0">
                <a:solidFill>
                  <a:srgbClr val="4472C4">
                    <a:lumMod val="50000"/>
                  </a:srgbClr>
                </a:solidFill>
                <a:latin typeface="Verdana"/>
                <a:ea typeface="+mn-lt"/>
                <a:cs typeface="Calibri" panose="020F0502020204030204"/>
              </a:rPr>
              <a:t>vakcinācijas dienā</a:t>
            </a:r>
            <a:endParaRPr kumimoji="0" lang="lv-LV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97521D-E779-4FE6-87D4-BDD9A13E9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823" y="141684"/>
            <a:ext cx="1714739" cy="600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88138F-DAD8-2F4E-B345-694F5794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78" y="2100017"/>
            <a:ext cx="9781588" cy="37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b="1">
                <a:solidFill>
                  <a:srgbClr val="001744"/>
                </a:solidFill>
                <a:latin typeface="Times New Roman"/>
                <a:cs typeface="Times New Roman"/>
              </a:rPr>
              <a:t>Covid-19 vakcinācijas plāns </a:t>
            </a:r>
            <a:endParaRPr lang="lv-LV" sz="1000">
              <a:ea typeface="+mn-lt"/>
              <a:cs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0" y="220630"/>
            <a:ext cx="8046720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F05FA38-9C1A-459F-87D4-71922862B10A}"/>
              </a:ext>
            </a:extLst>
          </p:cNvPr>
          <p:cNvSpPr txBox="1"/>
          <p:nvPr/>
        </p:nvSpPr>
        <p:spPr>
          <a:xfrm>
            <a:off x="-1" y="399646"/>
            <a:ext cx="77569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lv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>
                <a:solidFill>
                  <a:schemeClr val="bg1"/>
                </a:solidFill>
                <a:latin typeface="Verdana"/>
                <a:ea typeface="+mn-lt"/>
                <a:cs typeface="+mn-lt"/>
              </a:rPr>
              <a:t>Saņemtais – izmantotais = starpība (rezerve + atlikumi)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A44610-6622-4F6C-8934-7AB0AA39C43D}"/>
              </a:ext>
            </a:extLst>
          </p:cNvPr>
          <p:cNvSpPr txBox="1"/>
          <p:nvPr/>
        </p:nvSpPr>
        <p:spPr>
          <a:xfrm>
            <a:off x="367173" y="1034543"/>
            <a:ext cx="10904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/>
          </a:p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5DEA6-0D61-4526-9C1D-B969C87F3771}"/>
              </a:ext>
            </a:extLst>
          </p:cNvPr>
          <p:cNvSpPr txBox="1"/>
          <p:nvPr/>
        </p:nvSpPr>
        <p:spPr>
          <a:xfrm>
            <a:off x="367173" y="1034543"/>
            <a:ext cx="10904497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1600" b="1" dirty="0">
                <a:solidFill>
                  <a:schemeClr val="accent1">
                    <a:lumMod val="50000"/>
                  </a:schemeClr>
                </a:solidFill>
                <a:latin typeface="Verdana"/>
                <a:ea typeface="+mn-lt"/>
                <a:cs typeface="+mn-lt"/>
              </a:rPr>
              <a:t>Uz 31.01.2022:</a:t>
            </a:r>
          </a:p>
          <a:p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i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b="1" dirty="0">
              <a:solidFill>
                <a:schemeClr val="accent1">
                  <a:lumMod val="50000"/>
                </a:schemeClr>
              </a:solidFill>
              <a:latin typeface="Verdana"/>
              <a:ea typeface="+mn-lt"/>
              <a:cs typeface="+mn-lt"/>
            </a:endParaRPr>
          </a:p>
          <a:p>
            <a:endParaRPr lang="lv-LV" b="1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08549B9-2E11-5345-A3AD-A7D48ACB3314}"/>
              </a:ext>
            </a:extLst>
          </p:cNvPr>
          <p:cNvSpPr txBox="1"/>
          <p:nvPr/>
        </p:nvSpPr>
        <p:spPr>
          <a:xfrm>
            <a:off x="741436" y="648978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V" sz="1000" i="1">
                <a:solidFill>
                  <a:srgbClr val="001744"/>
                </a:solidFill>
                <a:latin typeface="Times New Roman"/>
                <a:cs typeface="Times New Roman"/>
              </a:rPr>
              <a:t>Veselības Ministrija </a:t>
            </a:r>
            <a:endParaRPr lang="en-US" sz="1000" i="1">
              <a:solidFill>
                <a:srgbClr val="001744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719450-F090-4840-BD9C-C0BDFC845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16374"/>
              </p:ext>
            </p:extLst>
          </p:nvPr>
        </p:nvGraphicFramePr>
        <p:xfrm>
          <a:off x="1283035" y="1697374"/>
          <a:ext cx="9261660" cy="379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3" imgW="8470875" imgH="3473538" progId="Excel.Sheet.12">
                  <p:embed/>
                </p:oleObj>
              </mc:Choice>
              <mc:Fallback>
                <p:oleObj name="Worksheet" r:id="rId3" imgW="8470875" imgH="347353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4719450-F090-4840-BD9C-C0BDFC845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3035" y="1697374"/>
                        <a:ext cx="9261660" cy="379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6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b="1">
                <a:solidFill>
                  <a:srgbClr val="001744"/>
                </a:solidFill>
                <a:latin typeface="Times New Roman"/>
                <a:cs typeface="Times New Roman"/>
              </a:rPr>
              <a:t>Covid-19 vakcinācijas plāns </a:t>
            </a:r>
            <a:endParaRPr lang="lv-LV" sz="1000">
              <a:ea typeface="+mn-lt"/>
              <a:cs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0" y="220630"/>
            <a:ext cx="4606666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7841F-AC73-4381-BCB4-A6AE8E2EDA69}"/>
              </a:ext>
            </a:extLst>
          </p:cNvPr>
          <p:cNvSpPr txBox="1"/>
          <p:nvPr/>
        </p:nvSpPr>
        <p:spPr>
          <a:xfrm>
            <a:off x="-1" y="399646"/>
            <a:ext cx="46066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>
                <a:solidFill>
                  <a:srgbClr val="EFFAF8"/>
                </a:solidFill>
                <a:latin typeface="Verdana"/>
                <a:ea typeface="+mn-lt"/>
                <a:cs typeface="+mn-lt"/>
              </a:rPr>
              <a:t>Tuvākās</a:t>
            </a:r>
            <a:r>
              <a:rPr lang="en-US" b="1" dirty="0">
                <a:solidFill>
                  <a:srgbClr val="EFFAF8"/>
                </a:solidFill>
                <a:latin typeface="Verdana"/>
                <a:ea typeface="+mn-lt"/>
                <a:cs typeface="+mn-lt"/>
              </a:rPr>
              <a:t> </a:t>
            </a:r>
            <a:r>
              <a:rPr lang="en-US" b="1" dirty="0" err="1">
                <a:solidFill>
                  <a:srgbClr val="EFFAF8"/>
                </a:solidFill>
                <a:latin typeface="Verdana"/>
                <a:ea typeface="+mn-lt"/>
                <a:cs typeface="+mn-lt"/>
              </a:rPr>
              <a:t>vakcīn</a:t>
            </a:r>
            <a:r>
              <a:rPr lang="lv-LV" b="1" dirty="0">
                <a:solidFill>
                  <a:srgbClr val="EFFAF8"/>
                </a:solidFill>
                <a:latin typeface="Verdana"/>
                <a:ea typeface="+mn-lt"/>
                <a:cs typeface="+mn-lt"/>
              </a:rPr>
              <a:t>u </a:t>
            </a:r>
            <a:r>
              <a:rPr lang="lv-LV" b="1" dirty="0">
                <a:solidFill>
                  <a:schemeClr val="bg1"/>
                </a:solidFill>
                <a:latin typeface="Verdana"/>
                <a:ea typeface="+mn-lt"/>
                <a:cs typeface="+mn-lt"/>
              </a:rPr>
              <a:t>piegādes, devas</a:t>
            </a:r>
            <a:endParaRPr lang="en-US" b="1" dirty="0">
              <a:solidFill>
                <a:schemeClr val="bg1"/>
              </a:solidFill>
              <a:latin typeface="Verdana"/>
              <a:ea typeface="+mn-lt"/>
              <a:cs typeface="+mn-lt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0BAA4956-3408-C140-88DA-55C86D678BBA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LV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LV" sz="1000" i="1">
                <a:solidFill>
                  <a:srgbClr val="001744"/>
                </a:solidFill>
                <a:latin typeface="Times New Roman"/>
                <a:cs typeface="Times New Roman"/>
              </a:rPr>
              <a:t>Veselības Ministrija </a:t>
            </a:r>
            <a:endParaRPr lang="en-US" sz="1000" i="1">
              <a:solidFill>
                <a:srgbClr val="001744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1A8EFF-BFF9-4457-ABBB-9C296D061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301" y="2088734"/>
            <a:ext cx="2686050" cy="1323975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0750EB9-450E-4C51-8E69-6475EDBB2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141274"/>
              </p:ext>
            </p:extLst>
          </p:nvPr>
        </p:nvGraphicFramePr>
        <p:xfrm>
          <a:off x="4981433" y="220630"/>
          <a:ext cx="6810233" cy="426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B7B3594-4D5E-4D87-84A9-8D5959E12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637688"/>
              </p:ext>
            </p:extLst>
          </p:nvPr>
        </p:nvGraphicFramePr>
        <p:xfrm>
          <a:off x="1705747" y="4690055"/>
          <a:ext cx="98107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Worksheet" r:id="rId5" imgW="9810812" imgH="1492206" progId="Excel.Sheet.12">
                  <p:embed/>
                </p:oleObj>
              </mc:Choice>
              <mc:Fallback>
                <p:oleObj name="Worksheet" r:id="rId5" imgW="9810812" imgH="1492206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B7B3594-4D5E-4D87-84A9-8D5959E12F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5747" y="4690055"/>
                        <a:ext cx="981075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30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b="1">
                <a:solidFill>
                  <a:srgbClr val="001744"/>
                </a:solidFill>
                <a:latin typeface="Times New Roman"/>
                <a:cs typeface="Times New Roman"/>
              </a:rPr>
              <a:t>Covid-19 vakcinācijas plāns </a:t>
            </a:r>
            <a:endParaRPr lang="lv-LV" sz="1000">
              <a:ea typeface="+mn-lt"/>
              <a:cs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1" y="220630"/>
            <a:ext cx="9390581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noProof="1">
                <a:solidFill>
                  <a:srgbClr val="EFFAF8"/>
                </a:solidFill>
                <a:latin typeface="Verdana"/>
                <a:ea typeface="+mn-lt"/>
                <a:cs typeface="+mn-lt"/>
              </a:rPr>
              <a:t>Primārās vakcinācijas aptvere 60+ vecuma grupā uz 02.02.2022</a:t>
            </a:r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08549B9-2E11-5345-A3AD-A7D48ACB3314}"/>
              </a:ext>
            </a:extLst>
          </p:cNvPr>
          <p:cNvSpPr txBox="1"/>
          <p:nvPr/>
        </p:nvSpPr>
        <p:spPr>
          <a:xfrm>
            <a:off x="741436" y="648978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000" i="1">
                <a:solidFill>
                  <a:srgbClr val="001744"/>
                </a:solidFill>
                <a:latin typeface="Times New Roman"/>
                <a:cs typeface="Times New Roman"/>
              </a:rPr>
              <a:t>Veselības Ministrija </a:t>
            </a:r>
            <a:endParaRPr lang="en-US" sz="1000" i="1">
              <a:solidFill>
                <a:srgbClr val="001744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B2E84-2D66-47E5-B5CA-777BC2CAB644}"/>
              </a:ext>
            </a:extLst>
          </p:cNvPr>
          <p:cNvSpPr txBox="1"/>
          <p:nvPr/>
        </p:nvSpPr>
        <p:spPr>
          <a:xfrm>
            <a:off x="-9943" y="1274521"/>
            <a:ext cx="1118822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 sasniegtu 90% aptveri iedzīvotāju grupā vecumā virs 60 gadiem, vakcināciju jāuzsāk vēl 45 600 senioriem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12C3F-D59F-C34F-A0C5-9D4087E0D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416" y="2140139"/>
            <a:ext cx="6070295" cy="23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00" b="1">
                <a:solidFill>
                  <a:srgbClr val="001744"/>
                </a:solidFill>
                <a:latin typeface="Times New Roman"/>
                <a:cs typeface="Times New Roman"/>
              </a:rPr>
              <a:t>Covid-19 vakcinācijas plāns </a:t>
            </a:r>
            <a:endParaRPr lang="lv-LV" sz="1000">
              <a:ea typeface="+mn-lt"/>
              <a:cs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0" y="220630"/>
            <a:ext cx="799837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b="1" noProof="1">
                <a:solidFill>
                  <a:srgbClr val="EFFAF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Balstvakcinācijas statistika uz 02.02.2022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08549B9-2E11-5345-A3AD-A7D48ACB3314}"/>
              </a:ext>
            </a:extLst>
          </p:cNvPr>
          <p:cNvSpPr txBox="1"/>
          <p:nvPr/>
        </p:nvSpPr>
        <p:spPr>
          <a:xfrm>
            <a:off x="741436" y="648978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1000" i="1">
                <a:solidFill>
                  <a:srgbClr val="001744"/>
                </a:solidFill>
                <a:latin typeface="Times New Roman"/>
                <a:cs typeface="Times New Roman"/>
              </a:rPr>
              <a:t>Veselības Ministrija </a:t>
            </a:r>
            <a:endParaRPr lang="en-US" sz="1000" i="1">
              <a:solidFill>
                <a:srgbClr val="001744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B2E84-2D66-47E5-B5CA-777BC2CAB644}"/>
              </a:ext>
            </a:extLst>
          </p:cNvPr>
          <p:cNvSpPr txBox="1"/>
          <p:nvPr/>
        </p:nvSpPr>
        <p:spPr>
          <a:xfrm>
            <a:off x="0" y="1172520"/>
            <a:ext cx="642101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14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n-lt"/>
              </a:rPr>
              <a:t>Pagājis termiņš kopš beidzamās potes (ieskaitot pārslimojušos)</a:t>
            </a:r>
          </a:p>
          <a:p>
            <a:pPr algn="just"/>
            <a:endParaRPr lang="lv-LV" sz="1800" dirty="0">
              <a:solidFill>
                <a:srgbClr val="000000"/>
              </a:solidFill>
              <a:latin typeface="Verdana"/>
              <a:ea typeface="Verdana"/>
              <a:cs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CC75DD-9C25-479F-978E-83D18CEA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202" y="300973"/>
            <a:ext cx="3038580" cy="59527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51D3C0-8394-0D49-BB5D-182BAFD74678}"/>
              </a:ext>
            </a:extLst>
          </p:cNvPr>
          <p:cNvSpPr/>
          <p:nvPr/>
        </p:nvSpPr>
        <p:spPr>
          <a:xfrm>
            <a:off x="113744" y="3704121"/>
            <a:ext cx="1402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lv-LV" sz="14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+mn-lt"/>
              </a:rPr>
              <a:t>Jau saņēmuši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B2414-5E62-804B-87F6-64346F11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637" y="1592888"/>
            <a:ext cx="4229100" cy="1854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F27D1D-EA99-FC48-A2C2-FF109E744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637" y="4225711"/>
            <a:ext cx="42291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5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1170025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E0D51-C29F-44FF-99AE-61666736CE07}"/>
              </a:ext>
            </a:extLst>
          </p:cNvPr>
          <p:cNvSpPr txBox="1"/>
          <p:nvPr/>
        </p:nvSpPr>
        <p:spPr>
          <a:xfrm>
            <a:off x="82992" y="350175"/>
            <a:ext cx="114335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noProof="1">
                <a:solidFill>
                  <a:prstClr val="white"/>
                </a:solidFill>
                <a:latin typeface="Verdana"/>
                <a:ea typeface="+mn-lt"/>
                <a:cs typeface="Calibri" panose="020F0502020204030204"/>
              </a:rPr>
              <a:t>Balstvakcinācijas progress starp primāro vakcināciju pabeigušajiem līdz 30.06.2021.</a:t>
            </a: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8B476-7A99-4405-BE7B-E78422A25F7D}"/>
              </a:ext>
            </a:extLst>
          </p:cNvPr>
          <p:cNvSpPr txBox="1"/>
          <p:nvPr/>
        </p:nvSpPr>
        <p:spPr>
          <a:xfrm>
            <a:off x="319237" y="4613661"/>
            <a:ext cx="48561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74% iedzīvotāji, kas noslēdza primāro vakcināciju 2021.gada pirmajā pusgadā ir saņēmuši 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balstvakcīnu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 nesen pārslimojuši</a:t>
            </a: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C9BDA45-628A-48B3-8DB0-4800CA3B6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717376"/>
              </p:ext>
            </p:extLst>
          </p:nvPr>
        </p:nvGraphicFramePr>
        <p:xfrm>
          <a:off x="6058698" y="1100452"/>
          <a:ext cx="5843587" cy="34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E8B36BD-3440-4B81-A21B-F7FD3D5C57DB}"/>
              </a:ext>
            </a:extLst>
          </p:cNvPr>
          <p:cNvSpPr txBox="1"/>
          <p:nvPr/>
        </p:nvSpPr>
        <p:spPr>
          <a:xfrm>
            <a:off x="5849787" y="4324037"/>
            <a:ext cx="62614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tabLst>
                <a:tab pos="270510" algn="l"/>
              </a:tabLst>
            </a:pP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82% senioru, kas noslēdza primāro vakcinācijas kursu 2021.gada pirmajā pusgadā, ir saņēmuši 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balstvakcīnu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 nesen pārslimojuši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7551D2F-A0D7-4340-B614-C3E02CEBA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219115"/>
              </p:ext>
            </p:extLst>
          </p:nvPr>
        </p:nvGraphicFramePr>
        <p:xfrm>
          <a:off x="-339" y="1100452"/>
          <a:ext cx="5945966" cy="34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70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1170025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E0D51-C29F-44FF-99AE-61666736CE07}"/>
              </a:ext>
            </a:extLst>
          </p:cNvPr>
          <p:cNvSpPr txBox="1"/>
          <p:nvPr/>
        </p:nvSpPr>
        <p:spPr>
          <a:xfrm>
            <a:off x="82992" y="262131"/>
            <a:ext cx="114335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lv-LV" altLang="en-LV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1. februāra Eiropas Savienībā noteikts vakcinācijas sertifikāta derīguma termiņš ieceļošanai dalībvalstīs</a:t>
            </a: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9C51F-DD2E-42DC-B221-1F3B1C3492F2}"/>
              </a:ext>
            </a:extLst>
          </p:cNvPr>
          <p:cNvSpPr txBox="1"/>
          <p:nvPr/>
        </p:nvSpPr>
        <p:spPr>
          <a:xfrm>
            <a:off x="189114" y="1183912"/>
            <a:ext cx="113908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en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2022. gada 1. februāra </a:t>
            </a: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stājas spēkā ES regulas prasība par Covid-19 vakcinācijas sertifikāta derīguma termiņu </a:t>
            </a:r>
            <a:r>
              <a:rPr lang="lv-LV" altLang="en-LV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ieceļošanai</a:t>
            </a: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dalībvalstīs, Eiropas Ekonomikas zonas dalībvalstīs (Islande, Norvēģija, Lihtenšteina) un Šveices Konfederācijā</a:t>
            </a:r>
          </a:p>
          <a:p>
            <a:pPr>
              <a:buFont typeface="Arial" panose="020B0604020202020204" pitchFamily="34" charset="0"/>
              <a:buNone/>
            </a:pPr>
            <a:endParaRPr lang="lv-LV" altLang="en-LV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en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Derīguma ilgums </a:t>
            </a: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9 mēneši, neatkarīgi no saņemtās vakcīnas nosaukuma (Pasaules Veselības organizācijas un Eiropas Zāļu aģentūras apstiprinātām vakcīnām)</a:t>
            </a:r>
          </a:p>
          <a:p>
            <a:endParaRPr lang="lv-LV" altLang="en-LV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Prasība </a:t>
            </a:r>
            <a:r>
              <a:rPr lang="lv-LV" altLang="en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neattiecas uz sertifikāta izmantošanu valsts iekšzemē </a:t>
            </a: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pakalpojumu saņemšanai, ēdināšanai u.c.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Šajos gadījumos derīguma termiņu katra valsts nosaka individuāli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altLang="en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Šī informācija iedzīvotājiem ir pieejama valstu kontaktpunktos jeb informācijas centros</a:t>
            </a:r>
            <a:endParaRPr lang="en-LV" altLang="en-LV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16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EE1D29-D506-47B8-BEBF-FADB77834B7E}"/>
              </a:ext>
            </a:extLst>
          </p:cNvPr>
          <p:cNvCxnSpPr>
            <a:cxnSpLocks/>
          </p:cNvCxnSpPr>
          <p:nvPr/>
        </p:nvCxnSpPr>
        <p:spPr>
          <a:xfrm>
            <a:off x="612000" y="6339016"/>
            <a:ext cx="10904497" cy="0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3">
            <a:extLst>
              <a:ext uri="{FF2B5EF4-FFF2-40B4-BE49-F238E27FC236}">
                <a16:creationId xmlns:a16="http://schemas.microsoft.com/office/drawing/2014/main" id="{ACCFC2AC-E31C-498A-BD74-8EA7288273D3}"/>
              </a:ext>
            </a:extLst>
          </p:cNvPr>
          <p:cNvSpPr txBox="1"/>
          <p:nvPr/>
        </p:nvSpPr>
        <p:spPr>
          <a:xfrm>
            <a:off x="2612416" y="6450226"/>
            <a:ext cx="174599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1" i="0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Covid-19 vakcinācijas plāns </a:t>
            </a:r>
            <a:endParaRPr kumimoji="0" lang="lv-LV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A83D6B-9013-41DD-B635-51950147DF44}"/>
              </a:ext>
            </a:extLst>
          </p:cNvPr>
          <p:cNvCxnSpPr>
            <a:cxnSpLocks/>
          </p:cNvCxnSpPr>
          <p:nvPr/>
        </p:nvCxnSpPr>
        <p:spPr>
          <a:xfrm>
            <a:off x="10964562" y="6424286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72A0BD-B37F-4EF8-86CE-1C2D05D347D9}"/>
              </a:ext>
            </a:extLst>
          </p:cNvPr>
          <p:cNvCxnSpPr>
            <a:cxnSpLocks/>
          </p:cNvCxnSpPr>
          <p:nvPr/>
        </p:nvCxnSpPr>
        <p:spPr>
          <a:xfrm>
            <a:off x="2483706" y="6418135"/>
            <a:ext cx="0" cy="389525"/>
          </a:xfrm>
          <a:prstGeom prst="line">
            <a:avLst/>
          </a:prstGeom>
          <a:ln>
            <a:solidFill>
              <a:srgbClr val="0017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E8A98CE-EA09-4BF9-B279-B0644DBCF226}"/>
              </a:ext>
            </a:extLst>
          </p:cNvPr>
          <p:cNvSpPr/>
          <p:nvPr/>
        </p:nvSpPr>
        <p:spPr>
          <a:xfrm>
            <a:off x="-339" y="181098"/>
            <a:ext cx="11700252" cy="727364"/>
          </a:xfrm>
          <a:prstGeom prst="rect">
            <a:avLst/>
          </a:prstGeom>
          <a:solidFill>
            <a:srgbClr val="001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D2EADFC-CE48-9642-B1BD-09645942EB69}"/>
              </a:ext>
            </a:extLst>
          </p:cNvPr>
          <p:cNvSpPr txBox="1"/>
          <p:nvPr/>
        </p:nvSpPr>
        <p:spPr>
          <a:xfrm>
            <a:off x="669663" y="6451526"/>
            <a:ext cx="1252266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1" u="none" strike="noStrike" kern="1200" cap="none" spc="0" normalizeH="0" baseline="0" noProof="0" dirty="0">
                <a:ln>
                  <a:noFill/>
                </a:ln>
                <a:solidFill>
                  <a:srgbClr val="001744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Veselības Ministrija 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1744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E0D51-C29F-44FF-99AE-61666736CE07}"/>
              </a:ext>
            </a:extLst>
          </p:cNvPr>
          <p:cNvSpPr txBox="1"/>
          <p:nvPr/>
        </p:nvSpPr>
        <p:spPr>
          <a:xfrm>
            <a:off x="82992" y="350175"/>
            <a:ext cx="114335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noProof="1">
                <a:solidFill>
                  <a:prstClr val="white"/>
                </a:solidFill>
                <a:latin typeface="Verdana"/>
                <a:ea typeface="+mn-lt"/>
                <a:cs typeface="Calibri" panose="020F0502020204030204"/>
              </a:rPr>
              <a:t>Vakcinācijas sertifikāta derīguma termiņa ieviešana ar 15.februāri </a:t>
            </a:r>
            <a:endParaRPr kumimoji="0" lang="lv-LV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lt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C9C51F-DD2E-42DC-B221-1F3B1C3492F2}"/>
              </a:ext>
            </a:extLst>
          </p:cNvPr>
          <p:cNvSpPr txBox="1"/>
          <p:nvPr/>
        </p:nvSpPr>
        <p:spPr>
          <a:xfrm>
            <a:off x="189114" y="1183912"/>
            <a:ext cx="11390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Sertifikāta derīguma termiņa ieviešana ar 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2022.gada 15.februāri un ir attiecināms uz pakalpojumu izmantošanu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: 2+3 mēneši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AstraZeneca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/Moderna/</a:t>
            </a:r>
            <a:r>
              <a:rPr lang="lv-LV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Comirnaty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3+6 mēneši </a:t>
            </a: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8E8D1AAC-B2C5-C245-898B-BFCDC9570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386268"/>
              </p:ext>
            </p:extLst>
          </p:nvPr>
        </p:nvGraphicFramePr>
        <p:xfrm>
          <a:off x="492087" y="2583235"/>
          <a:ext cx="10623479" cy="189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2617">
                  <a:extLst>
                    <a:ext uri="{9D8B030D-6E8A-4147-A177-3AD203B41FA5}">
                      <a16:colId xmlns:a16="http://schemas.microsoft.com/office/drawing/2014/main" val="4130107362"/>
                    </a:ext>
                  </a:extLst>
                </a:gridCol>
                <a:gridCol w="2660862">
                  <a:extLst>
                    <a:ext uri="{9D8B030D-6E8A-4147-A177-3AD203B41FA5}">
                      <a16:colId xmlns:a16="http://schemas.microsoft.com/office/drawing/2014/main" val="1774762716"/>
                    </a:ext>
                  </a:extLst>
                </a:gridCol>
              </a:tblGrid>
              <a:tr h="305625">
                <a:tc>
                  <a:txBody>
                    <a:bodyPr/>
                    <a:lstStyle/>
                    <a:p>
                      <a:endParaRPr lang="lv-LV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15.februāris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39626"/>
                  </a:ext>
                </a:extLst>
              </a:tr>
              <a:tr h="1496077">
                <a:tc>
                  <a:txBody>
                    <a:bodyPr/>
                    <a:lstStyle/>
                    <a:p>
                      <a:br>
                        <a:rPr lang="lv-LV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lv-LV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Personu skaits, </a:t>
                      </a:r>
                      <a:r>
                        <a:rPr lang="lv-LV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kuriem beigsies sertifikātu derīguma termiņš, ja nesaņem </a:t>
                      </a:r>
                      <a:r>
                        <a:rPr lang="lv-LV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balstvakcīnu</a:t>
                      </a:r>
                      <a:r>
                        <a:rPr lang="lv-LV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vai nesaslimst ar Covid-19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~52,000* </a:t>
                      </a:r>
                      <a:r>
                        <a:rPr lang="lv-LV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 jāsaņem </a:t>
                      </a:r>
                      <a:r>
                        <a:rPr lang="lv-LV" sz="14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balstvakcīnu</a:t>
                      </a:r>
                      <a:endParaRPr lang="lv-LV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(uz 31.01.2022)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lv-LV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*Decembrī bija ~350 000</a:t>
                      </a:r>
                    </a:p>
                    <a:p>
                      <a:pPr algn="ctr"/>
                      <a:endParaRPr lang="lv-LV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1055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8B36180-B67C-1242-A4AD-9CDF30F31EA8}"/>
              </a:ext>
            </a:extLst>
          </p:cNvPr>
          <p:cNvSpPr txBox="1"/>
          <p:nvPr/>
        </p:nvSpPr>
        <p:spPr>
          <a:xfrm>
            <a:off x="309027" y="4993912"/>
            <a:ext cx="11390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270510" algn="l"/>
              </a:tabLst>
            </a:pP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Aicinājums iedzīvotājiem savlaicīgi veikt </a:t>
            </a:r>
            <a:r>
              <a:rPr lang="lv-LV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balstvakcināciju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</a:p>
          <a:p>
            <a:pPr algn="just">
              <a:tabLst>
                <a:tab pos="270510" algn="l"/>
              </a:tabLst>
            </a:pPr>
            <a:endParaRPr lang="lv-LV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70510" algn="l"/>
              </a:tabLst>
            </a:pP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Tiek izsūtītas 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atgādinājuma īsziņas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saņemt </a:t>
            </a:r>
            <a:r>
              <a:rPr lang="lv-LV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balstvakcīnu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tiem iedzīvotājiem, kuriem 15.februārī beigsies sertifikāta derīguma termiņš </a:t>
            </a: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tabLst>
                <a:tab pos="270510" algn="l"/>
              </a:tabLst>
            </a:pPr>
            <a:endParaRPr lang="lv-LV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lv-LV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6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3058da-46e6-4d14-a374-ea814dcb80e8">
      <UserInfo>
        <DisplayName>Evija Nežborte</DisplayName>
        <AccountId>59</AccountId>
        <AccountType/>
      </UserInfo>
      <UserInfo>
        <DisplayName>Eva Juhņēviča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C6AECC9214EA944EA21458263CCDDF7F" ma:contentTypeVersion="11" ma:contentTypeDescription="Izveidot jaunu dokumentu." ma:contentTypeScope="" ma:versionID="33cce7134d3ea297bb1ce5de3f5d59f2">
  <xsd:schema xmlns:xsd="http://www.w3.org/2001/XMLSchema" xmlns:xs="http://www.w3.org/2001/XMLSchema" xmlns:p="http://schemas.microsoft.com/office/2006/metadata/properties" xmlns:ns2="a905034f-3881-4742-9193-78658d6d450d" xmlns:ns3="e93058da-46e6-4d14-a374-ea814dcb80e8" targetNamespace="http://schemas.microsoft.com/office/2006/metadata/properties" ma:root="true" ma:fieldsID="dda45d0afa959ec0bd0c7100957b1c50" ns2:_="" ns3:_="">
    <xsd:import namespace="a905034f-3881-4742-9193-78658d6d450d"/>
    <xsd:import namespace="e93058da-46e6-4d14-a374-ea814dcb80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5034f-3881-4742-9193-78658d6d4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058da-46e6-4d14-a374-ea814dcb80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6538A-E827-4C54-A0AE-9D039CA53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5DD66-C5C7-4B99-BF76-837DFE6D2FC5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e93058da-46e6-4d14-a374-ea814dcb80e8"/>
    <ds:schemaRef ds:uri="a905034f-3881-4742-9193-78658d6d450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BB726C-FC01-4C7B-AD3D-758C0714EB10}">
  <ds:schemaRefs>
    <ds:schemaRef ds:uri="a905034f-3881-4742-9193-78658d6d450d"/>
    <ds:schemaRef ds:uri="e93058da-46e6-4d14-a374-ea814dcb8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582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Aktīvās vielas izrakstīšana</dc:title>
  <dc:creator>Nikita Trojanskis</dc:creator>
  <cp:lastModifiedBy>Eva Juhnevica</cp:lastModifiedBy>
  <cp:revision>291</cp:revision>
  <dcterms:created xsi:type="dcterms:W3CDTF">2020-02-13T10:50:19Z</dcterms:created>
  <dcterms:modified xsi:type="dcterms:W3CDTF">2022-02-02T09:43:00Z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0x010100C6AECC9214EA944EA21458263CCDDF7F</vt:lpwstr>
  </property>
</Properties>
</file>