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0" r:id="rId3"/>
    <p:sldId id="282" r:id="rId4"/>
    <p:sldId id="260" r:id="rId5"/>
    <p:sldId id="279" r:id="rId6"/>
    <p:sldId id="283" r:id="rId7"/>
    <p:sldId id="257" r:id="rId8"/>
    <p:sldId id="265" r:id="rId9"/>
    <p:sldId id="288" r:id="rId10"/>
    <p:sldId id="290" r:id="rId11"/>
    <p:sldId id="289" r:id="rId12"/>
    <p:sldId id="291" r:id="rId13"/>
    <p:sldId id="280" r:id="rId14"/>
    <p:sldId id="264" r:id="rId15"/>
  </p:sldIdLst>
  <p:sldSz cx="9906000" cy="6858000" type="A4"/>
  <p:notesSz cx="9144000" cy="6858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43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AA963-F3D3-FD21-702B-DAA4A684F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8664B-4E35-EF45-9DEB-38F63590B76E}" type="datetimeFigureOut">
              <a:rPr lang="en-US"/>
              <a:pPr>
                <a:defRPr/>
              </a:pPr>
              <a:t>6/20/2022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6627D-1A5C-BC4C-8B02-AEA5CF7C2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D96A-6A16-F740-338C-196E0CC54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2913F-E7D6-C246-9295-22FAD027E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73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F3DE0-8C69-B21E-6D96-4CA832B2F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7F558-37D9-104B-833A-C839F05DF546}" type="datetimeFigureOut">
              <a:rPr lang="en-US"/>
              <a:pPr>
                <a:defRPr/>
              </a:pPr>
              <a:t>6/20/2022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AAA0EA-D091-93D4-329C-C54EF24ED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0C08F-CC79-2369-E395-619D192CB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3EC63-2286-3E4C-9B1B-2E76F98DAA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126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F7DA4-F181-1F87-02DC-4FB690FCB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991A5-CBBA-B54A-A43F-28526B0F295B}" type="datetimeFigureOut">
              <a:rPr lang="en-US"/>
              <a:pPr>
                <a:defRPr/>
              </a:pPr>
              <a:t>6/20/2022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ABAFF-F7CC-FCA1-3B22-C44255645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6DE43F-4118-97A4-54CB-F1AF1896B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AF4D-6C11-3C4F-8859-E01DC3600D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878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9B139-1413-53F0-8080-AEF0BF487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6B643-C0E3-5C4F-BA3E-615A66E97DEA}" type="datetimeFigureOut">
              <a:rPr lang="en-US"/>
              <a:pPr>
                <a:defRPr/>
              </a:pPr>
              <a:t>6/20/2022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08B98-2E9C-B67C-B878-06CDD72C3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BF133-9623-A3FC-8864-0CFA7B05A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08261-6E78-F941-B819-B2236E7BCF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6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1E2AA9-0A1E-2FAF-D086-E296B94C8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1F349-DF6B-B148-A8E4-334336CA1B74}" type="datetimeFigureOut">
              <a:rPr lang="en-US"/>
              <a:pPr>
                <a:defRPr/>
              </a:pPr>
              <a:t>6/20/2022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2C08A5-378F-C145-4DC8-40F4F3C25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67629C-358F-C902-9825-354E089AC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40197-8CC9-7945-AC44-200EB306E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6AE9A59-BA88-3A51-52AD-A1555FEEA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2502D-2182-1045-902C-6BFB3E23B93B}" type="datetimeFigureOut">
              <a:rPr lang="en-US"/>
              <a:pPr>
                <a:defRPr/>
              </a:pPr>
              <a:t>6/20/2022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D5ECFD-2596-896C-C859-4F1030C78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93DDE72-1677-FC92-939C-1FA971736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00562-272E-8843-97CA-6E17342C96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452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63CA524-85E8-395E-F5CA-61EEA2CF0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B06E5-D510-F64E-A5F1-D570C759A70E}" type="datetimeFigureOut">
              <a:rPr lang="en-US"/>
              <a:pPr>
                <a:defRPr/>
              </a:pPr>
              <a:t>6/20/2022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B6901DD-4468-AA75-7592-8D68DD66D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C867A01-4539-9ECD-810F-6F2B9A396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EF4A9-1C7D-984F-99EF-F26698FA5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506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F160559-0A3A-1C22-D554-E5EA58760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33C8B-C82A-E446-AAB5-43EC4E83BFD1}" type="datetimeFigureOut">
              <a:rPr lang="en-US"/>
              <a:pPr>
                <a:defRPr/>
              </a:pPr>
              <a:t>6/20/2022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FA4BE2F-D46C-9C80-084F-ACA8D7AD0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6B23E47-4764-268C-37AD-3AE3258FE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820B0-B421-E548-9E6B-71648CCB5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427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B62105B-BC3F-C78E-DC36-9AF4848D9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88A7D-F13B-E247-9E05-03B41CDB081B}" type="datetimeFigureOut">
              <a:rPr lang="en-US"/>
              <a:pPr>
                <a:defRPr/>
              </a:pPr>
              <a:t>6/20/2022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6027B5D-D2AF-44F6-1BEC-B0DB8771F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7559E2E-4014-107E-C2BA-9CC718808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D283C-302A-B741-BA61-D6D120908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14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DE49F47-5C99-F349-5A1D-5582EB049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ECB7C-26DA-6544-8B9D-B7F24931D3BB}" type="datetimeFigureOut">
              <a:rPr lang="en-US"/>
              <a:pPr>
                <a:defRPr/>
              </a:pPr>
              <a:t>6/20/2022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159F55E-094D-C186-C5F5-8E6C10CE7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4F24C67-75E0-9DD1-A955-35279ACF3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DDABA-18F5-5C41-B326-76266F7C4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9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EB8734D-A78B-03B6-D4CC-B3896D969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28A1C-C7FE-5A44-A775-BE0DB1E82956}" type="datetimeFigureOut">
              <a:rPr lang="en-US"/>
              <a:pPr>
                <a:defRPr/>
              </a:pPr>
              <a:t>6/20/2022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98C9130-EB17-8A46-A14F-8EC3D5CD2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679912F-08BB-28FC-326C-34DBC507E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0EEDB-A020-C547-9ABF-92BA4BA27B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13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AFD5974-4CBD-1557-A311-5EFB62FC08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109AF88-B188-C369-64A3-503619FB0E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964A7-BCE5-7211-EE9D-038645F254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BCA91B-629E-6640-BB37-31B84A2B4589}" type="datetimeFigureOut">
              <a:rPr lang="en-US"/>
              <a:pPr>
                <a:defRPr/>
              </a:pPr>
              <a:t>6/20/2022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AD037-4C58-3627-79B8-E105701787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2C778-B328-3E1E-8C34-543AC77D33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81CCF94-734A-814A-A973-9A36C3ACE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inete.ielite@sadarbibastikls.lv" TargetMode="External"/><Relationship Id="rId7" Type="http://schemas.openxmlformats.org/officeDocument/2006/relationships/hyperlink" Target="http://www.sadarbibastikls.lv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gunta@imka.lv" TargetMode="External"/><Relationship Id="rId5" Type="http://schemas.openxmlformats.org/officeDocument/2006/relationships/hyperlink" Target="mailto:dace@bernuforums.lv" TargetMode="External"/><Relationship Id="rId4" Type="http://schemas.openxmlformats.org/officeDocument/2006/relationships/hyperlink" Target="mailto:malda.avramenko@sadarbibastikls.l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>
            <a:extLst>
              <a:ext uri="{FF2B5EF4-FFF2-40B4-BE49-F238E27FC236}">
                <a16:creationId xmlns:a16="http://schemas.microsoft.com/office/drawing/2014/main" id="{C3D10F65-F360-D877-A4DF-5E99CAA97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-153988"/>
            <a:ext cx="9913938" cy="701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TextBox 7">
            <a:extLst>
              <a:ext uri="{FF2B5EF4-FFF2-40B4-BE49-F238E27FC236}">
                <a16:creationId xmlns:a16="http://schemas.microsoft.com/office/drawing/2014/main" id="{ACC41E28-44E1-573F-3565-1E23881C0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2560638"/>
            <a:ext cx="5646737" cy="271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buNone/>
            </a:pPr>
            <a:r>
              <a:rPr lang="lv-LV" b="1" dirty="0">
                <a:solidFill>
                  <a:schemeClr val="bg1"/>
                </a:solidFill>
              </a:rPr>
              <a:t>Romu sieviešu izglītības, veselības un sociālo lietu koordinācija un labā prakse</a:t>
            </a:r>
          </a:p>
          <a:p>
            <a:pPr lvl="0">
              <a:buNone/>
            </a:pPr>
            <a:r>
              <a:rPr lang="lv-LV" sz="1400" b="1" dirty="0">
                <a:solidFill>
                  <a:schemeClr val="bg1"/>
                </a:solidFill>
              </a:rPr>
              <a:t>Dzimumu līdztiesības komiteja</a:t>
            </a:r>
            <a:r>
              <a:rPr lang="lv-LV" sz="1400" b="1">
                <a:solidFill>
                  <a:schemeClr val="bg1"/>
                </a:solidFill>
              </a:rPr>
              <a:t>, 20.06.2022</a:t>
            </a:r>
          </a:p>
          <a:p>
            <a:pPr lvl="0">
              <a:buNone/>
            </a:pPr>
            <a:endParaRPr lang="lv-LV" sz="1400" b="1" dirty="0">
              <a:solidFill>
                <a:schemeClr val="bg1"/>
              </a:solidFill>
            </a:endParaRPr>
          </a:p>
          <a:p>
            <a:pPr lvl="0" algn="r">
              <a:buNone/>
            </a:pPr>
            <a:r>
              <a:rPr lang="lv-LV" sz="2000" i="1" dirty="0" err="1">
                <a:solidFill>
                  <a:schemeClr val="bg1"/>
                </a:solidFill>
              </a:rPr>
              <a:t>Inete</a:t>
            </a:r>
            <a:r>
              <a:rPr lang="lv-LV" sz="2000" i="1" dirty="0">
                <a:solidFill>
                  <a:schemeClr val="bg1"/>
                </a:solidFill>
              </a:rPr>
              <a:t> </a:t>
            </a:r>
            <a:r>
              <a:rPr lang="lv-LV" sz="2000" i="1" dirty="0" err="1">
                <a:solidFill>
                  <a:schemeClr val="bg1"/>
                </a:solidFill>
              </a:rPr>
              <a:t>Ielīte</a:t>
            </a:r>
            <a:r>
              <a:rPr lang="lv-LV" sz="2000" i="1" dirty="0">
                <a:solidFill>
                  <a:schemeClr val="bg1"/>
                </a:solidFill>
              </a:rPr>
              <a:t> un Malda </a:t>
            </a:r>
            <a:r>
              <a:rPr lang="lv-LV" sz="2000" i="1" dirty="0" err="1">
                <a:solidFill>
                  <a:schemeClr val="bg1"/>
                </a:solidFill>
              </a:rPr>
              <a:t>Avramenko</a:t>
            </a:r>
            <a:r>
              <a:rPr lang="lv-LV" sz="2000" i="1" dirty="0">
                <a:solidFill>
                  <a:schemeClr val="bg1"/>
                </a:solidFill>
              </a:rPr>
              <a:t>, </a:t>
            </a:r>
          </a:p>
          <a:p>
            <a:pPr lvl="0" algn="r">
              <a:buNone/>
            </a:pPr>
            <a:r>
              <a:rPr lang="lv-LV" sz="2000" i="1" dirty="0">
                <a:solidFill>
                  <a:schemeClr val="bg1"/>
                </a:solidFill>
              </a:rPr>
              <a:t>Sieviešu sadarbības tīkls un biedrība «Sāre </a:t>
            </a:r>
            <a:r>
              <a:rPr lang="lv-LV" sz="2000" i="1" dirty="0" err="1">
                <a:solidFill>
                  <a:schemeClr val="bg1"/>
                </a:solidFill>
              </a:rPr>
              <a:t>khetene</a:t>
            </a:r>
            <a:r>
              <a:rPr lang="lv-LV" sz="2000" i="1" dirty="0">
                <a:solidFill>
                  <a:schemeClr val="bg1"/>
                </a:solidFill>
              </a:rPr>
              <a:t>»</a:t>
            </a:r>
            <a:endParaRPr lang="en-LV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818BDDE6-E1BD-55C8-0BEB-187FFD9943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6386" name="Content Placeholder 4">
            <a:extLst>
              <a:ext uri="{FF2B5EF4-FFF2-40B4-BE49-F238E27FC236}">
                <a16:creationId xmlns:a16="http://schemas.microsoft.com/office/drawing/2014/main" id="{BB5B148E-AB04-2087-F32F-E1AA204FF46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73038" y="0"/>
            <a:ext cx="9698038" cy="6858000"/>
          </a:xfrm>
        </p:spPr>
      </p:pic>
      <p:sp>
        <p:nvSpPr>
          <p:cNvPr id="16387" name="TextBox 6">
            <a:extLst>
              <a:ext uri="{FF2B5EF4-FFF2-40B4-BE49-F238E27FC236}">
                <a16:creationId xmlns:a16="http://schemas.microsoft.com/office/drawing/2014/main" id="{101F7B3A-7F19-2AB0-12E8-C142179C3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4" y="1491343"/>
            <a:ext cx="61166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lv-LV" altLang="en-US" sz="20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NODARBINĀTĪBĀ</a:t>
            </a:r>
            <a:endParaRPr lang="en-US" altLang="en-US" sz="2000" dirty="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077" name="TextBox 7">
            <a:extLst>
              <a:ext uri="{FF2B5EF4-FFF2-40B4-BE49-F238E27FC236}">
                <a16:creationId xmlns:a16="http://schemas.microsoft.com/office/drawing/2014/main" id="{71E600C0-651A-020D-BD0A-263D8F902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4" y="2055813"/>
            <a:ext cx="7597775" cy="4612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/>
            <a:r>
              <a:rPr lang="lv-LV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Motivācija - pensijas kapitāls</a:t>
            </a:r>
            <a:endParaRPr lang="en-LV" sz="18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lvl="0"/>
            <a:r>
              <a:rPr lang="lv-LV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Vīriešu un sieviešu tradicionālo lomu maiņa ģimenē – darbu dalīšana </a:t>
            </a:r>
            <a:endParaRPr lang="en-LV" sz="18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lvl="0"/>
            <a:r>
              <a:rPr lang="lv-LV" sz="1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Priekšnoteikums nodarbinātībai - </a:t>
            </a:r>
            <a:r>
              <a:rPr lang="lv-LV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neformālā izglītība un izglītošanās (profesionālās prasmes), NVA piedāvātie kursi</a:t>
            </a:r>
            <a:endParaRPr lang="en-LV" sz="18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lvl="0"/>
            <a:r>
              <a:rPr lang="lv-LV" sz="1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Mazā biznesa attīstība </a:t>
            </a:r>
            <a:r>
              <a:rPr lang="lv-LV" sz="18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romu</a:t>
            </a:r>
            <a:r>
              <a:rPr lang="lv-LV" sz="1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kopienās</a:t>
            </a:r>
            <a:endParaRPr lang="en-LV" sz="18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lvl="0"/>
            <a:r>
              <a:rPr lang="lv-LV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Radošais potenciāls karjeras izvēlei un ienākumu gūšanai</a:t>
            </a:r>
            <a:endParaRPr lang="en-LV" sz="18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lvl="0"/>
            <a:r>
              <a:rPr lang="lv-LV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Sabiedrības izglītošana, lai mazinātu aizspriedumus</a:t>
            </a:r>
            <a:endParaRPr lang="en-LV" sz="18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lvl="0"/>
            <a:r>
              <a:rPr lang="lv-LV" sz="1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Atbalsta programma pirmās darba pieredzes gūšanai</a:t>
            </a:r>
            <a:endParaRPr lang="en-LV" sz="18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lvl="0"/>
            <a:r>
              <a:rPr lang="lv-LV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Pamata prasmju apguve, lai turpinātu izglītošanos</a:t>
            </a:r>
            <a:endParaRPr lang="en-LV" sz="18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lvl="0"/>
            <a:r>
              <a:rPr lang="lv-LV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Ēnu dienās iesaistīt </a:t>
            </a:r>
            <a:r>
              <a:rPr lang="lv-LV" sz="18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romu</a:t>
            </a:r>
            <a:r>
              <a:rPr lang="lv-LV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bērnus un jauniešus</a:t>
            </a:r>
            <a:endParaRPr lang="en-LV" sz="18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lvl="0"/>
            <a:r>
              <a:rPr lang="lv-LV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Vasaras darbi </a:t>
            </a:r>
            <a:r>
              <a:rPr lang="lv-LV" sz="18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romu</a:t>
            </a:r>
            <a:r>
              <a:rPr lang="lv-LV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bērniem</a:t>
            </a:r>
            <a:endParaRPr lang="en-LV" sz="18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lvl="0"/>
            <a:r>
              <a:rPr lang="lv-LV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Atbalsts bērniem, lai sieviete varētu strādāt</a:t>
            </a:r>
            <a:endParaRPr lang="en-LV" sz="18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GB" altLang="en-LV" sz="1600" b="1" dirty="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0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818BDDE6-E1BD-55C8-0BEB-187FFD9943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6386" name="Content Placeholder 4">
            <a:extLst>
              <a:ext uri="{FF2B5EF4-FFF2-40B4-BE49-F238E27FC236}">
                <a16:creationId xmlns:a16="http://schemas.microsoft.com/office/drawing/2014/main" id="{BB5B148E-AB04-2087-F32F-E1AA204FF46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60124" y="-353792"/>
            <a:ext cx="9698038" cy="6858000"/>
          </a:xfrm>
        </p:spPr>
      </p:pic>
      <p:sp>
        <p:nvSpPr>
          <p:cNvPr id="16387" name="TextBox 6">
            <a:extLst>
              <a:ext uri="{FF2B5EF4-FFF2-40B4-BE49-F238E27FC236}">
                <a16:creationId xmlns:a16="http://schemas.microsoft.com/office/drawing/2014/main" id="{101F7B3A-7F19-2AB0-12E8-C142179C3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4" y="1491343"/>
            <a:ext cx="61166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lv-LV" altLang="en-US" sz="20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VESELĪBĀ</a:t>
            </a:r>
            <a:endParaRPr lang="en-US" altLang="en-US" sz="2000" dirty="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7372E4-2CD2-D528-E9C3-80A37B3968B2}"/>
              </a:ext>
            </a:extLst>
          </p:cNvPr>
          <p:cNvSpPr txBox="1"/>
          <p:nvPr/>
        </p:nvSpPr>
        <p:spPr>
          <a:xfrm>
            <a:off x="860424" y="2055813"/>
            <a:ext cx="693374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LV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Zobārstniecība visai ģimenei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lv-LV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Ginekologa pieejamība visām sievietēm un meitenēm, zināšanas par kontracepciju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lv-LV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Vakcinācijas</a:t>
            </a:r>
            <a:r>
              <a:rPr lang="lv-LV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- obligātas (potēšanas pases)</a:t>
            </a:r>
            <a:endParaRPr lang="en-LV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lv-LV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Asistentu, </a:t>
            </a:r>
            <a:r>
              <a:rPr lang="lv-LV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mentoru</a:t>
            </a:r>
            <a:r>
              <a:rPr lang="lv-LV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pieejamība (arī </a:t>
            </a:r>
            <a:r>
              <a:rPr lang="lv-LV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</a:t>
            </a:r>
            <a:r>
              <a:rPr lang="lv-LV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-veselības jautājumos)</a:t>
            </a:r>
            <a:endParaRPr lang="en-LV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lv-LV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Psihologu pieejamība ģimenēm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lv-LV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Veselības mācība ģimenēm</a:t>
            </a:r>
            <a:endParaRPr lang="en-LV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lv-LV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Preventīvi pasākumi grūtniecības laikā, zīdaiņu aprūpe. (PEP mammas, māmiņu klubs, kursi, aerobika, grūtnieču vingrošana)</a:t>
            </a:r>
            <a:endParaRPr lang="en-LV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lv-LV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Samazināt AIDS, C hepatīta izplatību </a:t>
            </a:r>
            <a:r>
              <a:rPr lang="lv-LV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romu</a:t>
            </a:r>
            <a:r>
              <a:rPr lang="lv-LV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kopienā. Izglītība, profilakse</a:t>
            </a:r>
            <a:endParaRPr lang="en-LV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lv-LV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Veselības mācība skolās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LV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Obligātās veselības pārbaudes skolās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lv-LV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Obligātās veselības pārbaudes darba vietā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lv-LV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Veselības apdrošināšana</a:t>
            </a:r>
            <a:endParaRPr lang="en-LV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LV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LV" dirty="0"/>
          </a:p>
          <a:p>
            <a:endParaRPr lang="en-LV" dirty="0"/>
          </a:p>
        </p:txBody>
      </p:sp>
    </p:spTree>
    <p:extLst>
      <p:ext uri="{BB962C8B-B14F-4D97-AF65-F5344CB8AC3E}">
        <p14:creationId xmlns:p14="http://schemas.microsoft.com/office/powerpoint/2010/main" val="190414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>
            <a:extLst>
              <a:ext uri="{FF2B5EF4-FFF2-40B4-BE49-F238E27FC236}">
                <a16:creationId xmlns:a16="http://schemas.microsoft.com/office/drawing/2014/main" id="{C42610DE-9402-1B92-9ACE-D53164AFEC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26626" name="Content Placeholder 4">
            <a:extLst>
              <a:ext uri="{FF2B5EF4-FFF2-40B4-BE49-F238E27FC236}">
                <a16:creationId xmlns:a16="http://schemas.microsoft.com/office/drawing/2014/main" id="{9FA66FD3-CC7E-742B-3C6B-6861B1876FE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73038" y="0"/>
            <a:ext cx="9698038" cy="6858000"/>
          </a:xfrm>
        </p:spPr>
      </p:pic>
      <p:sp>
        <p:nvSpPr>
          <p:cNvPr id="26627" name="TextBox 6">
            <a:extLst>
              <a:ext uri="{FF2B5EF4-FFF2-40B4-BE49-F238E27FC236}">
                <a16:creationId xmlns:a16="http://schemas.microsoft.com/office/drawing/2014/main" id="{A3A0AE23-1259-8C66-C0B0-BCF1D9678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1690688"/>
            <a:ext cx="61166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lv-LV" altLang="en-LV" sz="1800" b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Tuvākie pasākumi Latvijā</a:t>
            </a:r>
            <a:endParaRPr lang="en-US" altLang="en-US" sz="180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6628" name="TextBox 7">
            <a:extLst>
              <a:ext uri="{FF2B5EF4-FFF2-40B4-BE49-F238E27FC236}">
                <a16:creationId xmlns:a16="http://schemas.microsoft.com/office/drawing/2014/main" id="{21D3A75E-DB71-FE4C-6388-FD2D88746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2613025"/>
            <a:ext cx="753110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lv-LV" altLang="en-US" sz="1600" dirty="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Balvas Sievietei līderei pasniegšana 22. jūnijā plkst. 13.00 </a:t>
            </a:r>
            <a:r>
              <a:rPr lang="lv-LV" altLang="en-US" sz="1600" dirty="0" err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Facebook</a:t>
            </a: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tiešraide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	</a:t>
            </a:r>
            <a:r>
              <a:rPr lang="lv-LV" altLang="en-US" sz="1600" dirty="0" err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https</a:t>
            </a: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://</a:t>
            </a:r>
            <a:r>
              <a:rPr lang="lv-LV" altLang="en-US" sz="1600" dirty="0" err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www.facebook.com</a:t>
            </a: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/</a:t>
            </a:r>
            <a:r>
              <a:rPr lang="lv-LV" altLang="en-US" sz="1600" dirty="0" err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www.sadarbibastikls.lv</a:t>
            </a: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endParaRPr lang="lv-LV" altLang="en-US" sz="1600" dirty="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Pasākums «Romances un mellenes» Sarunu festivāla «Lampa» ietvaros 2. jūlijā no 11.00– 12.30 uz Reģionu skatuves Cēsīs</a:t>
            </a: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endParaRPr lang="lv-LV" altLang="en-US" sz="1600" dirty="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Tiešsaistes seminārs par finanšu </a:t>
            </a:r>
            <a:r>
              <a:rPr lang="lv-LV" altLang="en-US" sz="1600" dirty="0" err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pratību</a:t>
            </a: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6. jūlijā</a:t>
            </a: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endParaRPr lang="lv-LV" altLang="en-US" sz="1600" dirty="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Sadarbībā ar Kultūras ministriju, ieinteresētajām pašvaldībām, citiem partneriem – sešu mobilo biroju ierīkošana</a:t>
            </a:r>
            <a:endParaRPr lang="lv-LV" altLang="en-US" sz="1600" dirty="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87B558-B16B-6600-227B-8285B37B86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337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>
            <a:extLst>
              <a:ext uri="{FF2B5EF4-FFF2-40B4-BE49-F238E27FC236}">
                <a16:creationId xmlns:a16="http://schemas.microsoft.com/office/drawing/2014/main" id="{C42610DE-9402-1B92-9ACE-D53164AFEC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26626" name="Content Placeholder 4">
            <a:extLst>
              <a:ext uri="{FF2B5EF4-FFF2-40B4-BE49-F238E27FC236}">
                <a16:creationId xmlns:a16="http://schemas.microsoft.com/office/drawing/2014/main" id="{9FA66FD3-CC7E-742B-3C6B-6861B1876FE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73038" y="0"/>
            <a:ext cx="9698038" cy="6858000"/>
          </a:xfrm>
        </p:spPr>
      </p:pic>
      <p:sp>
        <p:nvSpPr>
          <p:cNvPr id="26627" name="TextBox 6">
            <a:extLst>
              <a:ext uri="{FF2B5EF4-FFF2-40B4-BE49-F238E27FC236}">
                <a16:creationId xmlns:a16="http://schemas.microsoft.com/office/drawing/2014/main" id="{A3A0AE23-1259-8C66-C0B0-BCF1D9678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1690688"/>
            <a:ext cx="61166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lv-LV" altLang="en-LV" sz="1800" b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Tuvākie pasākumi Latvijā</a:t>
            </a:r>
            <a:endParaRPr lang="en-US" altLang="en-US" sz="180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6628" name="TextBox 7">
            <a:extLst>
              <a:ext uri="{FF2B5EF4-FFF2-40B4-BE49-F238E27FC236}">
                <a16:creationId xmlns:a16="http://schemas.microsoft.com/office/drawing/2014/main" id="{21D3A75E-DB71-FE4C-6388-FD2D88746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2613025"/>
            <a:ext cx="753110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lv-LV" altLang="en-US" sz="1600" dirty="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Balvas Sievietei līderei pasniegšana 22. jūnijā plkst. 13.00 </a:t>
            </a:r>
            <a:r>
              <a:rPr lang="lv-LV" altLang="en-US" sz="1600" dirty="0" err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Facebook</a:t>
            </a: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tiešraide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	</a:t>
            </a:r>
            <a:r>
              <a:rPr lang="lv-LV" altLang="en-US" sz="1600" dirty="0" err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https</a:t>
            </a: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://</a:t>
            </a:r>
            <a:r>
              <a:rPr lang="lv-LV" altLang="en-US" sz="1600" dirty="0" err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www.facebook.com</a:t>
            </a: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/</a:t>
            </a:r>
            <a:r>
              <a:rPr lang="lv-LV" altLang="en-US" sz="1600" dirty="0" err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www.sadarbibastikls.lv</a:t>
            </a: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endParaRPr lang="lv-LV" altLang="en-US" sz="1600" dirty="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Pasākums «Romances un mellenes» Sarunu festivāla «Lampa» ietvaros 2. jūlijā no 11.00– 12.30 uz Reģionu skatuves Cēsīs</a:t>
            </a: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endParaRPr lang="lv-LV" altLang="en-US" sz="1600" dirty="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Tiešsaistes seminārs par finanšu </a:t>
            </a:r>
            <a:r>
              <a:rPr lang="lv-LV" altLang="en-US" sz="1600" dirty="0" err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pratību</a:t>
            </a: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6. jūlijā</a:t>
            </a: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endParaRPr lang="lv-LV" altLang="en-US" sz="1600" dirty="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Sadarbībā ar Kultūras ministriju, ieinteresētajām pašvaldībām, citiem partneriem – sešu mobilo biroju ierīkošana</a:t>
            </a:r>
            <a:endParaRPr lang="lv-LV" altLang="en-US" sz="1600" dirty="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>
            <a:extLst>
              <a:ext uri="{FF2B5EF4-FFF2-40B4-BE49-F238E27FC236}">
                <a16:creationId xmlns:a16="http://schemas.microsoft.com/office/drawing/2014/main" id="{5D8AAE9A-0D85-C970-FCB8-6B1C49FE4F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27650" name="Content Placeholder 4">
            <a:extLst>
              <a:ext uri="{FF2B5EF4-FFF2-40B4-BE49-F238E27FC236}">
                <a16:creationId xmlns:a16="http://schemas.microsoft.com/office/drawing/2014/main" id="{7EFC1443-52FA-A243-5256-203F01D6E42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73038" y="0"/>
            <a:ext cx="9698038" cy="6858000"/>
          </a:xfrm>
        </p:spPr>
      </p:pic>
      <p:sp>
        <p:nvSpPr>
          <p:cNvPr id="27651" name="TextBox 6">
            <a:extLst>
              <a:ext uri="{FF2B5EF4-FFF2-40B4-BE49-F238E27FC236}">
                <a16:creationId xmlns:a16="http://schemas.microsoft.com/office/drawing/2014/main" id="{AC4887CD-9326-0260-D09D-5A86EB47C1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1690688"/>
            <a:ext cx="61166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lv-LV" altLang="en-US" sz="1800" b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Paldies par uzmanību! Strādāsim kopā!</a:t>
            </a:r>
            <a:endParaRPr lang="en-US" altLang="en-US" sz="180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7652" name="TextBox 7">
            <a:extLst>
              <a:ext uri="{FF2B5EF4-FFF2-40B4-BE49-F238E27FC236}">
                <a16:creationId xmlns:a16="http://schemas.microsoft.com/office/drawing/2014/main" id="{A550EC8E-F3AE-7314-C726-A635189DF2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2613025"/>
            <a:ext cx="75311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lv-LV" altLang="en-US" sz="160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Mūsu kontakti: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lv-LV" altLang="en-US" sz="160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lv-LV" altLang="en-US" sz="1600" b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Inete Ielīte, valdes priekšsēdētāja </a:t>
            </a:r>
            <a:r>
              <a:rPr lang="lv-LV" altLang="en-US" sz="160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3"/>
              </a:rPr>
              <a:t>inete.ielite@sadarbibastikls.lv</a:t>
            </a:r>
            <a:endParaRPr lang="lv-LV" altLang="en-US" sz="160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lv-LV" altLang="en-US" sz="1600" b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Malda Avramenko, mentore</a:t>
            </a:r>
            <a:r>
              <a:rPr lang="lv-LV" altLang="en-US" sz="160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60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4"/>
              </a:rPr>
              <a:t>malda.avramenko@sadarbibastikls.lv</a:t>
            </a:r>
            <a:endParaRPr lang="lv-LV" altLang="en-US" sz="160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lv-LV" altLang="en-US" sz="160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</a:t>
            </a:r>
            <a:r>
              <a:rPr lang="lv-LV" altLang="en-US" sz="1600" b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ace Paegle, brīvprātīgo koordinatore </a:t>
            </a:r>
            <a:r>
              <a:rPr lang="lv-LV" altLang="en-US" sz="160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5"/>
              </a:rPr>
              <a:t>dace@bernuforums.lv</a:t>
            </a:r>
            <a:endParaRPr lang="lv-LV" altLang="en-US" sz="160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lv-LV" altLang="en-US" sz="1600" b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Gunta Kelle, mācību koordinatore </a:t>
            </a:r>
            <a:r>
              <a:rPr lang="lv-LV" altLang="en-US" sz="160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6"/>
              </a:rPr>
              <a:t>gunta@imka.lv</a:t>
            </a:r>
            <a:endParaRPr lang="lv-LV" altLang="en-US" sz="160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lv-LV" altLang="en-US" sz="160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lv-LV" altLang="en-US" sz="160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lv-LV" altLang="en-US" sz="160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lv-LV" altLang="en-US" sz="160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7"/>
              </a:rPr>
              <a:t>www.sadarbibastikls.lv</a:t>
            </a:r>
            <a:r>
              <a:rPr lang="lv-LV" altLang="en-US" sz="160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lv-LV" altLang="en-US" sz="160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person, indoor, person, holding&#10;&#10;Description automatically generated">
            <a:extLst>
              <a:ext uri="{FF2B5EF4-FFF2-40B4-BE49-F238E27FC236}">
                <a16:creationId xmlns:a16="http://schemas.microsoft.com/office/drawing/2014/main" id="{C9424214-E635-674E-8BE3-ED700886F5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429"/>
          <a:stretch/>
        </p:blipFill>
        <p:spPr>
          <a:xfrm>
            <a:off x="16" y="643979"/>
            <a:ext cx="9905984" cy="557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896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1256F-AA6E-6BBB-C4A4-E9C9BECF7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Ventspils </a:t>
            </a:r>
            <a:r>
              <a:rPr lang="lv-LV" dirty="0" err="1"/>
              <a:t>romu</a:t>
            </a:r>
            <a:r>
              <a:rPr lang="lv-LV" dirty="0"/>
              <a:t> mediatores stāsts</a:t>
            </a:r>
            <a:endParaRPr lang="en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AD29F-C429-53B7-CB04-272E9F241B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sz="2400" dirty="0"/>
              <a:t>Manā pilsētā dzīvo 54 ģimenes, kurās ir vidēji pieci cilvēki.</a:t>
            </a:r>
            <a:endParaRPr lang="en-LV" sz="2400" dirty="0"/>
          </a:p>
          <a:p>
            <a:r>
              <a:rPr lang="lv-LV" sz="2400" dirty="0"/>
              <a:t>Viņiem visiem ir trūcīgas personas statuss.</a:t>
            </a:r>
            <a:endParaRPr lang="en-LV" sz="2400" dirty="0"/>
          </a:p>
          <a:p>
            <a:r>
              <a:rPr lang="lv-LV" sz="2400" dirty="0"/>
              <a:t>Mans pienākums ir palīdzēt šīm ģimenēm, jo daudzās ģimenēs ir analfabētisms, viņi nevar palīdzēt saviem bērniem pilnvērtīgi apgūt mācības, nevar iesaistīties darbā.</a:t>
            </a:r>
            <a:endParaRPr lang="en-LV" sz="2400" dirty="0"/>
          </a:p>
          <a:p>
            <a:r>
              <a:rPr lang="lv-LV" sz="2400" dirty="0"/>
              <a:t>Mana palīdzība: veselība, izglītība, mājoklis, darbs un viss pārējās nepieciešamās lietas, novērst diskrimināciju pret </a:t>
            </a:r>
            <a:r>
              <a:rPr lang="lv-LV" sz="2400" dirty="0" err="1"/>
              <a:t>romiem</a:t>
            </a:r>
            <a:r>
              <a:rPr lang="lv-LV" sz="2400" dirty="0"/>
              <a:t>, kura ir arī mūsu valstī.</a:t>
            </a:r>
            <a:endParaRPr lang="en-LV" sz="2400" dirty="0"/>
          </a:p>
        </p:txBody>
      </p:sp>
    </p:spTree>
    <p:extLst>
      <p:ext uri="{BB962C8B-B14F-4D97-AF65-F5344CB8AC3E}">
        <p14:creationId xmlns:p14="http://schemas.microsoft.com/office/powerpoint/2010/main" val="3287037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818BDDE6-E1BD-55C8-0BEB-187FFD9943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6386" name="Content Placeholder 4">
            <a:extLst>
              <a:ext uri="{FF2B5EF4-FFF2-40B4-BE49-F238E27FC236}">
                <a16:creationId xmlns:a16="http://schemas.microsoft.com/office/drawing/2014/main" id="{BB5B148E-AB04-2087-F32F-E1AA204FF46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73038" y="0"/>
            <a:ext cx="9698038" cy="6858000"/>
          </a:xfrm>
        </p:spPr>
      </p:pic>
      <p:sp>
        <p:nvSpPr>
          <p:cNvPr id="3077" name="TextBox 7">
            <a:extLst>
              <a:ext uri="{FF2B5EF4-FFF2-40B4-BE49-F238E27FC236}">
                <a16:creationId xmlns:a16="http://schemas.microsoft.com/office/drawing/2014/main" id="{71E600C0-651A-020D-BD0A-263D8F902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038" y="1915886"/>
            <a:ext cx="7710487" cy="4005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lv-LV" sz="2400" dirty="0"/>
              <a:t>Ventspilī </a:t>
            </a:r>
            <a:r>
              <a:rPr lang="lv-LV" sz="2400" dirty="0" err="1"/>
              <a:t>romu</a:t>
            </a:r>
            <a:r>
              <a:rPr lang="lv-LV" sz="2400" dirty="0"/>
              <a:t> cilvēkiem bez izglītības ir grūti iekārtoties darbā, līdz ar to, palielinās krimināls, narkotikas, HIV.</a:t>
            </a:r>
            <a:r>
              <a:rPr lang="en-LV" sz="2400" dirty="0"/>
              <a:t> </a:t>
            </a:r>
            <a:r>
              <a:rPr lang="lv-LV" sz="2400" dirty="0"/>
              <a:t>HIV šajās ģimenēs ir gandrīz katrai otrai. Vairākām ģimenēm piedzimušiem bērniem HIV jau ir pie piedzimšanas.</a:t>
            </a:r>
            <a:endParaRPr lang="en-LV" sz="2400" dirty="0"/>
          </a:p>
          <a:p>
            <a:r>
              <a:rPr lang="lv-LV" sz="2400" dirty="0"/>
              <a:t>Mediatore palīdz viņiem apmeklēt ārstus, saņemt bezmaksas zāles, nogādāt visu ģimeni uz pārbaudēm, jo finansiāli viņi nevar sev atļauties apmeklēt ārstus, sadarbojas ar organizāciju DIA+LOGS.</a:t>
            </a:r>
            <a:endParaRPr lang="en-LV" sz="2400" dirty="0"/>
          </a:p>
          <a:p>
            <a:r>
              <a:rPr lang="lv-LV" sz="2400" dirty="0"/>
              <a:t>Romu bērni mūsu pilsētā mācās trijās skolās. Romu skolotāju palīgs, kas māca bērniem latviešu valodu, sagatavot mācības, arī jau ir atrasts un darbs apmaksāts.</a:t>
            </a:r>
            <a:endParaRPr lang="en-LV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>
            <a:extLst>
              <a:ext uri="{FF2B5EF4-FFF2-40B4-BE49-F238E27FC236}">
                <a16:creationId xmlns:a16="http://schemas.microsoft.com/office/drawing/2014/main" id="{EA6AC19B-19CF-C521-53CA-7FF0C8A074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24578" name="Content Placeholder 4">
            <a:extLst>
              <a:ext uri="{FF2B5EF4-FFF2-40B4-BE49-F238E27FC236}">
                <a16:creationId xmlns:a16="http://schemas.microsoft.com/office/drawing/2014/main" id="{879517FB-3D9C-99A6-F102-8D14B6C214C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73038" y="0"/>
            <a:ext cx="9698038" cy="6858000"/>
          </a:xfrm>
        </p:spPr>
      </p:pic>
      <p:sp>
        <p:nvSpPr>
          <p:cNvPr id="24579" name="TextBox 6">
            <a:extLst>
              <a:ext uri="{FF2B5EF4-FFF2-40B4-BE49-F238E27FC236}">
                <a16:creationId xmlns:a16="http://schemas.microsoft.com/office/drawing/2014/main" id="{FB82BB9D-8342-E373-886A-84CC2ABBC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1444625"/>
            <a:ext cx="72501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Work with Roma community in </a:t>
            </a:r>
            <a:r>
              <a:rPr lang="en-GB" altLang="en-US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Ventspils</a:t>
            </a:r>
            <a:r>
              <a:rPr lang="en-US" altLang="en-US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(2)</a:t>
            </a:r>
          </a:p>
        </p:txBody>
      </p:sp>
      <p:sp>
        <p:nvSpPr>
          <p:cNvPr id="14340" name="TextBox 7">
            <a:extLst>
              <a:ext uri="{FF2B5EF4-FFF2-40B4-BE49-F238E27FC236}">
                <a16:creationId xmlns:a16="http://schemas.microsoft.com/office/drawing/2014/main" id="{6CE58888-B1EC-3D27-6082-C5FFCB4695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2174875"/>
            <a:ext cx="7531100" cy="5048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help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families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to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access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doctors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get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free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medication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get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whole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family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tested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because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financially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they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can't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afford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to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visit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doctors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for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themselves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I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work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with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non-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governmental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organisation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«DIA+LOGS»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specialising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this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work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also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collaborate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with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other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social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NGOs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operating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our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city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– «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Samaritan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Association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of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Latvia»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and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others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Roma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children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our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city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attend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three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public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schools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is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Roma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teacher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assistant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who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teaches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Latvian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to Roma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children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to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succeed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their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studies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very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grateful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to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Women’s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NGOs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Cooperation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Network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of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Latvia 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for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helping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our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Roma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women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both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for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their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involvement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life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of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country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and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for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preventing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discrimination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and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supporting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our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Roma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women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also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would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like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to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express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my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US" sz="18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gratitude</a:t>
            </a:r>
            <a:r>
              <a:rPr lang="lv-LV" altLang="en-US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to 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Carpathian Foundation Slovakia for their work and contribution providing assistance to Roma women!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lv-LV" altLang="en-US" sz="1800" dirty="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lv-LV" altLang="en-US" sz="1600" dirty="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24581" name="Picture 2">
            <a:extLst>
              <a:ext uri="{FF2B5EF4-FFF2-40B4-BE49-F238E27FC236}">
                <a16:creationId xmlns:a16="http://schemas.microsoft.com/office/drawing/2014/main" id="{78EE4B14-032B-D82B-42D9-B4E96F56D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1550" y="0"/>
            <a:ext cx="10972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Box 1">
            <a:extLst>
              <a:ext uri="{FF2B5EF4-FFF2-40B4-BE49-F238E27FC236}">
                <a16:creationId xmlns:a16="http://schemas.microsoft.com/office/drawing/2014/main" id="{319F1CBF-847E-AED3-12E5-B5DED2394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3513" y="5954713"/>
            <a:ext cx="5703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LV" altLang="en-LV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Tikšanās ar labklājības ministru Gati Eglīti 20.10.2021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818BDDE6-E1BD-55C8-0BEB-187FFD9943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6386" name="Content Placeholder 4">
            <a:extLst>
              <a:ext uri="{FF2B5EF4-FFF2-40B4-BE49-F238E27FC236}">
                <a16:creationId xmlns:a16="http://schemas.microsoft.com/office/drawing/2014/main" id="{BB5B148E-AB04-2087-F32F-E1AA204FF46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73038" y="0"/>
            <a:ext cx="9698038" cy="6858000"/>
          </a:xfrm>
        </p:spPr>
      </p:pic>
      <p:sp>
        <p:nvSpPr>
          <p:cNvPr id="16387" name="TextBox 6">
            <a:extLst>
              <a:ext uri="{FF2B5EF4-FFF2-40B4-BE49-F238E27FC236}">
                <a16:creationId xmlns:a16="http://schemas.microsoft.com/office/drawing/2014/main" id="{101F7B3A-7F19-2AB0-12E8-C142179C3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1690688"/>
            <a:ext cx="61166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lv-LV" altLang="en-US" sz="200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Kā 2017. gadā sākās un attīstījās darbs ar romu sievietēm un kopienām</a:t>
            </a:r>
            <a:endParaRPr lang="en-US" altLang="en-US" sz="200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077" name="TextBox 7">
            <a:extLst>
              <a:ext uri="{FF2B5EF4-FFF2-40B4-BE49-F238E27FC236}">
                <a16:creationId xmlns:a16="http://schemas.microsoft.com/office/drawing/2014/main" id="{71E600C0-651A-020D-BD0A-263D8F902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2613025"/>
            <a:ext cx="75311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Kultūras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pasākumu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veidošana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pēc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Kultūras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ministrijas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aicinājuma</a:t>
            </a:r>
            <a:endParaRPr lang="en-GB" altLang="en-US" sz="1600" dirty="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Romu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sieviešu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kapacitātes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celšanas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pasākumi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(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nacionāli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un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starptautiski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)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sadarbībā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ar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Kultūras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ministriju</a:t>
            </a:r>
            <a:endParaRPr lang="en-GB" altLang="en-US" sz="1600" dirty="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Informācijas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izplatīšana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romu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mediatorēm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un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aktīvistēm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(Facebook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slēgtā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grupa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e-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liste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tālruņa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konsultācijas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),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atbalsts</a:t>
            </a:r>
            <a:endParaRPr lang="en-GB" altLang="en-US" sz="1600" dirty="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Romu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sieviešu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viedokļu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uzklausīšana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un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Latvijas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un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starptautisko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institūciju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informēšana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par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romu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sievietēm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un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viņu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interesēm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tai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skaitā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ANO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Sieviešu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diskriminācijas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novēršanas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komitejas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ēnu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ziņojuma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sagatavošanā</a:t>
            </a:r>
            <a:endParaRPr lang="en-GB" altLang="en-US" sz="1600" dirty="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Projektu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izstrāde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Latvijas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un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ārvalstu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finansētājiem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ieviešana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SIF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Kandidātu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nominēšana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Latvijas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un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starptautiskām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balvām</a:t>
            </a:r>
            <a:endParaRPr lang="en-GB" altLang="en-US" sz="1600" dirty="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Jaunu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partnerību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veidošana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ar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pašvaldībām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Starptautiskās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sadarbības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attīstīšana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romu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sieviešu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un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meiteņu</a:t>
            </a:r>
            <a:r>
              <a:rPr lang="en-GB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US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jautājumos</a:t>
            </a:r>
            <a:endParaRPr lang="lv-LV" altLang="en-US" sz="1600" dirty="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Dalība </a:t>
            </a:r>
            <a:r>
              <a:rPr lang="lv-LV" altLang="en-US" sz="1600" dirty="0" err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romu</a:t>
            </a: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pilsoniskās sabiedrības monitoringa koalīcijā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Dalība Kultūras ministrijas </a:t>
            </a:r>
            <a:r>
              <a:rPr lang="en-GB" altLang="en-LV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Romu</a:t>
            </a:r>
            <a:r>
              <a:rPr lang="en-GB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</a:t>
            </a:r>
            <a:r>
              <a:rPr lang="en-GB" altLang="en-LV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integrācijas</a:t>
            </a:r>
            <a:r>
              <a:rPr lang="en-GB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LV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politikas</a:t>
            </a:r>
            <a:r>
              <a:rPr lang="en-GB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LV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īstenošanas</a:t>
            </a:r>
            <a:r>
              <a:rPr lang="en-GB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</a:t>
            </a:r>
            <a:r>
              <a:rPr lang="en-GB" altLang="en-LV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konsultatīvās</a:t>
            </a:r>
            <a:r>
              <a:rPr lang="en-GB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LV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padomes</a:t>
            </a:r>
            <a:r>
              <a:rPr lang="en-GB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LV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darbā</a:t>
            </a:r>
            <a:endParaRPr lang="en-GB" altLang="en-LV" sz="1600" dirty="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8. </a:t>
            </a:r>
            <a:r>
              <a:rPr lang="en-GB" altLang="en-LV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aprīlī</a:t>
            </a:r>
            <a:r>
              <a:rPr lang="en-GB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LV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Jūrmalā</a:t>
            </a:r>
            <a:r>
              <a:rPr lang="en-GB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LV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domājām</a:t>
            </a:r>
            <a:r>
              <a:rPr lang="en-GB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LV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kopā</a:t>
            </a:r>
            <a:r>
              <a:rPr lang="en-GB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LV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ar</a:t>
            </a:r>
            <a:r>
              <a:rPr lang="en-GB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LV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romu</a:t>
            </a:r>
            <a:r>
              <a:rPr lang="en-GB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altLang="en-LV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sievietēm</a:t>
            </a:r>
            <a:r>
              <a:rPr lang="en-GB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GB" altLang="en-LV" sz="1600" dirty="0" err="1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pašvaldībām</a:t>
            </a:r>
            <a:r>
              <a:rPr lang="en-GB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un KM.</a:t>
            </a:r>
          </a:p>
        </p:txBody>
      </p:sp>
    </p:spTree>
    <p:extLst>
      <p:ext uri="{BB962C8B-B14F-4D97-AF65-F5344CB8AC3E}">
        <p14:creationId xmlns:p14="http://schemas.microsoft.com/office/powerpoint/2010/main" val="311521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>
            <a:extLst>
              <a:ext uri="{FF2B5EF4-FFF2-40B4-BE49-F238E27FC236}">
                <a16:creationId xmlns:a16="http://schemas.microsoft.com/office/drawing/2014/main" id="{488CCE4F-ABA3-77F7-0A60-EE42826ACF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8434" name="Content Placeholder 4">
            <a:extLst>
              <a:ext uri="{FF2B5EF4-FFF2-40B4-BE49-F238E27FC236}">
                <a16:creationId xmlns:a16="http://schemas.microsoft.com/office/drawing/2014/main" id="{1DE31529-5AEA-B03C-F973-C0605DA89FF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73038" y="0"/>
            <a:ext cx="9698038" cy="6858000"/>
          </a:xfrm>
        </p:spPr>
      </p:pic>
      <p:sp>
        <p:nvSpPr>
          <p:cNvPr id="18435" name="TextBox 6">
            <a:extLst>
              <a:ext uri="{FF2B5EF4-FFF2-40B4-BE49-F238E27FC236}">
                <a16:creationId xmlns:a16="http://schemas.microsoft.com/office/drawing/2014/main" id="{EF729176-625C-45BA-0043-FF8ADBB98D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1690688"/>
            <a:ext cx="6096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dirty="0" err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Sieviešu</a:t>
            </a:r>
            <a:r>
              <a:rPr lang="en-US" altLang="en-US" sz="20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altLang="en-US" sz="2000" dirty="0" err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sadarbības</a:t>
            </a:r>
            <a:r>
              <a:rPr lang="en-US" altLang="en-US" sz="20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altLang="en-US" sz="2000" dirty="0" err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tīkla</a:t>
            </a:r>
            <a:r>
              <a:rPr lang="en-US" altLang="en-US" sz="20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altLang="en-US" sz="2000" dirty="0" err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projekti</a:t>
            </a:r>
            <a:endParaRPr lang="en-US" altLang="en-US" sz="2000" dirty="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340" name="TextBox 7">
            <a:extLst>
              <a:ext uri="{FF2B5EF4-FFF2-40B4-BE49-F238E27FC236}">
                <a16:creationId xmlns:a16="http://schemas.microsoft.com/office/drawing/2014/main" id="{7464CA11-8D90-6A50-37F6-A511BEDDC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2613025"/>
            <a:ext cx="753110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Aktīvo iedzīvotāju fonda līdzfinansētais </a:t>
            </a:r>
            <a:r>
              <a:rPr lang="lv-LV" altLang="en-US" sz="1600" b="1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</a:t>
            </a:r>
            <a:r>
              <a:rPr lang="lv-LV" altLang="en-US" sz="1600" b="1" dirty="0">
                <a:solidFill>
                  <a:srgbClr val="7030A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rojekts «Sieviešu iesaiste savu interešu aizsardzībā»</a:t>
            </a: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(atbalsts neorganizēto, </a:t>
            </a:r>
            <a:r>
              <a:rPr lang="lv-LV" altLang="en-US" sz="1600" dirty="0" err="1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mazaizsargāto</a:t>
            </a:r>
            <a:r>
              <a:rPr lang="lv-LV" altLang="en-US" sz="1600" dirty="0">
                <a:solidFill>
                  <a:srgbClr val="59595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sieviešu grupu iesaistei pilsoniskajās aktivitātēs)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lv-LV" altLang="en-US" sz="1600" dirty="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lv-LV" altLang="en-US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Eiropas Dzimumu līdztiesības koalīcijas līdzfinansētais </a:t>
            </a:r>
            <a:r>
              <a:rPr lang="lv-LV" altLang="en-US" sz="1600" b="1" dirty="0">
                <a:solidFill>
                  <a:srgbClr val="7030A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projekts «</a:t>
            </a:r>
            <a:r>
              <a:rPr lang="lv-LV" altLang="en-LV" sz="1600" b="1" dirty="0">
                <a:solidFill>
                  <a:srgbClr val="7030A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</a:t>
            </a:r>
            <a:r>
              <a:rPr lang="en-LV" altLang="en-LV" sz="1600" b="1" dirty="0">
                <a:solidFill>
                  <a:srgbClr val="7030A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ieviešu NVO un romu aktīvistu stiprināšana</a:t>
            </a:r>
            <a:r>
              <a:rPr lang="lv-LV" altLang="en-LV" sz="1600" b="1" dirty="0">
                <a:solidFill>
                  <a:srgbClr val="7030A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vietējā līmenī</a:t>
            </a:r>
            <a:r>
              <a:rPr lang="en-LV" altLang="en-LV" sz="1600" b="1" dirty="0">
                <a:solidFill>
                  <a:srgbClr val="7030A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lai mazinātu </a:t>
            </a:r>
            <a:r>
              <a:rPr lang="lv-LV" altLang="en-LV" sz="1600" b="1" dirty="0">
                <a:solidFill>
                  <a:srgbClr val="7030A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COVID-19 pandēmijas sekas»</a:t>
            </a:r>
            <a:r>
              <a:rPr lang="lv-LV" altLang="en-LV" sz="1600" b="1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lv-LV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(mobilie biroji, mācības)</a:t>
            </a: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lv-LV" altLang="en-LV" sz="1600" dirty="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lv-LV" altLang="en-LV" sz="1600" b="1" dirty="0" err="1">
                <a:solidFill>
                  <a:srgbClr val="7030A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Erasmus</a:t>
            </a:r>
            <a:r>
              <a:rPr lang="lv-LV" altLang="en-LV" sz="1600" b="1" dirty="0">
                <a:solidFill>
                  <a:srgbClr val="7030A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+ pieaugušo izglītotāju un izglītojamo mobilitātes </a:t>
            </a:r>
            <a:r>
              <a:rPr lang="lv-LV" altLang="en-LV" sz="1600" dirty="0">
                <a:solidFill>
                  <a:srgbClr val="52525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(mācības ārpus Latvijas, pieredzes apmaiņa)</a:t>
            </a:r>
            <a:endParaRPr lang="en-LV" altLang="en-LV" sz="1600" dirty="0">
              <a:solidFill>
                <a:srgbClr val="52525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lv-LV" altLang="en-US" sz="1600" dirty="0">
              <a:solidFill>
                <a:srgbClr val="59595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A2F500F5-28C3-79DF-3E1D-45BE7758AC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LV" altLang="en-LV"/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0E6D2F33-466B-785D-6570-8B457B5977B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LV" altLang="en-LV"/>
          </a:p>
        </p:txBody>
      </p:sp>
      <p:pic>
        <p:nvPicPr>
          <p:cNvPr id="17411" name="Picture 4">
            <a:extLst>
              <a:ext uri="{FF2B5EF4-FFF2-40B4-BE49-F238E27FC236}">
                <a16:creationId xmlns:a16="http://schemas.microsoft.com/office/drawing/2014/main" id="{A9248647-75BF-7C64-61CC-7EAFD354D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24000" y="857250"/>
            <a:ext cx="6858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818BDDE6-E1BD-55C8-0BEB-187FFD9943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6386" name="Content Placeholder 4">
            <a:extLst>
              <a:ext uri="{FF2B5EF4-FFF2-40B4-BE49-F238E27FC236}">
                <a16:creationId xmlns:a16="http://schemas.microsoft.com/office/drawing/2014/main" id="{BB5B148E-AB04-2087-F32F-E1AA204FF46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73038" y="0"/>
            <a:ext cx="9698038" cy="6858000"/>
          </a:xfrm>
        </p:spPr>
      </p:pic>
      <p:sp>
        <p:nvSpPr>
          <p:cNvPr id="16387" name="TextBox 6">
            <a:extLst>
              <a:ext uri="{FF2B5EF4-FFF2-40B4-BE49-F238E27FC236}">
                <a16:creationId xmlns:a16="http://schemas.microsoft.com/office/drawing/2014/main" id="{101F7B3A-7F19-2AB0-12E8-C142179C3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1690688"/>
            <a:ext cx="6116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lv-LV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IZGLĪTĪBĀ</a:t>
            </a:r>
            <a:endParaRPr lang="en-LV" sz="2000" dirty="0">
              <a:solidFill>
                <a:schemeClr val="tx1">
                  <a:lumMod val="50000"/>
                  <a:lumOff val="5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077" name="TextBox 7">
            <a:extLst>
              <a:ext uri="{FF2B5EF4-FFF2-40B4-BE49-F238E27FC236}">
                <a16:creationId xmlns:a16="http://schemas.microsoft.com/office/drawing/2014/main" id="{71E600C0-651A-020D-BD0A-263D8F902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2055813"/>
            <a:ext cx="7434489" cy="4359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/>
            <a:r>
              <a:rPr lang="lv-LV" sz="1800" b="1" dirty="0"/>
              <a:t>Vajadzīgs </a:t>
            </a:r>
            <a:r>
              <a:rPr lang="lv-LV" sz="1800" b="1" dirty="0" err="1"/>
              <a:t>romu</a:t>
            </a:r>
            <a:r>
              <a:rPr lang="lv-LV" sz="1800" b="1" dirty="0"/>
              <a:t> skolotāja palīgs</a:t>
            </a:r>
            <a:endParaRPr lang="en-LV" sz="1800" b="1" dirty="0"/>
          </a:p>
          <a:p>
            <a:pPr lvl="0"/>
            <a:r>
              <a:rPr lang="lv-LV" sz="1800" dirty="0"/>
              <a:t>Mainīt skolās attieksmi attiecībā uz </a:t>
            </a:r>
            <a:r>
              <a:rPr lang="lv-LV" sz="1800" dirty="0" err="1"/>
              <a:t>romu</a:t>
            </a:r>
            <a:r>
              <a:rPr lang="lv-LV" sz="1800" dirty="0"/>
              <a:t> bērniem skolā un skolēnu vecākiem</a:t>
            </a:r>
            <a:endParaRPr lang="en-LV" sz="1800" dirty="0"/>
          </a:p>
          <a:p>
            <a:pPr lvl="0"/>
            <a:r>
              <a:rPr lang="lv-LV" sz="1800" dirty="0"/>
              <a:t>Mazināt valodu barjeru skolā, it īpaši sākumskolā atvēlot pietiekamu laiku un resursus</a:t>
            </a:r>
            <a:endParaRPr lang="en-LV" sz="1800" dirty="0"/>
          </a:p>
          <a:p>
            <a:pPr lvl="0"/>
            <a:r>
              <a:rPr lang="lv-LV" sz="1800" b="1" dirty="0"/>
              <a:t>Mazināt skolēnu skaitu, kuri mācās pēc speciālās izglītības programmas, nodrošinot </a:t>
            </a:r>
            <a:r>
              <a:rPr lang="lv-LV" sz="1800" b="1" dirty="0" err="1"/>
              <a:t>romu</a:t>
            </a:r>
            <a:r>
              <a:rPr lang="lv-LV" sz="1800" b="1" dirty="0"/>
              <a:t> bērniem atbalstu vispārizglītojošās skolā</a:t>
            </a:r>
            <a:endParaRPr lang="en-LV" sz="1800" b="1" dirty="0"/>
          </a:p>
          <a:p>
            <a:pPr lvl="0"/>
            <a:r>
              <a:rPr lang="lv-LV" sz="1800" dirty="0"/>
              <a:t>Veidot </a:t>
            </a:r>
            <a:r>
              <a:rPr lang="lv-LV" sz="1800" dirty="0" err="1"/>
              <a:t>romu</a:t>
            </a:r>
            <a:r>
              <a:rPr lang="lv-LV" sz="1800" dirty="0"/>
              <a:t> bērniem pieradumu apmeklēt skolu</a:t>
            </a:r>
            <a:endParaRPr lang="en-LV" sz="1800" dirty="0"/>
          </a:p>
          <a:p>
            <a:pPr lvl="0"/>
            <a:r>
              <a:rPr lang="lv-LV" sz="1800" dirty="0"/>
              <a:t>Romu mammām attīstīt mācīšanās kultūru, bērnam uzsākot ar skolas gaitas</a:t>
            </a:r>
            <a:endParaRPr lang="en-LV" sz="1800" dirty="0"/>
          </a:p>
          <a:p>
            <a:pPr lvl="0"/>
            <a:r>
              <a:rPr lang="lv-LV" sz="1800" b="1" dirty="0"/>
              <a:t>Savpatnības saglabāšanai - iesaistīt </a:t>
            </a:r>
            <a:r>
              <a:rPr lang="lv-LV" sz="1800" b="1" dirty="0" err="1"/>
              <a:t>romu</a:t>
            </a:r>
            <a:r>
              <a:rPr lang="lv-LV" sz="1800" b="1" dirty="0"/>
              <a:t> bērnus dažādos pulciņos pēc skolas </a:t>
            </a:r>
            <a:r>
              <a:rPr lang="en-LV" sz="1800" b="1" dirty="0"/>
              <a:t> </a:t>
            </a:r>
            <a:r>
              <a:rPr lang="lv-LV" sz="1800" b="1" dirty="0"/>
              <a:t>[pasniedzējs </a:t>
            </a:r>
            <a:r>
              <a:rPr lang="lv-LV" sz="1800" b="1" dirty="0" err="1"/>
              <a:t>roms</a:t>
            </a:r>
            <a:r>
              <a:rPr lang="lv-LV" sz="1800" b="1" dirty="0"/>
              <a:t>, kurš pārzina </a:t>
            </a:r>
            <a:r>
              <a:rPr lang="lv-LV" sz="1800" b="1" dirty="0" err="1"/>
              <a:t>romu</a:t>
            </a:r>
            <a:r>
              <a:rPr lang="lv-LV" sz="1800" b="1" dirty="0"/>
              <a:t> un latviešu valodu]</a:t>
            </a:r>
            <a:endParaRPr lang="en-LV" sz="1800" b="1" dirty="0"/>
          </a:p>
          <a:p>
            <a:pPr lvl="0"/>
            <a:r>
              <a:rPr lang="lv-LV" sz="1800" dirty="0"/>
              <a:t>Veicināt iekļaušanos citos interešu izglītības piedāvājumos</a:t>
            </a:r>
            <a:endParaRPr lang="en-LV" sz="1800" dirty="0"/>
          </a:p>
          <a:p>
            <a:pPr lvl="0"/>
            <a:r>
              <a:rPr lang="lv-LV" sz="1800" dirty="0"/>
              <a:t>Bērni mācās no pieaugušajiem - pieaugušo piemērs ir būtisks </a:t>
            </a:r>
            <a:endParaRPr lang="en-LV" sz="1800" dirty="0"/>
          </a:p>
        </p:txBody>
      </p:sp>
    </p:spTree>
    <p:extLst>
      <p:ext uri="{BB962C8B-B14F-4D97-AF65-F5344CB8AC3E}">
        <p14:creationId xmlns:p14="http://schemas.microsoft.com/office/powerpoint/2010/main" val="406120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</TotalTime>
  <Words>1056</Words>
  <Application>Microsoft Office PowerPoint</Application>
  <PresentationFormat>A4 Paper (210x297 mm)</PresentationFormat>
  <Paragraphs>105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Lato</vt:lpstr>
      <vt:lpstr>Office Theme</vt:lpstr>
      <vt:lpstr>PowerPoint Presentation</vt:lpstr>
      <vt:lpstr>PowerPoint Presentation</vt:lpstr>
      <vt:lpstr>Ventspils romu mediatores stāsts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Girts</dc:creator>
  <cp:lastModifiedBy>Agnese Gaile</cp:lastModifiedBy>
  <cp:revision>38</cp:revision>
  <dcterms:created xsi:type="dcterms:W3CDTF">2021-05-05T11:36:41Z</dcterms:created>
  <dcterms:modified xsi:type="dcterms:W3CDTF">2022-06-20T12:34:30Z</dcterms:modified>
</cp:coreProperties>
</file>