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00" r:id="rId3"/>
    <p:sldId id="310" r:id="rId4"/>
    <p:sldId id="315" r:id="rId5"/>
    <p:sldId id="319" r:id="rId6"/>
    <p:sldId id="320" r:id="rId7"/>
    <p:sldId id="317" r:id="rId8"/>
    <p:sldId id="318" r:id="rId9"/>
    <p:sldId id="321" r:id="rId10"/>
    <p:sldId id="322" r:id="rId11"/>
    <p:sldId id="323" r:id="rId12"/>
    <p:sldId id="305" r:id="rId13"/>
    <p:sldId id="308" r:id="rId14"/>
    <p:sldId id="313" r:id="rId15"/>
    <p:sldId id="258" r:id="rId16"/>
  </p:sldIdLst>
  <p:sldSz cx="12192000" cy="6858000"/>
  <p:notesSz cx="6799263" cy="9929813"/>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A993810-CBA6-44B9-ACFE-9F6B4FBE40BB}">
          <p14:sldIdLst>
            <p14:sldId id="256"/>
            <p14:sldId id="300"/>
            <p14:sldId id="310"/>
            <p14:sldId id="315"/>
            <p14:sldId id="319"/>
            <p14:sldId id="320"/>
            <p14:sldId id="317"/>
            <p14:sldId id="318"/>
            <p14:sldId id="321"/>
            <p14:sldId id="322"/>
            <p14:sldId id="323"/>
            <p14:sldId id="305"/>
            <p14:sldId id="308"/>
            <p14:sldId id="313"/>
            <p14:sldId id="25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istine Pakarkle" initials="KP" lastIdx="1" clrIdx="0">
    <p:extLst>
      <p:ext uri="{19B8F6BF-5375-455C-9EA6-DF929625EA0E}">
        <p15:presenceInfo xmlns:p15="http://schemas.microsoft.com/office/powerpoint/2012/main" userId="S-1-5-21-2513693839-4103085000-2780231771-13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46466"/>
    <a:srgbClr val="662D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0653" autoAdjust="0"/>
  </p:normalViewPr>
  <p:slideViewPr>
    <p:cSldViewPr snapToGrid="0">
      <p:cViewPr varScale="1">
        <p:scale>
          <a:sx n="90" d="100"/>
          <a:sy n="90" d="100"/>
        </p:scale>
        <p:origin x="139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7" cy="496491"/>
          </a:xfrm>
          <a:prstGeom prst="rect">
            <a:avLst/>
          </a:prstGeom>
        </p:spPr>
        <p:txBody>
          <a:bodyPr vert="horz" lIns="91458" tIns="45729" rIns="91458" bIns="45729" rtlCol="0"/>
          <a:lstStyle>
            <a:lvl1pPr algn="l">
              <a:defRPr sz="1200"/>
            </a:lvl1pPr>
          </a:lstStyle>
          <a:p>
            <a:endParaRPr lang="lv-LV"/>
          </a:p>
        </p:txBody>
      </p:sp>
      <p:sp>
        <p:nvSpPr>
          <p:cNvPr id="3" name="Date Placeholder 2"/>
          <p:cNvSpPr>
            <a:spLocks noGrp="1"/>
          </p:cNvSpPr>
          <p:nvPr>
            <p:ph type="dt" idx="1"/>
          </p:nvPr>
        </p:nvSpPr>
        <p:spPr>
          <a:xfrm>
            <a:off x="3851344" y="0"/>
            <a:ext cx="2946347" cy="496491"/>
          </a:xfrm>
          <a:prstGeom prst="rect">
            <a:avLst/>
          </a:prstGeom>
        </p:spPr>
        <p:txBody>
          <a:bodyPr vert="horz" lIns="91458" tIns="45729" rIns="91458" bIns="45729" rtlCol="0"/>
          <a:lstStyle>
            <a:lvl1pPr algn="r">
              <a:defRPr sz="1200"/>
            </a:lvl1pPr>
          </a:lstStyle>
          <a:p>
            <a:fld id="{88692E87-4958-46F0-90AD-4C75C86B907C}" type="datetimeFigureOut">
              <a:rPr lang="lv-LV" smtClean="0"/>
              <a:t>20.06.2022</a:t>
            </a:fld>
            <a:endParaRPr lang="lv-LV"/>
          </a:p>
        </p:txBody>
      </p:sp>
      <p:sp>
        <p:nvSpPr>
          <p:cNvPr id="4" name="Slide Image Placeholder 3"/>
          <p:cNvSpPr>
            <a:spLocks noGrp="1" noRot="1" noChangeAspect="1"/>
          </p:cNvSpPr>
          <p:nvPr>
            <p:ph type="sldImg" idx="2"/>
          </p:nvPr>
        </p:nvSpPr>
        <p:spPr>
          <a:xfrm>
            <a:off x="90488" y="744538"/>
            <a:ext cx="6618287" cy="3724275"/>
          </a:xfrm>
          <a:prstGeom prst="rect">
            <a:avLst/>
          </a:prstGeom>
          <a:noFill/>
          <a:ln w="12700">
            <a:solidFill>
              <a:prstClr val="black"/>
            </a:solidFill>
          </a:ln>
        </p:spPr>
        <p:txBody>
          <a:bodyPr vert="horz" lIns="91458" tIns="45729" rIns="91458" bIns="45729" rtlCol="0" anchor="ctr"/>
          <a:lstStyle/>
          <a:p>
            <a:endParaRPr lang="lv-LV"/>
          </a:p>
        </p:txBody>
      </p:sp>
      <p:sp>
        <p:nvSpPr>
          <p:cNvPr id="5" name="Notes Placeholder 4"/>
          <p:cNvSpPr>
            <a:spLocks noGrp="1"/>
          </p:cNvSpPr>
          <p:nvPr>
            <p:ph type="body" sz="quarter" idx="3"/>
          </p:nvPr>
        </p:nvSpPr>
        <p:spPr>
          <a:xfrm>
            <a:off x="679927" y="4716662"/>
            <a:ext cx="5439410" cy="4468416"/>
          </a:xfrm>
          <a:prstGeom prst="rect">
            <a:avLst/>
          </a:prstGeom>
        </p:spPr>
        <p:txBody>
          <a:bodyPr vert="horz" lIns="91458" tIns="45729" rIns="91458" bIns="4572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6" name="Footer Placeholder 5"/>
          <p:cNvSpPr>
            <a:spLocks noGrp="1"/>
          </p:cNvSpPr>
          <p:nvPr>
            <p:ph type="ftr" sz="quarter" idx="4"/>
          </p:nvPr>
        </p:nvSpPr>
        <p:spPr>
          <a:xfrm>
            <a:off x="1" y="9431599"/>
            <a:ext cx="2946347" cy="496491"/>
          </a:xfrm>
          <a:prstGeom prst="rect">
            <a:avLst/>
          </a:prstGeom>
        </p:spPr>
        <p:txBody>
          <a:bodyPr vert="horz" lIns="91458" tIns="45729" rIns="91458" bIns="45729" rtlCol="0" anchor="b"/>
          <a:lstStyle>
            <a:lvl1pPr algn="l">
              <a:defRPr sz="1200"/>
            </a:lvl1pPr>
          </a:lstStyle>
          <a:p>
            <a:endParaRPr lang="lv-LV"/>
          </a:p>
        </p:txBody>
      </p:sp>
      <p:sp>
        <p:nvSpPr>
          <p:cNvPr id="7" name="Slide Number Placeholder 6"/>
          <p:cNvSpPr>
            <a:spLocks noGrp="1"/>
          </p:cNvSpPr>
          <p:nvPr>
            <p:ph type="sldNum" sz="quarter" idx="5"/>
          </p:nvPr>
        </p:nvSpPr>
        <p:spPr>
          <a:xfrm>
            <a:off x="3851344" y="9431599"/>
            <a:ext cx="2946347" cy="496491"/>
          </a:xfrm>
          <a:prstGeom prst="rect">
            <a:avLst/>
          </a:prstGeom>
        </p:spPr>
        <p:txBody>
          <a:bodyPr vert="horz" lIns="91458" tIns="45729" rIns="91458" bIns="45729" rtlCol="0" anchor="b"/>
          <a:lstStyle>
            <a:lvl1pPr algn="r">
              <a:defRPr sz="1200"/>
            </a:lvl1pPr>
          </a:lstStyle>
          <a:p>
            <a:fld id="{1BA20CFC-077A-42E2-93CC-32545A2B700E}" type="slidenum">
              <a:rPr lang="lv-LV" smtClean="0"/>
              <a:t>‹#›</a:t>
            </a:fld>
            <a:endParaRPr lang="lv-LV"/>
          </a:p>
        </p:txBody>
      </p:sp>
    </p:spTree>
    <p:extLst>
      <p:ext uri="{BB962C8B-B14F-4D97-AF65-F5344CB8AC3E}">
        <p14:creationId xmlns:p14="http://schemas.microsoft.com/office/powerpoint/2010/main" val="3720068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A20CFC-077A-42E2-93CC-32545A2B700E}" type="slidenum">
              <a:rPr lang="lv-LV" smtClean="0"/>
              <a:t>1</a:t>
            </a:fld>
            <a:endParaRPr lang="lv-LV"/>
          </a:p>
        </p:txBody>
      </p:sp>
    </p:spTree>
    <p:extLst>
      <p:ext uri="{BB962C8B-B14F-4D97-AF65-F5344CB8AC3E}">
        <p14:creationId xmlns:p14="http://schemas.microsoft.com/office/powerpoint/2010/main" val="1249391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A20CFC-077A-42E2-93CC-32545A2B700E}" type="slidenum">
              <a:rPr lang="lv-LV" smtClean="0"/>
              <a:t>15</a:t>
            </a:fld>
            <a:endParaRPr lang="lv-LV"/>
          </a:p>
        </p:txBody>
      </p:sp>
    </p:spTree>
    <p:extLst>
      <p:ext uri="{BB962C8B-B14F-4D97-AF65-F5344CB8AC3E}">
        <p14:creationId xmlns:p14="http://schemas.microsoft.com/office/powerpoint/2010/main" val="2571604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9BE88E97-0F55-4CBE-A166-3733B28661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v-LV"/>
          </a:p>
        </p:txBody>
      </p:sp>
      <p:sp>
        <p:nvSpPr>
          <p:cNvPr id="3" name="Apakšvirsraksts 2">
            <a:extLst>
              <a:ext uri="{FF2B5EF4-FFF2-40B4-BE49-F238E27FC236}">
                <a16:creationId xmlns:a16="http://schemas.microsoft.com/office/drawing/2014/main" id="{B4F74EA8-167D-40E6-B3FA-D82CFB1E40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v-LV"/>
          </a:p>
        </p:txBody>
      </p:sp>
      <p:sp>
        <p:nvSpPr>
          <p:cNvPr id="4" name="Datuma vietturis 3">
            <a:extLst>
              <a:ext uri="{FF2B5EF4-FFF2-40B4-BE49-F238E27FC236}">
                <a16:creationId xmlns:a16="http://schemas.microsoft.com/office/drawing/2014/main" id="{318E1BDC-7450-4E07-B920-E343BB1AF8AC}"/>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5" name="Kājenes vietturis 4">
            <a:extLst>
              <a:ext uri="{FF2B5EF4-FFF2-40B4-BE49-F238E27FC236}">
                <a16:creationId xmlns:a16="http://schemas.microsoft.com/office/drawing/2014/main" id="{88B1C8D6-950F-4AB9-8597-2C063ED75ADA}"/>
              </a:ext>
            </a:extLst>
          </p:cNvPr>
          <p:cNvSpPr>
            <a:spLocks noGrp="1"/>
          </p:cNvSpPr>
          <p:nvPr>
            <p:ph type="ftr" sz="quarter" idx="11"/>
          </p:nvPr>
        </p:nvSpPr>
        <p:spPr/>
        <p:txBody>
          <a:bodyPr/>
          <a:lstStyle/>
          <a:p>
            <a:endParaRPr lang="lv-LV"/>
          </a:p>
        </p:txBody>
      </p:sp>
      <p:sp>
        <p:nvSpPr>
          <p:cNvPr id="6" name="Slaida numura vietturis 5">
            <a:extLst>
              <a:ext uri="{FF2B5EF4-FFF2-40B4-BE49-F238E27FC236}">
                <a16:creationId xmlns:a16="http://schemas.microsoft.com/office/drawing/2014/main" id="{F4A1CCEF-9A45-4D7F-9EF4-EA0C70AFD2ED}"/>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882213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AAF6176D-13AD-44B3-BD56-D64996F9855B}"/>
              </a:ext>
            </a:extLst>
          </p:cNvPr>
          <p:cNvSpPr>
            <a:spLocks noGrp="1"/>
          </p:cNvSpPr>
          <p:nvPr>
            <p:ph type="title"/>
          </p:nvPr>
        </p:nvSpPr>
        <p:spPr/>
        <p:txBody>
          <a:bodyPr/>
          <a:lstStyle/>
          <a:p>
            <a:r>
              <a:rPr lang="en-US"/>
              <a:t>Click to edit Master title style</a:t>
            </a:r>
            <a:endParaRPr lang="lv-LV"/>
          </a:p>
        </p:txBody>
      </p:sp>
      <p:sp>
        <p:nvSpPr>
          <p:cNvPr id="3" name="Vertikāls teksta vietturis 2">
            <a:extLst>
              <a:ext uri="{FF2B5EF4-FFF2-40B4-BE49-F238E27FC236}">
                <a16:creationId xmlns:a16="http://schemas.microsoft.com/office/drawing/2014/main" id="{BFD0D07B-FDD1-464D-BBA7-FD664A159C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uma vietturis 3">
            <a:extLst>
              <a:ext uri="{FF2B5EF4-FFF2-40B4-BE49-F238E27FC236}">
                <a16:creationId xmlns:a16="http://schemas.microsoft.com/office/drawing/2014/main" id="{B5479E7B-9855-4D27-84D5-FC8CB0653D70}"/>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5" name="Kājenes vietturis 4">
            <a:extLst>
              <a:ext uri="{FF2B5EF4-FFF2-40B4-BE49-F238E27FC236}">
                <a16:creationId xmlns:a16="http://schemas.microsoft.com/office/drawing/2014/main" id="{7384AF9D-FC51-4E06-AA53-B7315E0B459F}"/>
              </a:ext>
            </a:extLst>
          </p:cNvPr>
          <p:cNvSpPr>
            <a:spLocks noGrp="1"/>
          </p:cNvSpPr>
          <p:nvPr>
            <p:ph type="ftr" sz="quarter" idx="11"/>
          </p:nvPr>
        </p:nvSpPr>
        <p:spPr/>
        <p:txBody>
          <a:bodyPr/>
          <a:lstStyle/>
          <a:p>
            <a:endParaRPr lang="lv-LV"/>
          </a:p>
        </p:txBody>
      </p:sp>
      <p:sp>
        <p:nvSpPr>
          <p:cNvPr id="6" name="Slaida numura vietturis 5">
            <a:extLst>
              <a:ext uri="{FF2B5EF4-FFF2-40B4-BE49-F238E27FC236}">
                <a16:creationId xmlns:a16="http://schemas.microsoft.com/office/drawing/2014/main" id="{DB994F16-8D14-4CAE-B79F-969A67BB2FFD}"/>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2227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a:extLst>
              <a:ext uri="{FF2B5EF4-FFF2-40B4-BE49-F238E27FC236}">
                <a16:creationId xmlns:a16="http://schemas.microsoft.com/office/drawing/2014/main" id="{EDEE5A1A-57F5-4482-A61E-1F2258277F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v-LV"/>
          </a:p>
        </p:txBody>
      </p:sp>
      <p:sp>
        <p:nvSpPr>
          <p:cNvPr id="3" name="Vertikāls teksta vietturis 2">
            <a:extLst>
              <a:ext uri="{FF2B5EF4-FFF2-40B4-BE49-F238E27FC236}">
                <a16:creationId xmlns:a16="http://schemas.microsoft.com/office/drawing/2014/main" id="{07E275FF-D0EE-4391-920A-CE4399188B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uma vietturis 3">
            <a:extLst>
              <a:ext uri="{FF2B5EF4-FFF2-40B4-BE49-F238E27FC236}">
                <a16:creationId xmlns:a16="http://schemas.microsoft.com/office/drawing/2014/main" id="{23FE75A5-C322-44BC-8C32-A96173E149CC}"/>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5" name="Kājenes vietturis 4">
            <a:extLst>
              <a:ext uri="{FF2B5EF4-FFF2-40B4-BE49-F238E27FC236}">
                <a16:creationId xmlns:a16="http://schemas.microsoft.com/office/drawing/2014/main" id="{25924E3A-80C7-46AA-988B-9B8151342ED5}"/>
              </a:ext>
            </a:extLst>
          </p:cNvPr>
          <p:cNvSpPr>
            <a:spLocks noGrp="1"/>
          </p:cNvSpPr>
          <p:nvPr>
            <p:ph type="ftr" sz="quarter" idx="11"/>
          </p:nvPr>
        </p:nvSpPr>
        <p:spPr/>
        <p:txBody>
          <a:bodyPr/>
          <a:lstStyle/>
          <a:p>
            <a:endParaRPr lang="lv-LV"/>
          </a:p>
        </p:txBody>
      </p:sp>
      <p:sp>
        <p:nvSpPr>
          <p:cNvPr id="6" name="Slaida numura vietturis 5">
            <a:extLst>
              <a:ext uri="{FF2B5EF4-FFF2-40B4-BE49-F238E27FC236}">
                <a16:creationId xmlns:a16="http://schemas.microsoft.com/office/drawing/2014/main" id="{73B0CA19-5281-497F-96E2-CCCA73AE7BD0}"/>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713546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EE53A164-7C7E-44A9-88D3-1EAF5CCEC294}"/>
              </a:ext>
            </a:extLst>
          </p:cNvPr>
          <p:cNvSpPr>
            <a:spLocks noGrp="1"/>
          </p:cNvSpPr>
          <p:nvPr>
            <p:ph type="title"/>
          </p:nvPr>
        </p:nvSpPr>
        <p:spPr/>
        <p:txBody>
          <a:bodyPr/>
          <a:lstStyle/>
          <a:p>
            <a:r>
              <a:rPr lang="en-US"/>
              <a:t>Click to edit Master title style</a:t>
            </a:r>
            <a:endParaRPr lang="lv-LV"/>
          </a:p>
        </p:txBody>
      </p:sp>
      <p:sp>
        <p:nvSpPr>
          <p:cNvPr id="3" name="Satura vietturis 2">
            <a:extLst>
              <a:ext uri="{FF2B5EF4-FFF2-40B4-BE49-F238E27FC236}">
                <a16:creationId xmlns:a16="http://schemas.microsoft.com/office/drawing/2014/main" id="{9392081B-9878-4FFF-8EA8-C9B5FDFA86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uma vietturis 3">
            <a:extLst>
              <a:ext uri="{FF2B5EF4-FFF2-40B4-BE49-F238E27FC236}">
                <a16:creationId xmlns:a16="http://schemas.microsoft.com/office/drawing/2014/main" id="{780C68FF-B48B-46A4-AC91-E5437B8F8BDB}"/>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5" name="Kājenes vietturis 4">
            <a:extLst>
              <a:ext uri="{FF2B5EF4-FFF2-40B4-BE49-F238E27FC236}">
                <a16:creationId xmlns:a16="http://schemas.microsoft.com/office/drawing/2014/main" id="{22F72FB2-826F-40B7-8C66-D27004CEB77E}"/>
              </a:ext>
            </a:extLst>
          </p:cNvPr>
          <p:cNvSpPr>
            <a:spLocks noGrp="1"/>
          </p:cNvSpPr>
          <p:nvPr>
            <p:ph type="ftr" sz="quarter" idx="11"/>
          </p:nvPr>
        </p:nvSpPr>
        <p:spPr/>
        <p:txBody>
          <a:bodyPr/>
          <a:lstStyle/>
          <a:p>
            <a:endParaRPr lang="lv-LV"/>
          </a:p>
        </p:txBody>
      </p:sp>
      <p:sp>
        <p:nvSpPr>
          <p:cNvPr id="6" name="Slaida numura vietturis 5">
            <a:extLst>
              <a:ext uri="{FF2B5EF4-FFF2-40B4-BE49-F238E27FC236}">
                <a16:creationId xmlns:a16="http://schemas.microsoft.com/office/drawing/2014/main" id="{3ADE6ACF-ADB6-4BD8-8A41-13618A8EEAE2}"/>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2198650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D3436BAA-D3CC-4A7D-9ECD-3639E7B78B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v-LV"/>
          </a:p>
        </p:txBody>
      </p:sp>
      <p:sp>
        <p:nvSpPr>
          <p:cNvPr id="3" name="Teksta vietturis 2">
            <a:extLst>
              <a:ext uri="{FF2B5EF4-FFF2-40B4-BE49-F238E27FC236}">
                <a16:creationId xmlns:a16="http://schemas.microsoft.com/office/drawing/2014/main" id="{9D9509E0-2DAD-40D7-A2BF-3170673FF5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uma vietturis 3">
            <a:extLst>
              <a:ext uri="{FF2B5EF4-FFF2-40B4-BE49-F238E27FC236}">
                <a16:creationId xmlns:a16="http://schemas.microsoft.com/office/drawing/2014/main" id="{5C736D3D-8E35-4666-86FB-4B653438A720}"/>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5" name="Kājenes vietturis 4">
            <a:extLst>
              <a:ext uri="{FF2B5EF4-FFF2-40B4-BE49-F238E27FC236}">
                <a16:creationId xmlns:a16="http://schemas.microsoft.com/office/drawing/2014/main" id="{E6F59C07-DE62-436D-9B87-9A14B3E6A90B}"/>
              </a:ext>
            </a:extLst>
          </p:cNvPr>
          <p:cNvSpPr>
            <a:spLocks noGrp="1"/>
          </p:cNvSpPr>
          <p:nvPr>
            <p:ph type="ftr" sz="quarter" idx="11"/>
          </p:nvPr>
        </p:nvSpPr>
        <p:spPr/>
        <p:txBody>
          <a:bodyPr/>
          <a:lstStyle/>
          <a:p>
            <a:endParaRPr lang="lv-LV"/>
          </a:p>
        </p:txBody>
      </p:sp>
      <p:sp>
        <p:nvSpPr>
          <p:cNvPr id="6" name="Slaida numura vietturis 5">
            <a:extLst>
              <a:ext uri="{FF2B5EF4-FFF2-40B4-BE49-F238E27FC236}">
                <a16:creationId xmlns:a16="http://schemas.microsoft.com/office/drawing/2014/main" id="{F5DE5028-9055-483F-8A15-3EB5614E1676}"/>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343703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ivi satura bloki">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B320A0B7-71EB-45DE-A0F6-711A5252C0FF}"/>
              </a:ext>
            </a:extLst>
          </p:cNvPr>
          <p:cNvSpPr>
            <a:spLocks noGrp="1"/>
          </p:cNvSpPr>
          <p:nvPr>
            <p:ph type="title"/>
          </p:nvPr>
        </p:nvSpPr>
        <p:spPr/>
        <p:txBody>
          <a:bodyPr/>
          <a:lstStyle/>
          <a:p>
            <a:r>
              <a:rPr lang="en-US"/>
              <a:t>Click to edit Master title style</a:t>
            </a:r>
            <a:endParaRPr lang="lv-LV"/>
          </a:p>
        </p:txBody>
      </p:sp>
      <p:sp>
        <p:nvSpPr>
          <p:cNvPr id="3" name="Satura vietturis 2">
            <a:extLst>
              <a:ext uri="{FF2B5EF4-FFF2-40B4-BE49-F238E27FC236}">
                <a16:creationId xmlns:a16="http://schemas.microsoft.com/office/drawing/2014/main" id="{8D1F54EB-3EBD-44EA-A4CF-8E99FEA625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Satura vietturis 3">
            <a:extLst>
              <a:ext uri="{FF2B5EF4-FFF2-40B4-BE49-F238E27FC236}">
                <a16:creationId xmlns:a16="http://schemas.microsoft.com/office/drawing/2014/main" id="{98F74751-CCB0-4F4B-93D3-255D9ED6DF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Datuma vietturis 4">
            <a:extLst>
              <a:ext uri="{FF2B5EF4-FFF2-40B4-BE49-F238E27FC236}">
                <a16:creationId xmlns:a16="http://schemas.microsoft.com/office/drawing/2014/main" id="{5A33B0BF-1A44-4A12-B6DB-4572EADDD55E}"/>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6" name="Kājenes vietturis 5">
            <a:extLst>
              <a:ext uri="{FF2B5EF4-FFF2-40B4-BE49-F238E27FC236}">
                <a16:creationId xmlns:a16="http://schemas.microsoft.com/office/drawing/2014/main" id="{0A9507AF-4151-40D1-B069-7C6FEC41E6AF}"/>
              </a:ext>
            </a:extLst>
          </p:cNvPr>
          <p:cNvSpPr>
            <a:spLocks noGrp="1"/>
          </p:cNvSpPr>
          <p:nvPr>
            <p:ph type="ftr" sz="quarter" idx="11"/>
          </p:nvPr>
        </p:nvSpPr>
        <p:spPr/>
        <p:txBody>
          <a:bodyPr/>
          <a:lstStyle/>
          <a:p>
            <a:endParaRPr lang="lv-LV"/>
          </a:p>
        </p:txBody>
      </p:sp>
      <p:sp>
        <p:nvSpPr>
          <p:cNvPr id="7" name="Slaida numura vietturis 6">
            <a:extLst>
              <a:ext uri="{FF2B5EF4-FFF2-40B4-BE49-F238E27FC236}">
                <a16:creationId xmlns:a16="http://schemas.microsoft.com/office/drawing/2014/main" id="{AB93D808-071C-4D26-93A2-737D373B4DB7}"/>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3981808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72D55FF-4FA7-453A-AE31-63F712F7BA9F}"/>
              </a:ext>
            </a:extLst>
          </p:cNvPr>
          <p:cNvSpPr>
            <a:spLocks noGrp="1"/>
          </p:cNvSpPr>
          <p:nvPr>
            <p:ph type="title"/>
          </p:nvPr>
        </p:nvSpPr>
        <p:spPr>
          <a:xfrm>
            <a:off x="839788" y="365125"/>
            <a:ext cx="10515600" cy="1325563"/>
          </a:xfrm>
        </p:spPr>
        <p:txBody>
          <a:bodyPr/>
          <a:lstStyle/>
          <a:p>
            <a:r>
              <a:rPr lang="en-US"/>
              <a:t>Click to edit Master title style</a:t>
            </a:r>
            <a:endParaRPr lang="lv-LV"/>
          </a:p>
        </p:txBody>
      </p:sp>
      <p:sp>
        <p:nvSpPr>
          <p:cNvPr id="3" name="Teksta vietturis 2">
            <a:extLst>
              <a:ext uri="{FF2B5EF4-FFF2-40B4-BE49-F238E27FC236}">
                <a16:creationId xmlns:a16="http://schemas.microsoft.com/office/drawing/2014/main" id="{64548A4E-39C1-41BC-B905-B7E437C6DC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Satura vietturis 3">
            <a:extLst>
              <a:ext uri="{FF2B5EF4-FFF2-40B4-BE49-F238E27FC236}">
                <a16:creationId xmlns:a16="http://schemas.microsoft.com/office/drawing/2014/main" id="{8A98D8E9-1F60-4CB7-BD71-1F7FFDB02F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Teksta vietturis 4">
            <a:extLst>
              <a:ext uri="{FF2B5EF4-FFF2-40B4-BE49-F238E27FC236}">
                <a16:creationId xmlns:a16="http://schemas.microsoft.com/office/drawing/2014/main" id="{D1FCA5B6-DC45-4C24-B7AA-697BF4F288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Satura vietturis 5">
            <a:extLst>
              <a:ext uri="{FF2B5EF4-FFF2-40B4-BE49-F238E27FC236}">
                <a16:creationId xmlns:a16="http://schemas.microsoft.com/office/drawing/2014/main" id="{07D67E05-EDE9-4C57-96B1-323B175516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7" name="Datuma vietturis 6">
            <a:extLst>
              <a:ext uri="{FF2B5EF4-FFF2-40B4-BE49-F238E27FC236}">
                <a16:creationId xmlns:a16="http://schemas.microsoft.com/office/drawing/2014/main" id="{18B07B28-49D0-48C3-9DBD-E3DA84C67CF8}"/>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8" name="Kājenes vietturis 7">
            <a:extLst>
              <a:ext uri="{FF2B5EF4-FFF2-40B4-BE49-F238E27FC236}">
                <a16:creationId xmlns:a16="http://schemas.microsoft.com/office/drawing/2014/main" id="{47AE4805-7A1D-4870-BB3A-011AB360E227}"/>
              </a:ext>
            </a:extLst>
          </p:cNvPr>
          <p:cNvSpPr>
            <a:spLocks noGrp="1"/>
          </p:cNvSpPr>
          <p:nvPr>
            <p:ph type="ftr" sz="quarter" idx="11"/>
          </p:nvPr>
        </p:nvSpPr>
        <p:spPr/>
        <p:txBody>
          <a:bodyPr/>
          <a:lstStyle/>
          <a:p>
            <a:endParaRPr lang="lv-LV"/>
          </a:p>
        </p:txBody>
      </p:sp>
      <p:sp>
        <p:nvSpPr>
          <p:cNvPr id="9" name="Slaida numura vietturis 8">
            <a:extLst>
              <a:ext uri="{FF2B5EF4-FFF2-40B4-BE49-F238E27FC236}">
                <a16:creationId xmlns:a16="http://schemas.microsoft.com/office/drawing/2014/main" id="{5FAF9165-B279-4EFB-8F1E-D1FCD1AA571C}"/>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240998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23B1F9DB-CE17-4064-A3E9-838B45EF8FBB}"/>
              </a:ext>
            </a:extLst>
          </p:cNvPr>
          <p:cNvSpPr>
            <a:spLocks noGrp="1"/>
          </p:cNvSpPr>
          <p:nvPr>
            <p:ph type="title"/>
          </p:nvPr>
        </p:nvSpPr>
        <p:spPr/>
        <p:txBody>
          <a:bodyPr/>
          <a:lstStyle/>
          <a:p>
            <a:r>
              <a:rPr lang="en-US"/>
              <a:t>Click to edit Master title style</a:t>
            </a:r>
            <a:endParaRPr lang="lv-LV"/>
          </a:p>
        </p:txBody>
      </p:sp>
      <p:sp>
        <p:nvSpPr>
          <p:cNvPr id="3" name="Datuma vietturis 2">
            <a:extLst>
              <a:ext uri="{FF2B5EF4-FFF2-40B4-BE49-F238E27FC236}">
                <a16:creationId xmlns:a16="http://schemas.microsoft.com/office/drawing/2014/main" id="{655D50AE-099F-492A-AFC4-FA1FCE011854}"/>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4" name="Kājenes vietturis 3">
            <a:extLst>
              <a:ext uri="{FF2B5EF4-FFF2-40B4-BE49-F238E27FC236}">
                <a16:creationId xmlns:a16="http://schemas.microsoft.com/office/drawing/2014/main" id="{4152B00A-AB26-40AC-A608-96B5E20AFAB2}"/>
              </a:ext>
            </a:extLst>
          </p:cNvPr>
          <p:cNvSpPr>
            <a:spLocks noGrp="1"/>
          </p:cNvSpPr>
          <p:nvPr>
            <p:ph type="ftr" sz="quarter" idx="11"/>
          </p:nvPr>
        </p:nvSpPr>
        <p:spPr/>
        <p:txBody>
          <a:bodyPr/>
          <a:lstStyle/>
          <a:p>
            <a:endParaRPr lang="lv-LV"/>
          </a:p>
        </p:txBody>
      </p:sp>
      <p:sp>
        <p:nvSpPr>
          <p:cNvPr id="5" name="Slaida numura vietturis 4">
            <a:extLst>
              <a:ext uri="{FF2B5EF4-FFF2-40B4-BE49-F238E27FC236}">
                <a16:creationId xmlns:a16="http://schemas.microsoft.com/office/drawing/2014/main" id="{62877C1D-9AD5-4776-9721-94744D715BFC}"/>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2885540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a:extLst>
              <a:ext uri="{FF2B5EF4-FFF2-40B4-BE49-F238E27FC236}">
                <a16:creationId xmlns:a16="http://schemas.microsoft.com/office/drawing/2014/main" id="{1AA492F8-05C7-4FA3-871B-19A8696F0508}"/>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3" name="Kājenes vietturis 2">
            <a:extLst>
              <a:ext uri="{FF2B5EF4-FFF2-40B4-BE49-F238E27FC236}">
                <a16:creationId xmlns:a16="http://schemas.microsoft.com/office/drawing/2014/main" id="{DC308C16-2F83-4535-AC60-2934BAF0AD98}"/>
              </a:ext>
            </a:extLst>
          </p:cNvPr>
          <p:cNvSpPr>
            <a:spLocks noGrp="1"/>
          </p:cNvSpPr>
          <p:nvPr>
            <p:ph type="ftr" sz="quarter" idx="11"/>
          </p:nvPr>
        </p:nvSpPr>
        <p:spPr/>
        <p:txBody>
          <a:bodyPr/>
          <a:lstStyle/>
          <a:p>
            <a:endParaRPr lang="lv-LV"/>
          </a:p>
        </p:txBody>
      </p:sp>
      <p:sp>
        <p:nvSpPr>
          <p:cNvPr id="4" name="Slaida numura vietturis 3">
            <a:extLst>
              <a:ext uri="{FF2B5EF4-FFF2-40B4-BE49-F238E27FC236}">
                <a16:creationId xmlns:a16="http://schemas.microsoft.com/office/drawing/2014/main" id="{46A2636B-7C3B-4CD2-8C80-AC27B663AC84}"/>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2866842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7F43D7C-0E0C-4145-949C-D5F92E4648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v-LV"/>
          </a:p>
        </p:txBody>
      </p:sp>
      <p:sp>
        <p:nvSpPr>
          <p:cNvPr id="3" name="Satura vietturis 2">
            <a:extLst>
              <a:ext uri="{FF2B5EF4-FFF2-40B4-BE49-F238E27FC236}">
                <a16:creationId xmlns:a16="http://schemas.microsoft.com/office/drawing/2014/main" id="{5BFCE934-2B00-408A-B8FF-996E2330CD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Teksta vietturis 3">
            <a:extLst>
              <a:ext uri="{FF2B5EF4-FFF2-40B4-BE49-F238E27FC236}">
                <a16:creationId xmlns:a16="http://schemas.microsoft.com/office/drawing/2014/main" id="{9E8D986F-12D6-4026-BC2B-1AFFE88166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uma vietturis 4">
            <a:extLst>
              <a:ext uri="{FF2B5EF4-FFF2-40B4-BE49-F238E27FC236}">
                <a16:creationId xmlns:a16="http://schemas.microsoft.com/office/drawing/2014/main" id="{0F2B85D0-47E5-490E-BFCB-DE9472D44CCE}"/>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6" name="Kājenes vietturis 5">
            <a:extLst>
              <a:ext uri="{FF2B5EF4-FFF2-40B4-BE49-F238E27FC236}">
                <a16:creationId xmlns:a16="http://schemas.microsoft.com/office/drawing/2014/main" id="{F4ADC3C3-EC56-42D3-8C98-96CC76D81626}"/>
              </a:ext>
            </a:extLst>
          </p:cNvPr>
          <p:cNvSpPr>
            <a:spLocks noGrp="1"/>
          </p:cNvSpPr>
          <p:nvPr>
            <p:ph type="ftr" sz="quarter" idx="11"/>
          </p:nvPr>
        </p:nvSpPr>
        <p:spPr/>
        <p:txBody>
          <a:bodyPr/>
          <a:lstStyle/>
          <a:p>
            <a:endParaRPr lang="lv-LV"/>
          </a:p>
        </p:txBody>
      </p:sp>
      <p:sp>
        <p:nvSpPr>
          <p:cNvPr id="7" name="Slaida numura vietturis 6">
            <a:extLst>
              <a:ext uri="{FF2B5EF4-FFF2-40B4-BE49-F238E27FC236}">
                <a16:creationId xmlns:a16="http://schemas.microsoft.com/office/drawing/2014/main" id="{A85FD5A8-D930-4F23-B2C6-673E2F523E98}"/>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34915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1F55BD9A-BDAE-4D4B-83C7-73869B9543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v-LV"/>
          </a:p>
        </p:txBody>
      </p:sp>
      <p:sp>
        <p:nvSpPr>
          <p:cNvPr id="3" name="Attēla vietturis 2">
            <a:extLst>
              <a:ext uri="{FF2B5EF4-FFF2-40B4-BE49-F238E27FC236}">
                <a16:creationId xmlns:a16="http://schemas.microsoft.com/office/drawing/2014/main" id="{34F26EE7-38EA-467E-B3B2-E72A3255C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lv-LV"/>
          </a:p>
        </p:txBody>
      </p:sp>
      <p:sp>
        <p:nvSpPr>
          <p:cNvPr id="4" name="Teksta vietturis 3">
            <a:extLst>
              <a:ext uri="{FF2B5EF4-FFF2-40B4-BE49-F238E27FC236}">
                <a16:creationId xmlns:a16="http://schemas.microsoft.com/office/drawing/2014/main" id="{C28BD50C-B525-4E53-9241-ADA0953EBD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uma vietturis 4">
            <a:extLst>
              <a:ext uri="{FF2B5EF4-FFF2-40B4-BE49-F238E27FC236}">
                <a16:creationId xmlns:a16="http://schemas.microsoft.com/office/drawing/2014/main" id="{E67C61D7-8C7F-4847-A312-9278549BFBF0}"/>
              </a:ext>
            </a:extLst>
          </p:cNvPr>
          <p:cNvSpPr>
            <a:spLocks noGrp="1"/>
          </p:cNvSpPr>
          <p:nvPr>
            <p:ph type="dt" sz="half" idx="10"/>
          </p:nvPr>
        </p:nvSpPr>
        <p:spPr/>
        <p:txBody>
          <a:bodyPr/>
          <a:lstStyle/>
          <a:p>
            <a:fld id="{D5C2412F-7713-427E-8BE8-38437244781E}" type="datetimeFigureOut">
              <a:rPr lang="lv-LV" smtClean="0"/>
              <a:t>20.06.2022</a:t>
            </a:fld>
            <a:endParaRPr lang="lv-LV"/>
          </a:p>
        </p:txBody>
      </p:sp>
      <p:sp>
        <p:nvSpPr>
          <p:cNvPr id="6" name="Kājenes vietturis 5">
            <a:extLst>
              <a:ext uri="{FF2B5EF4-FFF2-40B4-BE49-F238E27FC236}">
                <a16:creationId xmlns:a16="http://schemas.microsoft.com/office/drawing/2014/main" id="{0B49D7ED-14F0-4DD8-B7CE-5BCDA64E2632}"/>
              </a:ext>
            </a:extLst>
          </p:cNvPr>
          <p:cNvSpPr>
            <a:spLocks noGrp="1"/>
          </p:cNvSpPr>
          <p:nvPr>
            <p:ph type="ftr" sz="quarter" idx="11"/>
          </p:nvPr>
        </p:nvSpPr>
        <p:spPr/>
        <p:txBody>
          <a:bodyPr/>
          <a:lstStyle/>
          <a:p>
            <a:endParaRPr lang="lv-LV"/>
          </a:p>
        </p:txBody>
      </p:sp>
      <p:sp>
        <p:nvSpPr>
          <p:cNvPr id="7" name="Slaida numura vietturis 6">
            <a:extLst>
              <a:ext uri="{FF2B5EF4-FFF2-40B4-BE49-F238E27FC236}">
                <a16:creationId xmlns:a16="http://schemas.microsoft.com/office/drawing/2014/main" id="{F61451C2-3956-4B4A-B90A-40FD0793A125}"/>
              </a:ext>
            </a:extLst>
          </p:cNvPr>
          <p:cNvSpPr>
            <a:spLocks noGrp="1"/>
          </p:cNvSpPr>
          <p:nvPr>
            <p:ph type="sldNum" sz="quarter" idx="12"/>
          </p:nvPr>
        </p:nvSpPr>
        <p:spPr/>
        <p:txBody>
          <a:bodyPr/>
          <a:lstStyle/>
          <a:p>
            <a:fld id="{6D2E0187-49D4-4DEB-9069-B22AC5B22EBB}" type="slidenum">
              <a:rPr lang="lv-LV" smtClean="0"/>
              <a:t>‹#›</a:t>
            </a:fld>
            <a:endParaRPr lang="lv-LV"/>
          </a:p>
        </p:txBody>
      </p:sp>
    </p:spTree>
    <p:extLst>
      <p:ext uri="{BB962C8B-B14F-4D97-AF65-F5344CB8AC3E}">
        <p14:creationId xmlns:p14="http://schemas.microsoft.com/office/powerpoint/2010/main" val="35194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Virsraksta vietturis 1">
            <a:extLst>
              <a:ext uri="{FF2B5EF4-FFF2-40B4-BE49-F238E27FC236}">
                <a16:creationId xmlns:a16="http://schemas.microsoft.com/office/drawing/2014/main" id="{3D5507CC-C80C-4E83-947D-349D58A789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v-LV"/>
              <a:t>Rediģēt šablona virsraksta stilu</a:t>
            </a:r>
          </a:p>
        </p:txBody>
      </p:sp>
      <p:sp>
        <p:nvSpPr>
          <p:cNvPr id="3" name="Teksta vietturis 2">
            <a:extLst>
              <a:ext uri="{FF2B5EF4-FFF2-40B4-BE49-F238E27FC236}">
                <a16:creationId xmlns:a16="http://schemas.microsoft.com/office/drawing/2014/main" id="{65C5F732-336D-4252-ADB5-79C64870AE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Datuma vietturis 3">
            <a:extLst>
              <a:ext uri="{FF2B5EF4-FFF2-40B4-BE49-F238E27FC236}">
                <a16:creationId xmlns:a16="http://schemas.microsoft.com/office/drawing/2014/main" id="{319F4863-C0CA-46A8-B91F-EC97F3A97F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C2412F-7713-427E-8BE8-38437244781E}" type="datetimeFigureOut">
              <a:rPr lang="lv-LV" smtClean="0"/>
              <a:t>20.06.2022</a:t>
            </a:fld>
            <a:endParaRPr lang="lv-LV"/>
          </a:p>
        </p:txBody>
      </p:sp>
      <p:sp>
        <p:nvSpPr>
          <p:cNvPr id="5" name="Kājenes vietturis 4">
            <a:extLst>
              <a:ext uri="{FF2B5EF4-FFF2-40B4-BE49-F238E27FC236}">
                <a16:creationId xmlns:a16="http://schemas.microsoft.com/office/drawing/2014/main" id="{50DD3B1C-ED7C-4606-B82A-FA38336223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aida numura vietturis 5">
            <a:extLst>
              <a:ext uri="{FF2B5EF4-FFF2-40B4-BE49-F238E27FC236}">
                <a16:creationId xmlns:a16="http://schemas.microsoft.com/office/drawing/2014/main" id="{4A919216-7CF5-48BC-9F30-AB92C85320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E0187-49D4-4DEB-9069-B22AC5B22EBB}" type="slidenum">
              <a:rPr lang="lv-LV" smtClean="0"/>
              <a:t>‹#›</a:t>
            </a:fld>
            <a:endParaRPr lang="lv-LV"/>
          </a:p>
        </p:txBody>
      </p:sp>
    </p:spTree>
    <p:extLst>
      <p:ext uri="{BB962C8B-B14F-4D97-AF65-F5344CB8AC3E}">
        <p14:creationId xmlns:p14="http://schemas.microsoft.com/office/powerpoint/2010/main" val="3753088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DE1F50-DEBB-4BBD-86F2-A7F693902E79}"/>
              </a:ext>
            </a:extLst>
          </p:cNvPr>
          <p:cNvSpPr txBox="1"/>
          <p:nvPr/>
        </p:nvSpPr>
        <p:spPr>
          <a:xfrm>
            <a:off x="58723" y="3526418"/>
            <a:ext cx="12192000" cy="2554545"/>
          </a:xfrm>
          <a:prstGeom prst="rect">
            <a:avLst/>
          </a:prstGeom>
          <a:noFill/>
        </p:spPr>
        <p:txBody>
          <a:bodyPr wrap="square" rtlCol="0" anchor="ctr">
            <a:spAutoFit/>
          </a:bodyPr>
          <a:lstStyle/>
          <a:p>
            <a:pPr algn="ctr"/>
            <a:endParaRPr lang="lv-LV" sz="3200" dirty="0">
              <a:solidFill>
                <a:srgbClr val="662D91"/>
              </a:solidFill>
              <a:latin typeface="Times New Roman" panose="02020603050405020304" pitchFamily="18" charset="0"/>
              <a:cs typeface="Times New Roman" panose="02020603050405020304" pitchFamily="18" charset="0"/>
            </a:endParaRPr>
          </a:p>
          <a:p>
            <a:pPr algn="ctr"/>
            <a:r>
              <a:rPr lang="lv-LV" sz="3200" dirty="0">
                <a:solidFill>
                  <a:srgbClr val="662D91"/>
                </a:solidFill>
                <a:latin typeface="Times New Roman" panose="02020603050405020304" pitchFamily="18" charset="0"/>
                <a:cs typeface="Times New Roman" panose="02020603050405020304" pitchFamily="18" charset="0"/>
              </a:rPr>
              <a:t>Dzimumu lomu stereotipi un seksisms reklāmās </a:t>
            </a:r>
          </a:p>
          <a:p>
            <a:pPr algn="ctr"/>
            <a:r>
              <a:rPr lang="lv-LV" sz="3200" dirty="0">
                <a:solidFill>
                  <a:srgbClr val="662D91"/>
                </a:solidFill>
                <a:latin typeface="Times New Roman" panose="02020603050405020304" pitchFamily="18" charset="0"/>
                <a:cs typeface="Times New Roman" panose="02020603050405020304" pitchFamily="18" charset="0"/>
              </a:rPr>
              <a:t>Juridiskā padomniece Kristīne </a:t>
            </a:r>
            <a:r>
              <a:rPr lang="lv-LV" sz="3200" dirty="0" err="1">
                <a:solidFill>
                  <a:srgbClr val="662D91"/>
                </a:solidFill>
                <a:latin typeface="Times New Roman" panose="02020603050405020304" pitchFamily="18" charset="0"/>
                <a:cs typeface="Times New Roman" panose="02020603050405020304" pitchFamily="18" charset="0"/>
              </a:rPr>
              <a:t>Pakārkle</a:t>
            </a:r>
            <a:endParaRPr lang="lv-LV" sz="3200" dirty="0">
              <a:solidFill>
                <a:srgbClr val="662D91"/>
              </a:solidFill>
              <a:latin typeface="Times New Roman" panose="02020603050405020304" pitchFamily="18" charset="0"/>
              <a:cs typeface="Times New Roman" panose="02020603050405020304" pitchFamily="18" charset="0"/>
            </a:endParaRPr>
          </a:p>
          <a:p>
            <a:pPr algn="ctr"/>
            <a:r>
              <a:rPr lang="lv-LV" sz="3200" dirty="0">
                <a:solidFill>
                  <a:srgbClr val="662D91"/>
                </a:solidFill>
                <a:latin typeface="Times New Roman" panose="02020603050405020304" pitchFamily="18" charset="0"/>
                <a:cs typeface="Times New Roman" panose="02020603050405020304" pitchFamily="18" charset="0"/>
              </a:rPr>
              <a:t>2022</a:t>
            </a:r>
            <a:r>
              <a:rPr lang="en-GB" sz="3200" dirty="0">
                <a:solidFill>
                  <a:srgbClr val="662D91"/>
                </a:solidFill>
                <a:latin typeface="Times New Roman" panose="02020603050405020304" pitchFamily="18" charset="0"/>
                <a:cs typeface="Times New Roman" panose="02020603050405020304" pitchFamily="18" charset="0"/>
              </a:rPr>
              <a:t>.</a:t>
            </a:r>
            <a:r>
              <a:rPr lang="en-GB" sz="3200" dirty="0" err="1">
                <a:solidFill>
                  <a:srgbClr val="662D91"/>
                </a:solidFill>
                <a:latin typeface="Times New Roman" panose="02020603050405020304" pitchFamily="18" charset="0"/>
                <a:cs typeface="Times New Roman" panose="02020603050405020304" pitchFamily="18" charset="0"/>
              </a:rPr>
              <a:t>gada</a:t>
            </a:r>
            <a:r>
              <a:rPr lang="en-GB" sz="3200" dirty="0">
                <a:solidFill>
                  <a:srgbClr val="662D91"/>
                </a:solidFill>
                <a:latin typeface="Times New Roman" panose="02020603050405020304" pitchFamily="18" charset="0"/>
                <a:cs typeface="Times New Roman" panose="02020603050405020304" pitchFamily="18" charset="0"/>
              </a:rPr>
              <a:t> </a:t>
            </a:r>
            <a:r>
              <a:rPr lang="lv-LV" sz="3200" dirty="0">
                <a:solidFill>
                  <a:srgbClr val="662D91"/>
                </a:solidFill>
                <a:latin typeface="Times New Roman" panose="02020603050405020304" pitchFamily="18" charset="0"/>
                <a:cs typeface="Times New Roman" panose="02020603050405020304" pitchFamily="18" charset="0"/>
              </a:rPr>
              <a:t>20.jūnijs</a:t>
            </a:r>
          </a:p>
          <a:p>
            <a:pPr algn="ctr"/>
            <a:endParaRPr lang="lv-LV" sz="3200" dirty="0">
              <a:solidFill>
                <a:srgbClr val="662D91"/>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1EC49DA7-C7F7-45FE-9044-E461B171C7DD}"/>
              </a:ext>
            </a:extLst>
          </p:cNvPr>
          <p:cNvSpPr txBox="1"/>
          <p:nvPr/>
        </p:nvSpPr>
        <p:spPr>
          <a:xfrm>
            <a:off x="1" y="6027002"/>
            <a:ext cx="12192000" cy="646331"/>
          </a:xfrm>
          <a:prstGeom prst="rect">
            <a:avLst/>
          </a:prstGeom>
          <a:noFill/>
        </p:spPr>
        <p:txBody>
          <a:bodyPr wrap="square" rtlCol="0" anchor="ctr">
            <a:spAutoFit/>
          </a:bodyPr>
          <a:lstStyle/>
          <a:p>
            <a:pPr algn="ctr"/>
            <a:endParaRPr lang="lv-LV" sz="3600" dirty="0">
              <a:solidFill>
                <a:srgbClr val="6464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6290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893F4-5750-DC5D-3A35-7A38B284A671}"/>
              </a:ext>
            </a:extLst>
          </p:cNvPr>
          <p:cNvSpPr>
            <a:spLocks noGrp="1"/>
          </p:cNvSpPr>
          <p:nvPr>
            <p:ph type="title"/>
          </p:nvPr>
        </p:nvSpPr>
        <p:spPr/>
        <p:txBody>
          <a:bodyPr/>
          <a:lstStyle/>
          <a:p>
            <a:endParaRPr lang="lv-LV"/>
          </a:p>
        </p:txBody>
      </p:sp>
      <p:pic>
        <p:nvPicPr>
          <p:cNvPr id="6" name="Content Placeholder 5" descr="A person sitting on a chair&#10;&#10;Description automatically generated with low confidence">
            <a:extLst>
              <a:ext uri="{FF2B5EF4-FFF2-40B4-BE49-F238E27FC236}">
                <a16:creationId xmlns:a16="http://schemas.microsoft.com/office/drawing/2014/main" id="{AF623202-039B-F849-D488-C67DBAF014D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27965"/>
            <a:ext cx="3460829" cy="6127750"/>
          </a:xfrm>
        </p:spPr>
      </p:pic>
      <p:pic>
        <p:nvPicPr>
          <p:cNvPr id="8" name="Content Placeholder 7" descr="Two people on a magazine cover&#10;&#10;Description automatically generated with low confidence">
            <a:extLst>
              <a:ext uri="{FF2B5EF4-FFF2-40B4-BE49-F238E27FC236}">
                <a16:creationId xmlns:a16="http://schemas.microsoft.com/office/drawing/2014/main" id="{B1C667BA-4ADA-80F4-B876-ED5BDF53163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299029" y="227965"/>
            <a:ext cx="5509549" cy="6127750"/>
          </a:xfrm>
        </p:spPr>
      </p:pic>
    </p:spTree>
    <p:extLst>
      <p:ext uri="{BB962C8B-B14F-4D97-AF65-F5344CB8AC3E}">
        <p14:creationId xmlns:p14="http://schemas.microsoft.com/office/powerpoint/2010/main" val="2886403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A70BA-2DC8-9D29-AF60-2409991A2986}"/>
              </a:ext>
            </a:extLst>
          </p:cNvPr>
          <p:cNvSpPr>
            <a:spLocks noGrp="1"/>
          </p:cNvSpPr>
          <p:nvPr>
            <p:ph type="title"/>
          </p:nvPr>
        </p:nvSpPr>
        <p:spPr/>
        <p:txBody>
          <a:bodyPr/>
          <a:lstStyle/>
          <a:p>
            <a:r>
              <a:rPr lang="lv-LV" b="1" dirty="0">
                <a:latin typeface="Times New Roman" panose="02020603050405020304" pitchFamily="18" charset="0"/>
                <a:cs typeface="Times New Roman" panose="02020603050405020304" pitchFamily="18" charset="0"/>
              </a:rPr>
              <a:t>Uzņēmumu reakcija</a:t>
            </a:r>
          </a:p>
        </p:txBody>
      </p:sp>
      <p:sp>
        <p:nvSpPr>
          <p:cNvPr id="3" name="Content Placeholder 2">
            <a:extLst>
              <a:ext uri="{FF2B5EF4-FFF2-40B4-BE49-F238E27FC236}">
                <a16:creationId xmlns:a16="http://schemas.microsoft.com/office/drawing/2014/main" id="{73F3F3F2-0595-0074-9E03-16B39F71BA16}"/>
              </a:ext>
            </a:extLst>
          </p:cNvPr>
          <p:cNvSpPr>
            <a:spLocks noGrp="1"/>
          </p:cNvSpPr>
          <p:nvPr>
            <p:ph sz="half" idx="1"/>
          </p:nvPr>
        </p:nvSpPr>
        <p:spPr/>
        <p:txBody>
          <a:bodyPr>
            <a:normAutofit fontScale="92500"/>
          </a:bodyPr>
          <a:lstStyle/>
          <a:p>
            <a:pPr marL="0" indent="0">
              <a:buNone/>
            </a:pPr>
            <a:r>
              <a:rPr lang="lv-LV" dirty="0">
                <a:latin typeface="Times New Roman" panose="02020603050405020304" pitchFamily="18" charset="0"/>
                <a:cs typeface="Times New Roman" panose="02020603050405020304" pitchFamily="18" charset="0"/>
              </a:rPr>
              <a:t>Šādu reklāmu uzņēmums vietnē </a:t>
            </a:r>
            <a:r>
              <a:rPr lang="lv-LV" i="1" dirty="0" err="1">
                <a:latin typeface="Times New Roman" panose="02020603050405020304" pitchFamily="18" charset="0"/>
                <a:cs typeface="Times New Roman" panose="02020603050405020304" pitchFamily="18" charset="0"/>
              </a:rPr>
              <a:t>Facebook</a:t>
            </a:r>
            <a:r>
              <a:rPr lang="lv-LV" dirty="0">
                <a:latin typeface="Times New Roman" panose="02020603050405020304" pitchFamily="18" charset="0"/>
                <a:cs typeface="Times New Roman" panose="02020603050405020304" pitchFamily="18" charset="0"/>
              </a:rPr>
              <a:t> bija ievietojis 2017.gadā. Attēls saņēma šādus komentārus: «Reklāmas likuma 4.panta otrā daļa ir lasīta? Arī 3.panta 2. daļa par ētikas principiem.» </a:t>
            </a:r>
          </a:p>
          <a:p>
            <a:pPr marL="0" indent="0">
              <a:buNone/>
            </a:pPr>
            <a:r>
              <a:rPr lang="lv-LV" dirty="0">
                <a:latin typeface="Times New Roman" panose="02020603050405020304" pitchFamily="18" charset="0"/>
                <a:cs typeface="Times New Roman" panose="02020603050405020304" pitchFamily="18" charset="0"/>
              </a:rPr>
              <a:t>Uz to uzņēmums atbildēja: «Labdien! Paldies par Jūsu uzmanību likumi ir lasīti. Jauku dienu!)»</a:t>
            </a:r>
          </a:p>
          <a:p>
            <a:pPr marL="0" indent="0">
              <a:buNone/>
            </a:pPr>
            <a:r>
              <a:rPr lang="lv-LV" dirty="0">
                <a:latin typeface="Times New Roman" panose="02020603050405020304" pitchFamily="18" charset="0"/>
                <a:cs typeface="Times New Roman" panose="02020603050405020304" pitchFamily="18" charset="0"/>
              </a:rPr>
              <a:t>Minētais attēls uzņēmuma </a:t>
            </a:r>
            <a:r>
              <a:rPr lang="lv-LV" i="1" dirty="0" err="1">
                <a:latin typeface="Times New Roman" panose="02020603050405020304" pitchFamily="18" charset="0"/>
                <a:cs typeface="Times New Roman" panose="02020603050405020304" pitchFamily="18" charset="0"/>
              </a:rPr>
              <a:t>Facebook</a:t>
            </a:r>
            <a:r>
              <a:rPr lang="lv-LV" dirty="0">
                <a:latin typeface="Times New Roman" panose="02020603050405020304" pitchFamily="18" charset="0"/>
                <a:cs typeface="Times New Roman" panose="02020603050405020304" pitchFamily="18" charset="0"/>
              </a:rPr>
              <a:t> kontā ir pieejams vēl aizvien.</a:t>
            </a:r>
          </a:p>
        </p:txBody>
      </p:sp>
      <p:pic>
        <p:nvPicPr>
          <p:cNvPr id="6" name="Content Placeholder 5" descr="A picture containing text, person, clothing&#10;&#10;Description automatically generated">
            <a:extLst>
              <a:ext uri="{FF2B5EF4-FFF2-40B4-BE49-F238E27FC236}">
                <a16:creationId xmlns:a16="http://schemas.microsoft.com/office/drawing/2014/main" id="{63750D5D-E3C5-92EE-B718-7C13D75E69C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88657" y="726757"/>
            <a:ext cx="5748072" cy="5495925"/>
          </a:xfrm>
        </p:spPr>
      </p:pic>
    </p:spTree>
    <p:extLst>
      <p:ext uri="{BB962C8B-B14F-4D97-AF65-F5344CB8AC3E}">
        <p14:creationId xmlns:p14="http://schemas.microsoft.com/office/powerpoint/2010/main" val="1946356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56275-2498-4A92-BCC0-5565698754AB}"/>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Normatīvais regulējums </a:t>
            </a:r>
          </a:p>
        </p:txBody>
      </p:sp>
      <p:sp>
        <p:nvSpPr>
          <p:cNvPr id="3" name="Content Placeholder 2">
            <a:extLst>
              <a:ext uri="{FF2B5EF4-FFF2-40B4-BE49-F238E27FC236}">
                <a16:creationId xmlns:a16="http://schemas.microsoft.com/office/drawing/2014/main" id="{A7C5D608-0224-4710-9A76-805D8FDDB7B4}"/>
              </a:ext>
            </a:extLst>
          </p:cNvPr>
          <p:cNvSpPr>
            <a:spLocks noGrp="1"/>
          </p:cNvSpPr>
          <p:nvPr>
            <p:ph idx="1"/>
          </p:nvPr>
        </p:nvSpPr>
        <p:spPr/>
        <p:txBody>
          <a:bodyPr>
            <a:normAutofit/>
          </a:bodyPr>
          <a:lstStyle/>
          <a:p>
            <a:r>
              <a:rPr lang="lv-LV" dirty="0">
                <a:latin typeface="Times New Roman" panose="02020603050405020304" pitchFamily="18" charset="0"/>
                <a:cs typeface="Times New Roman" panose="02020603050405020304" pitchFamily="18" charset="0"/>
              </a:rPr>
              <a:t>Reklāmas likuma 3.panta otrā daļa nosaka, ka r</a:t>
            </a:r>
            <a:r>
              <a:rPr lang="lv-LV" b="0" i="0" dirty="0">
                <a:effectLst/>
                <a:latin typeface="Times New Roman" panose="02020603050405020304" pitchFamily="18" charset="0"/>
                <a:cs typeface="Times New Roman" panose="02020603050405020304" pitchFamily="18" charset="0"/>
              </a:rPr>
              <a:t>eklāmā atļauts iekļaut tikai tādus paziņojumus vai vizuālos attēlus, kas nepārkāpj ētikas, humānisma, morāles, tikumības un pieklājības normas.</a:t>
            </a:r>
          </a:p>
          <a:p>
            <a:pPr algn="just"/>
            <a:r>
              <a:rPr lang="lv-LV" dirty="0">
                <a:latin typeface="Times New Roman" panose="02020603050405020304" pitchFamily="18" charset="0"/>
                <a:cs typeface="Times New Roman" panose="02020603050405020304" pitchFamily="18" charset="0"/>
              </a:rPr>
              <a:t>Šī likuma 4.panta otrajā daļā noteikts, ka r</a:t>
            </a:r>
            <a:r>
              <a:rPr lang="lv-LV" b="0" i="0" dirty="0">
                <a:effectLst/>
                <a:latin typeface="Times New Roman" panose="02020603050405020304" pitchFamily="18" charset="0"/>
                <a:cs typeface="Times New Roman" panose="02020603050405020304" pitchFamily="18" charset="0"/>
              </a:rPr>
              <a:t>eklāmā aizliegts paust diskrimināciju pret cilvēku viņa rases, ādas krāsas, </a:t>
            </a:r>
            <a:r>
              <a:rPr lang="lv-LV" b="1" i="0" dirty="0">
                <a:effectLst/>
                <a:latin typeface="Times New Roman" panose="02020603050405020304" pitchFamily="18" charset="0"/>
                <a:cs typeface="Times New Roman" panose="02020603050405020304" pitchFamily="18" charset="0"/>
              </a:rPr>
              <a:t>dzimuma</a:t>
            </a:r>
            <a:r>
              <a:rPr lang="lv-LV" b="0" i="0" dirty="0">
                <a:effectLst/>
                <a:latin typeface="Times New Roman" panose="02020603050405020304" pitchFamily="18" charset="0"/>
                <a:cs typeface="Times New Roman" panose="02020603050405020304" pitchFamily="18" charset="0"/>
              </a:rPr>
              <a:t>, vecuma, reliģiskās, politiskās vai citas pārliecības, nacionālās vai sociālās izcelšanās, mantiskā stāvokļa vai citu apstākļu dēļ.</a:t>
            </a:r>
          </a:p>
          <a:p>
            <a:pPr algn="just"/>
            <a:r>
              <a:rPr lang="lv-LV" dirty="0">
                <a:latin typeface="Times New Roman" panose="02020603050405020304" pitchFamily="18" charset="0"/>
                <a:cs typeface="Times New Roman" panose="02020603050405020304" pitchFamily="18" charset="0"/>
              </a:rPr>
              <a:t>Diskriminācijas aizliegumu likumā atrodam, bet jēdziens «seksisms» nav atrodams. </a:t>
            </a:r>
          </a:p>
          <a:p>
            <a:endParaRPr lang="lv-LV"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9333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26627-58B0-48EC-BEC9-F1A9731291E7}"/>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Risinājumi</a:t>
            </a:r>
          </a:p>
        </p:txBody>
      </p:sp>
      <p:sp>
        <p:nvSpPr>
          <p:cNvPr id="3" name="Content Placeholder 2">
            <a:extLst>
              <a:ext uri="{FF2B5EF4-FFF2-40B4-BE49-F238E27FC236}">
                <a16:creationId xmlns:a16="http://schemas.microsoft.com/office/drawing/2014/main" id="{81F483AA-B834-4A61-9D2D-B840D1C6636D}"/>
              </a:ext>
            </a:extLst>
          </p:cNvPr>
          <p:cNvSpPr>
            <a:spLocks noGrp="1"/>
          </p:cNvSpPr>
          <p:nvPr>
            <p:ph idx="1"/>
          </p:nvPr>
        </p:nvSpPr>
        <p:spPr/>
        <p:txBody>
          <a:bodyPr/>
          <a:lstStyle/>
          <a:p>
            <a:r>
              <a:rPr lang="lv-LV" dirty="0">
                <a:latin typeface="Times New Roman" panose="02020603050405020304" pitchFamily="18" charset="0"/>
                <a:cs typeface="Times New Roman" panose="02020603050405020304" pitchFamily="18" charset="0"/>
              </a:rPr>
              <a:t>EP rekomendācija (2019)1 atzīst vairākus risinājumus: līdzās plānošanas dokumentiem noteikt likumdošanas, administratīvos risinājumus. </a:t>
            </a:r>
          </a:p>
          <a:p>
            <a:r>
              <a:rPr lang="lv-LV" dirty="0">
                <a:latin typeface="Times New Roman" panose="02020603050405020304" pitchFamily="18" charset="0"/>
                <a:cs typeface="Times New Roman" panose="02020603050405020304" pitchFamily="18" charset="0"/>
              </a:rPr>
              <a:t>Kā svarīgas tiek minētas sabiedrību izglītošanas kampaņas. </a:t>
            </a:r>
          </a:p>
          <a:p>
            <a:r>
              <a:rPr lang="lv-LV" dirty="0">
                <a:latin typeface="Times New Roman" panose="02020603050405020304" pitchFamily="18" charset="0"/>
                <a:cs typeface="Times New Roman" panose="02020603050405020304" pitchFamily="18" charset="0"/>
              </a:rPr>
              <a:t>Atsevišķa sadaļa rekomendācijā veltīta medijiem un reklāmai (ieviest likumdošanu, kas aizliedz seksismu medijos un reklāmā). </a:t>
            </a:r>
          </a:p>
        </p:txBody>
      </p:sp>
    </p:spTree>
    <p:extLst>
      <p:ext uri="{BB962C8B-B14F-4D97-AF65-F5344CB8AC3E}">
        <p14:creationId xmlns:p14="http://schemas.microsoft.com/office/powerpoint/2010/main" val="3206635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A7DD-853F-8C04-A2EE-39506B20BADF}"/>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Risinājumi </a:t>
            </a:r>
          </a:p>
        </p:txBody>
      </p:sp>
      <p:sp>
        <p:nvSpPr>
          <p:cNvPr id="3" name="Content Placeholder 2">
            <a:extLst>
              <a:ext uri="{FF2B5EF4-FFF2-40B4-BE49-F238E27FC236}">
                <a16:creationId xmlns:a16="http://schemas.microsoft.com/office/drawing/2014/main" id="{69381EDD-B8B1-FFBF-C1F9-3F9DC27142AB}"/>
              </a:ext>
            </a:extLst>
          </p:cNvPr>
          <p:cNvSpPr>
            <a:spLocks noGrp="1"/>
          </p:cNvSpPr>
          <p:nvPr>
            <p:ph idx="1"/>
          </p:nvPr>
        </p:nvSpPr>
        <p:spPr/>
        <p:txBody>
          <a:bodyPr/>
          <a:lstStyle/>
          <a:p>
            <a:r>
              <a:rPr lang="lv-LV" dirty="0">
                <a:latin typeface="Times New Roman" panose="02020603050405020304" pitchFamily="18" charset="0"/>
                <a:cs typeface="Times New Roman" panose="02020603050405020304" pitchFamily="18" charset="0"/>
              </a:rPr>
              <a:t>Arī Latvijā būtu rosināma diskusija par seksisma aizliegšanu reklāmās. </a:t>
            </a:r>
          </a:p>
        </p:txBody>
      </p:sp>
    </p:spTree>
    <p:extLst>
      <p:ext uri="{BB962C8B-B14F-4D97-AF65-F5344CB8AC3E}">
        <p14:creationId xmlns:p14="http://schemas.microsoft.com/office/powerpoint/2010/main" val="1772892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D2E57A-9CB2-44CB-899B-FA92113CF06F}"/>
              </a:ext>
            </a:extLst>
          </p:cNvPr>
          <p:cNvSpPr txBox="1"/>
          <p:nvPr/>
        </p:nvSpPr>
        <p:spPr>
          <a:xfrm>
            <a:off x="0" y="4947232"/>
            <a:ext cx="12192000" cy="646331"/>
          </a:xfrm>
          <a:prstGeom prst="rect">
            <a:avLst/>
          </a:prstGeom>
          <a:noFill/>
        </p:spPr>
        <p:txBody>
          <a:bodyPr wrap="square" rtlCol="0" anchor="ctr">
            <a:spAutoFit/>
          </a:bodyPr>
          <a:lstStyle/>
          <a:p>
            <a:pPr algn="ctr"/>
            <a:r>
              <a:rPr lang="lv-LV" sz="3600" dirty="0">
                <a:solidFill>
                  <a:srgbClr val="662D91"/>
                </a:solidFill>
                <a:latin typeface="Arial" panose="020B0604020202020204" pitchFamily="34" charset="0"/>
                <a:cs typeface="Arial" panose="020B0604020202020204" pitchFamily="34" charset="0"/>
              </a:rPr>
              <a:t>Paldies par uzmanību!</a:t>
            </a:r>
          </a:p>
        </p:txBody>
      </p:sp>
    </p:spTree>
    <p:extLst>
      <p:ext uri="{BB962C8B-B14F-4D97-AF65-F5344CB8AC3E}">
        <p14:creationId xmlns:p14="http://schemas.microsoft.com/office/powerpoint/2010/main" val="3105321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9B4E8A7-86D6-40F0-AF31-629997AF803A}"/>
              </a:ext>
            </a:extLst>
          </p:cNvPr>
          <p:cNvSpPr>
            <a:spLocks noGrp="1"/>
          </p:cNvSpPr>
          <p:nvPr>
            <p:ph type="title"/>
          </p:nvPr>
        </p:nvSpPr>
        <p:spPr>
          <a:xfrm>
            <a:off x="838200" y="365125"/>
            <a:ext cx="10515600" cy="1325563"/>
          </a:xfrm>
        </p:spPr>
        <p:txBody>
          <a:bodyPr/>
          <a:lstStyle/>
          <a:p>
            <a:pPr algn="ctr"/>
            <a:r>
              <a:rPr lang="lv-LV" b="1" dirty="0">
                <a:latin typeface="Times New Roman" panose="02020603050405020304" pitchFamily="18" charset="0"/>
                <a:cs typeface="Times New Roman" panose="02020603050405020304" pitchFamily="18" charset="0"/>
              </a:rPr>
              <a:t>Stereotipi</a:t>
            </a: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F4779E7-7318-423D-9287-140926EFC413}"/>
              </a:ext>
            </a:extLst>
          </p:cNvPr>
          <p:cNvSpPr>
            <a:spLocks noGrp="1"/>
          </p:cNvSpPr>
          <p:nvPr>
            <p:ph sz="half" idx="1"/>
          </p:nvPr>
        </p:nvSpPr>
        <p:spPr>
          <a:xfrm>
            <a:off x="838200" y="1531620"/>
            <a:ext cx="10386060" cy="4645343"/>
          </a:xfrm>
        </p:spPr>
        <p:txBody>
          <a:bodyPr>
            <a:normAutofit lnSpcReduction="10000"/>
          </a:bodyPr>
          <a:lstStyle/>
          <a:p>
            <a:pPr algn="just"/>
            <a:r>
              <a:rPr lang="lv-LV" dirty="0">
                <a:latin typeface="Times New Roman" panose="02020603050405020304" pitchFamily="18" charset="0"/>
                <a:cs typeface="Times New Roman" panose="02020603050405020304" pitchFamily="18" charset="0"/>
              </a:rPr>
              <a:t>Latvijas sabiedrībā joprojām pastāv samērā spēcīgi stereotipi par dzimtes lomām. </a:t>
            </a:r>
          </a:p>
          <a:p>
            <a:pPr algn="just"/>
            <a:r>
              <a:rPr lang="lv-LV" dirty="0">
                <a:latin typeface="Times New Roman" panose="02020603050405020304" pitchFamily="18" charset="0"/>
                <a:cs typeface="Times New Roman" panose="02020603050405020304" pitchFamily="18" charset="0"/>
              </a:rPr>
              <a:t>Tas atzīts arī Sieviešu diskriminācijas izskaušanas komitejas (CEDAW) noslēguma secinājumos (2020.g10.marts).</a:t>
            </a:r>
          </a:p>
          <a:p>
            <a:pPr algn="just"/>
            <a:r>
              <a:rPr lang="lv-LV" dirty="0">
                <a:latin typeface="Times New Roman" panose="02020603050405020304" pitchFamily="18" charset="0"/>
                <a:cs typeface="Times New Roman" panose="02020603050405020304" pitchFamily="18" charset="0"/>
              </a:rPr>
              <a:t>Stereotipi izpaužas profesiju izvēlē, kas savukārt ietekmē dzīvi ilgtermiņā. Ne velti tiek teikts, ka nabadzībai Latvijā ir sievietes seja.</a:t>
            </a:r>
          </a:p>
          <a:p>
            <a:pPr algn="just"/>
            <a:r>
              <a:rPr lang="lv-LV" dirty="0">
                <a:latin typeface="Times New Roman" panose="02020603050405020304" pitchFamily="18" charset="0"/>
                <a:cs typeface="Times New Roman" panose="02020603050405020304" pitchFamily="18" charset="0"/>
              </a:rPr>
              <a:t>Dzimumstereotipi un dzimtes lomas joprojām ietekmē mūsu ikdienu (t.  i., joprojām pastāv “sieviešu” un “vīriešu” profesijas, kas attiecīgi pelnījušas dažādu atalgojumu).</a:t>
            </a:r>
          </a:p>
          <a:p>
            <a:pPr algn="just"/>
            <a:r>
              <a:rPr lang="lv-LV" dirty="0">
                <a:latin typeface="Times New Roman" panose="02020603050405020304" pitchFamily="18" charset="0"/>
                <a:cs typeface="Times New Roman" panose="02020603050405020304" pitchFamily="18" charset="0"/>
              </a:rPr>
              <a:t>Augstskolu reklāmas (meitenes aicina studēt humanitāros priekšmetus, bet zēnus – eksaktos). </a:t>
            </a:r>
          </a:p>
          <a:p>
            <a:endParaRPr lang="lv-LV"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22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58AA8-22D3-4602-9BEC-82D4B2BC6655}"/>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Seksisms </a:t>
            </a:r>
          </a:p>
        </p:txBody>
      </p:sp>
      <p:sp>
        <p:nvSpPr>
          <p:cNvPr id="3" name="Content Placeholder 2">
            <a:extLst>
              <a:ext uri="{FF2B5EF4-FFF2-40B4-BE49-F238E27FC236}">
                <a16:creationId xmlns:a16="http://schemas.microsoft.com/office/drawing/2014/main" id="{84859E6A-7EBE-4B08-96E3-2A3E493B7DAF}"/>
              </a:ext>
            </a:extLst>
          </p:cNvPr>
          <p:cNvSpPr>
            <a:spLocks noGrp="1"/>
          </p:cNvSpPr>
          <p:nvPr>
            <p:ph idx="1"/>
          </p:nvPr>
        </p:nvSpPr>
        <p:spPr/>
        <p:txBody>
          <a:bodyPr>
            <a:normAutofit/>
          </a:bodyPr>
          <a:lstStyle/>
          <a:p>
            <a:r>
              <a:rPr lang="lv-LV" dirty="0">
                <a:latin typeface="Times New Roman" panose="02020603050405020304" pitchFamily="18" charset="0"/>
                <a:cs typeface="Times New Roman" panose="02020603050405020304" pitchFamily="18" charset="0"/>
              </a:rPr>
              <a:t>Eiropas Padomes </a:t>
            </a:r>
            <a:r>
              <a:rPr lang="lv-LV" b="1" dirty="0">
                <a:latin typeface="Times New Roman" panose="02020603050405020304" pitchFamily="18" charset="0"/>
                <a:cs typeface="Times New Roman" panose="02020603050405020304" pitchFamily="18" charset="0"/>
              </a:rPr>
              <a:t>MK rekomendācija par seksisma novēršanu un apkarošanu CM Rec (2019)1</a:t>
            </a:r>
          </a:p>
          <a:p>
            <a:r>
              <a:rPr lang="lv-LV" dirty="0">
                <a:latin typeface="Times New Roman" panose="02020603050405020304" pitchFamily="18" charset="0"/>
                <a:cs typeface="Times New Roman" panose="02020603050405020304" pitchFamily="18" charset="0"/>
              </a:rPr>
              <a:t>Seksismu pastiprina dzimtes stereotipi un tam ir saistība ar vardarbību. </a:t>
            </a:r>
          </a:p>
          <a:p>
            <a:r>
              <a:rPr lang="lv-LV" dirty="0">
                <a:latin typeface="Times New Roman" panose="02020603050405020304" pitchFamily="18" charset="0"/>
                <a:cs typeface="Times New Roman" panose="02020603050405020304" pitchFamily="18" charset="0"/>
              </a:rPr>
              <a:t>Sniedz seksisma definīciju: jebkāda rīcība, vizuāls attēlojums, izteikumi vai uzvedība, kas balstās uz ideju, ka persona sava dzimuma dēļ ir zemāka. Seksims var izpausties publiskajā un privātajā sfērā, arī tiešsaistē, un tam ir vairāki mērķi vai sekas: aizskart cieņu, radīt iebiedējošu, pazemojošu vidi, uzturēt un pastiprināt stereotipus. </a:t>
            </a:r>
          </a:p>
        </p:txBody>
      </p:sp>
    </p:spTree>
    <p:extLst>
      <p:ext uri="{BB962C8B-B14F-4D97-AF65-F5344CB8AC3E}">
        <p14:creationId xmlns:p14="http://schemas.microsoft.com/office/powerpoint/2010/main" val="2178160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015BC-094A-51C9-E1B5-25D2F2BEDD60}"/>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Seksisms </a:t>
            </a:r>
          </a:p>
        </p:txBody>
      </p:sp>
      <p:sp>
        <p:nvSpPr>
          <p:cNvPr id="3" name="Content Placeholder 2">
            <a:extLst>
              <a:ext uri="{FF2B5EF4-FFF2-40B4-BE49-F238E27FC236}">
                <a16:creationId xmlns:a16="http://schemas.microsoft.com/office/drawing/2014/main" id="{E42D6284-0FEF-429F-F549-69FD09AC5A51}"/>
              </a:ext>
            </a:extLst>
          </p:cNvPr>
          <p:cNvSpPr>
            <a:spLocks noGrp="1"/>
          </p:cNvSpPr>
          <p:nvPr>
            <p:ph idx="1"/>
          </p:nvPr>
        </p:nvSpPr>
        <p:spPr/>
        <p:txBody>
          <a:bodyPr>
            <a:normAutofit/>
          </a:bodyPr>
          <a:lstStyle/>
          <a:p>
            <a:r>
              <a:rPr lang="lv-LV" sz="2400" dirty="0">
                <a:effectLst/>
                <a:latin typeface="Times New Roman" panose="02020603050405020304" pitchFamily="18" charset="0"/>
                <a:ea typeface="Calibri" panose="020F0502020204030204" pitchFamily="34" charset="0"/>
                <a:cs typeface="Times New Roman" panose="02020603050405020304" pitchFamily="18" charset="0"/>
              </a:rPr>
              <a:t>Seksisms ir saistīts varu. Ar tiem, kas ir pie varas, apietas labvēlīgi, savukārt, tos, kas nav pie varas, diskriminē. Seksisms ir saistīts ar stereotipiem, jo diskriminējošas darbības vai attieksme bieži ir balstītas uz kļūdainiem priekšstatiem vai vispārinājumiem par dzimumiem vai uzskatot dzimumu par svarīgu gadījumos, kur tas tā nav (EIGE). </a:t>
            </a:r>
          </a:p>
          <a:p>
            <a:r>
              <a:rPr lang="lv-LV" sz="2400" dirty="0">
                <a:latin typeface="Times New Roman" panose="02020603050405020304" pitchFamily="18" charset="0"/>
                <a:cs typeface="Times New Roman" panose="02020603050405020304" pitchFamily="18" charset="0"/>
              </a:rPr>
              <a:t>Daudzkārt minēts, ka seksisms saistīts ar diskrimināciju un tas var novest pie diskriminācijas.</a:t>
            </a:r>
          </a:p>
          <a:p>
            <a:r>
              <a:rPr lang="lv-LV" sz="2400" dirty="0">
                <a:effectLst/>
                <a:latin typeface="Times New Roman" panose="02020603050405020304" pitchFamily="18" charset="0"/>
                <a:ea typeface="Calibri" panose="020F0502020204030204" pitchFamily="34" charset="0"/>
                <a:cs typeface="Times New Roman" panose="02020603050405020304" pitchFamily="18" charset="0"/>
              </a:rPr>
              <a:t>Tomēr Latvijas normatīvajā regulējumā nav skaidri pateikts, ka tā ir diskriminācija. </a:t>
            </a:r>
          </a:p>
          <a:p>
            <a:pPr marL="0" indent="0">
              <a:buNone/>
            </a:pPr>
            <a:r>
              <a:rPr lang="lv-LV" sz="2400" dirty="0">
                <a:solidFill>
                  <a:srgbClr val="3E4047"/>
                </a:solidFill>
                <a:latin typeface="Times New Roman" panose="02020603050405020304" pitchFamily="18" charset="0"/>
                <a:cs typeface="Times New Roman" panose="02020603050405020304" pitchFamily="18" charset="0"/>
              </a:rPr>
              <a:t>   </a:t>
            </a:r>
            <a:endParaRPr lang="lv-LV" dirty="0"/>
          </a:p>
        </p:txBody>
      </p:sp>
    </p:spTree>
    <p:extLst>
      <p:ext uri="{BB962C8B-B14F-4D97-AF65-F5344CB8AC3E}">
        <p14:creationId xmlns:p14="http://schemas.microsoft.com/office/powerpoint/2010/main" val="3298433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72688-42BB-A037-E730-BA6E4DA598ED}"/>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Tiesībsarga 2021.gada diskusija </a:t>
            </a:r>
          </a:p>
        </p:txBody>
      </p:sp>
      <p:sp>
        <p:nvSpPr>
          <p:cNvPr id="3" name="Content Placeholder 2">
            <a:extLst>
              <a:ext uri="{FF2B5EF4-FFF2-40B4-BE49-F238E27FC236}">
                <a16:creationId xmlns:a16="http://schemas.microsoft.com/office/drawing/2014/main" id="{EFC7D045-8B94-CD16-D325-5061E8A82482}"/>
              </a:ext>
            </a:extLst>
          </p:cNvPr>
          <p:cNvSpPr>
            <a:spLocks noGrp="1"/>
          </p:cNvSpPr>
          <p:nvPr>
            <p:ph idx="1"/>
          </p:nvPr>
        </p:nvSpPr>
        <p:spPr/>
        <p:txBody>
          <a:bodyPr/>
          <a:lstStyle/>
          <a:p>
            <a:r>
              <a:rPr lang="lv-LV" dirty="0">
                <a:latin typeface="Times New Roman" panose="02020603050405020304" pitchFamily="18" charset="0"/>
                <a:cs typeface="Times New Roman" panose="02020603050405020304" pitchFamily="18" charset="0"/>
              </a:rPr>
              <a:t>Daudzi runātāji atzina, ka šādas sarunas ir vērtīgas un izglītojošas.</a:t>
            </a:r>
          </a:p>
          <a:p>
            <a:r>
              <a:rPr lang="lv-LV" dirty="0">
                <a:latin typeface="Times New Roman" panose="02020603050405020304" pitchFamily="18" charset="0"/>
                <a:cs typeface="Times New Roman" panose="02020603050405020304" pitchFamily="18" charset="0"/>
              </a:rPr>
              <a:t>Dalībnieki bija vienisprātis, ka stereotipi pastāv, turklāt tie skar kā sievietes, tā vīriešus.</a:t>
            </a:r>
          </a:p>
          <a:p>
            <a:r>
              <a:rPr lang="lv-LV" dirty="0">
                <a:latin typeface="Times New Roman" panose="02020603050405020304" pitchFamily="18" charset="0"/>
                <a:cs typeface="Times New Roman" panose="02020603050405020304" pitchFamily="18" charset="0"/>
              </a:rPr>
              <a:t>Vairāki runātāji uzsvēra tieši pašregulācijas nozīmi.</a:t>
            </a:r>
          </a:p>
          <a:p>
            <a:r>
              <a:rPr lang="lv-LV" dirty="0">
                <a:latin typeface="Times New Roman" panose="02020603050405020304" pitchFamily="18" charset="0"/>
                <a:cs typeface="Times New Roman" panose="02020603050405020304" pitchFamily="18" charset="0"/>
              </a:rPr>
              <a:t>Iespējama pašregulācija, bet tad nepieciešams spiediens no sabiedrības.</a:t>
            </a:r>
          </a:p>
          <a:p>
            <a:r>
              <a:rPr lang="lv-LV" dirty="0">
                <a:latin typeface="Times New Roman" panose="02020603050405020304" pitchFamily="18" charset="0"/>
                <a:cs typeface="Times New Roman" panose="02020603050405020304" pitchFamily="18" charset="0"/>
              </a:rPr>
              <a:t>Sabiedrības loceklim ierobežotas iespējas vērsties par iespējamu pārkāpumu.</a:t>
            </a:r>
          </a:p>
          <a:p>
            <a:r>
              <a:rPr lang="lv-LV" dirty="0">
                <a:latin typeface="Times New Roman" panose="02020603050405020304" pitchFamily="18" charset="0"/>
                <a:cs typeface="Times New Roman" panose="02020603050405020304" pitchFamily="18" charset="0"/>
              </a:rPr>
              <a:t>PTAC analizējuši 3 lietas.</a:t>
            </a:r>
          </a:p>
          <a:p>
            <a:endParaRPr lang="lv-LV" dirty="0"/>
          </a:p>
          <a:p>
            <a:endParaRPr lang="lv-LV" dirty="0"/>
          </a:p>
        </p:txBody>
      </p:sp>
    </p:spTree>
    <p:extLst>
      <p:ext uri="{BB962C8B-B14F-4D97-AF65-F5344CB8AC3E}">
        <p14:creationId xmlns:p14="http://schemas.microsoft.com/office/powerpoint/2010/main" val="238036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CC41C-6BD1-84ED-CA10-7A14D24CC942}"/>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Tiesībsarga 2021.gada diskusija</a:t>
            </a:r>
            <a:br>
              <a:rPr lang="lv-LV" b="1" dirty="0">
                <a:latin typeface="Times New Roman" panose="02020603050405020304" pitchFamily="18" charset="0"/>
                <a:cs typeface="Times New Roman" panose="02020603050405020304" pitchFamily="18" charset="0"/>
              </a:rPr>
            </a:br>
            <a:endParaRPr lang="lv-LV"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4078A68-1880-CF86-3006-BCBAA70A6ACD}"/>
              </a:ext>
            </a:extLst>
          </p:cNvPr>
          <p:cNvSpPr>
            <a:spLocks noGrp="1"/>
          </p:cNvSpPr>
          <p:nvPr>
            <p:ph idx="1"/>
          </p:nvPr>
        </p:nvSpPr>
        <p:spPr/>
        <p:txBody>
          <a:bodyPr/>
          <a:lstStyle/>
          <a:p>
            <a:r>
              <a:rPr lang="lv-LV" dirty="0">
                <a:latin typeface="Times New Roman" panose="02020603050405020304" pitchFamily="18" charset="0"/>
                <a:cs typeface="Times New Roman" panose="02020603050405020304" pitchFamily="18" charset="0"/>
              </a:rPr>
              <a:t>Centrs Marta atzīmēja, ka sekojuši ilgstoši līdzi šādām reklāmām; virknēs atbilžu norādīts, ka pārkāpumu nav. </a:t>
            </a:r>
          </a:p>
          <a:p>
            <a:r>
              <a:rPr lang="lv-LV" dirty="0">
                <a:latin typeface="Times New Roman" panose="02020603050405020304" pitchFamily="18" charset="0"/>
                <a:cs typeface="Times New Roman" panose="02020603050405020304" pitchFamily="18" charset="0"/>
              </a:rPr>
              <a:t>Daži runātāji uzsvēra, ka attiecībā uz seksismu regulējums ir atbilstošs (to viegli konstatēt un likumi dod iespējas reaģēt).  </a:t>
            </a:r>
          </a:p>
          <a:p>
            <a:r>
              <a:rPr lang="lv-LV" dirty="0">
                <a:latin typeface="Times New Roman" panose="02020603050405020304" pitchFamily="18" charset="0"/>
                <a:cs typeface="Times New Roman" panose="02020603050405020304" pitchFamily="18" charset="0"/>
              </a:rPr>
              <a:t>Tomēr prakse liecina par pretējo. </a:t>
            </a:r>
          </a:p>
          <a:p>
            <a:r>
              <a:rPr lang="lv-LV" dirty="0">
                <a:latin typeface="Times New Roman" panose="02020603050405020304" pitchFamily="18" charset="0"/>
                <a:cs typeface="Times New Roman" panose="02020603050405020304" pitchFamily="18" charset="0"/>
              </a:rPr>
              <a:t>Kur vērsties, ja uzskatām, ka reklāma ietver sevī novecojušus stereotipus un pat seksismu? Vai tiesiskais regulējums Latvijā ir pietiekami skaidrs un aizliedz veidot un izplatīt šādas reklāmas?</a:t>
            </a:r>
          </a:p>
          <a:p>
            <a:endParaRPr lang="lv-LV"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2555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216C1-81BA-466D-A843-8EC10F5D04D2}"/>
              </a:ext>
            </a:extLst>
          </p:cNvPr>
          <p:cNvSpPr>
            <a:spLocks noGrp="1"/>
          </p:cNvSpPr>
          <p:nvPr>
            <p:ph type="title"/>
          </p:nvPr>
        </p:nvSpPr>
        <p:spPr/>
        <p:txBody>
          <a:bodyPr/>
          <a:lstStyle/>
          <a:p>
            <a:pPr algn="ctr"/>
            <a:r>
              <a:rPr lang="lv-LV" b="1" dirty="0">
                <a:latin typeface="Times New Roman" panose="02020603050405020304" pitchFamily="18" charset="0"/>
                <a:cs typeface="Times New Roman" panose="02020603050405020304" pitchFamily="18" charset="0"/>
              </a:rPr>
              <a:t>Piemēri</a:t>
            </a:r>
          </a:p>
        </p:txBody>
      </p:sp>
      <p:pic>
        <p:nvPicPr>
          <p:cNvPr id="6" name="Content Placeholder 5" descr="A picture containing text, person, water, outdoor&#10;&#10;Description automatically generated">
            <a:extLst>
              <a:ext uri="{FF2B5EF4-FFF2-40B4-BE49-F238E27FC236}">
                <a16:creationId xmlns:a16="http://schemas.microsoft.com/office/drawing/2014/main" id="{475A6E6B-0A7C-C578-EB1B-75B4FD1686C9}"/>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53331" y="1805651"/>
            <a:ext cx="4351338" cy="4371312"/>
          </a:xfrm>
        </p:spPr>
      </p:pic>
      <p:pic>
        <p:nvPicPr>
          <p:cNvPr id="5" name="Content Placeholder 4" descr="A picture containing text&#10;&#10;Description automatically generated">
            <a:extLst>
              <a:ext uri="{FF2B5EF4-FFF2-40B4-BE49-F238E27FC236}">
                <a16:creationId xmlns:a16="http://schemas.microsoft.com/office/drawing/2014/main" id="{FCF093CE-0FF7-7F37-630A-237C7C41A055}"/>
              </a:ext>
            </a:extLst>
          </p:cNvPr>
          <p:cNvPicPr>
            <a:picLocks noGrp="1"/>
          </p:cNvPicPr>
          <p:nvPr>
            <p:ph sz="half" idx="2"/>
          </p:nvPr>
        </p:nvPicPr>
        <p:blipFill>
          <a:blip r:embed="rId3"/>
          <a:srcRect/>
          <a:stretch>
            <a:fillRect/>
          </a:stretch>
        </p:blipFill>
        <p:spPr>
          <a:xfrm>
            <a:off x="6381750" y="2410619"/>
            <a:ext cx="4762500" cy="3181350"/>
          </a:xfrm>
          <a:prstGeom prst="rect">
            <a:avLst/>
          </a:prstGeom>
          <a:noFill/>
          <a:ln>
            <a:noFill/>
            <a:prstDash/>
          </a:ln>
        </p:spPr>
      </p:pic>
    </p:spTree>
    <p:extLst>
      <p:ext uri="{BB962C8B-B14F-4D97-AF65-F5344CB8AC3E}">
        <p14:creationId xmlns:p14="http://schemas.microsoft.com/office/powerpoint/2010/main" val="193760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C684C-9327-7ABE-368E-E3B4DE2DEB76}"/>
              </a:ext>
            </a:extLst>
          </p:cNvPr>
          <p:cNvSpPr>
            <a:spLocks noGrp="1"/>
          </p:cNvSpPr>
          <p:nvPr>
            <p:ph type="title"/>
          </p:nvPr>
        </p:nvSpPr>
        <p:spPr/>
        <p:txBody>
          <a:bodyPr/>
          <a:lstStyle/>
          <a:p>
            <a:endParaRPr lang="lv-LV"/>
          </a:p>
        </p:txBody>
      </p:sp>
      <p:pic>
        <p:nvPicPr>
          <p:cNvPr id="6" name="Content Placeholder 5" descr="Website, calendar&#10;&#10;Description automatically generated">
            <a:extLst>
              <a:ext uri="{FF2B5EF4-FFF2-40B4-BE49-F238E27FC236}">
                <a16:creationId xmlns:a16="http://schemas.microsoft.com/office/drawing/2014/main" id="{8D69701B-D917-B914-1056-CCA7E93540C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14400" y="365125"/>
            <a:ext cx="3356659" cy="5811838"/>
          </a:xfrm>
        </p:spPr>
      </p:pic>
      <p:pic>
        <p:nvPicPr>
          <p:cNvPr id="8" name="Content Placeholder 7" descr="Graphical user interface, website&#10;&#10;Description automatically generated">
            <a:extLst>
              <a:ext uri="{FF2B5EF4-FFF2-40B4-BE49-F238E27FC236}">
                <a16:creationId xmlns:a16="http://schemas.microsoft.com/office/drawing/2014/main" id="{E107A888-80FB-CD6A-2DBE-CA2C8BED41F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271059" y="376537"/>
            <a:ext cx="5602402" cy="5586654"/>
          </a:xfrm>
        </p:spPr>
      </p:pic>
    </p:spTree>
    <p:extLst>
      <p:ext uri="{BB962C8B-B14F-4D97-AF65-F5344CB8AC3E}">
        <p14:creationId xmlns:p14="http://schemas.microsoft.com/office/powerpoint/2010/main" val="2752780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F7F49-BB3E-AA53-A955-0D8508DF47B9}"/>
              </a:ext>
            </a:extLst>
          </p:cNvPr>
          <p:cNvSpPr>
            <a:spLocks noGrp="1"/>
          </p:cNvSpPr>
          <p:nvPr>
            <p:ph type="title"/>
          </p:nvPr>
        </p:nvSpPr>
        <p:spPr>
          <a:xfrm>
            <a:off x="937548" y="365126"/>
            <a:ext cx="10416251" cy="315912"/>
          </a:xfrm>
        </p:spPr>
        <p:txBody>
          <a:bodyPr>
            <a:normAutofit fontScale="90000"/>
          </a:bodyPr>
          <a:lstStyle/>
          <a:p>
            <a:pPr algn="ctr"/>
            <a:r>
              <a:rPr lang="lv-LV" b="1" dirty="0">
                <a:latin typeface="Times New Roman" panose="02020603050405020304" pitchFamily="18" charset="0"/>
                <a:cs typeface="Times New Roman" panose="02020603050405020304" pitchFamily="18" charset="0"/>
              </a:rPr>
              <a:t>Kur cilvēki vēršas</a:t>
            </a:r>
          </a:p>
        </p:txBody>
      </p:sp>
      <p:sp>
        <p:nvSpPr>
          <p:cNvPr id="3" name="Content Placeholder 2">
            <a:extLst>
              <a:ext uri="{FF2B5EF4-FFF2-40B4-BE49-F238E27FC236}">
                <a16:creationId xmlns:a16="http://schemas.microsoft.com/office/drawing/2014/main" id="{1EC91D71-6197-CA8E-8683-DE920924FA9B}"/>
              </a:ext>
            </a:extLst>
          </p:cNvPr>
          <p:cNvSpPr>
            <a:spLocks noGrp="1"/>
          </p:cNvSpPr>
          <p:nvPr>
            <p:ph sz="half" idx="1"/>
          </p:nvPr>
        </p:nvSpPr>
        <p:spPr>
          <a:xfrm>
            <a:off x="729205" y="1284790"/>
            <a:ext cx="10624594" cy="4892173"/>
          </a:xfrm>
        </p:spPr>
        <p:txBody>
          <a:bodyPr>
            <a:normAutofit/>
          </a:bodyPr>
          <a:lstStyle/>
          <a:p>
            <a:pPr algn="just"/>
            <a:r>
              <a:rPr lang="lv-LV" dirty="0">
                <a:latin typeface="Times New Roman" panose="02020603050405020304" pitchFamily="18" charset="0"/>
                <a:cs typeface="Times New Roman" panose="02020603050405020304" pitchFamily="18" charset="0"/>
              </a:rPr>
              <a:t>No piemēriem secināms, ka seksisms reklāmās var izpausties gan kā ķermeņu </a:t>
            </a:r>
            <a:r>
              <a:rPr lang="lv-LV" dirty="0" err="1">
                <a:latin typeface="Times New Roman" panose="02020603050405020304" pitchFamily="18" charset="0"/>
                <a:cs typeface="Times New Roman" panose="02020603050405020304" pitchFamily="18" charset="0"/>
              </a:rPr>
              <a:t>objektifikācija</a:t>
            </a:r>
            <a:r>
              <a:rPr lang="lv-LV" dirty="0">
                <a:latin typeface="Times New Roman" panose="02020603050405020304" pitchFamily="18" charset="0"/>
                <a:cs typeface="Times New Roman" panose="02020603050405020304" pitchFamily="18" charset="0"/>
              </a:rPr>
              <a:t>, gan arī dažādu stereotipu atspoguļošanā (un tādējādi arī veicināšanā).</a:t>
            </a:r>
          </a:p>
          <a:p>
            <a:pPr algn="just"/>
            <a:r>
              <a:rPr lang="lv-LV" dirty="0">
                <a:latin typeface="Times New Roman" panose="02020603050405020304" pitchFamily="18" charset="0"/>
                <a:cs typeface="Times New Roman" panose="02020603050405020304" pitchFamily="18" charset="0"/>
              </a:rPr>
              <a:t>Tāpat secināms, ka privātpersonas iestādēs ar sūdzībām vēršas reti, izvēloties vai nu pašas rakstīt konkrētajam uzņēmumam vai arī neapmierinātību izteikt slēgtās kopienās. Personu aktivitātēm mēdz būt dažādi rezultāti. </a:t>
            </a:r>
          </a:p>
          <a:p>
            <a:pPr algn="just"/>
            <a:r>
              <a:rPr lang="lv-LV" dirty="0">
                <a:latin typeface="Times New Roman" panose="02020603050405020304" pitchFamily="18" charset="0"/>
                <a:cs typeface="Times New Roman" panose="02020603050405020304" pitchFamily="18" charset="0"/>
              </a:rPr>
              <a:t>Vienlaikus palielinās arī to reklāmu skaits, kas apzināti vēršas pret ierastajiem stereotipiem.</a:t>
            </a:r>
          </a:p>
        </p:txBody>
      </p:sp>
      <p:sp>
        <p:nvSpPr>
          <p:cNvPr id="8" name="Content Placeholder 7">
            <a:extLst>
              <a:ext uri="{FF2B5EF4-FFF2-40B4-BE49-F238E27FC236}">
                <a16:creationId xmlns:a16="http://schemas.microsoft.com/office/drawing/2014/main" id="{B4AC1ECD-B582-66E1-7DD7-09E989BEE010}"/>
              </a:ext>
            </a:extLst>
          </p:cNvPr>
          <p:cNvSpPr>
            <a:spLocks noGrp="1"/>
          </p:cNvSpPr>
          <p:nvPr>
            <p:ph sz="half" idx="2"/>
          </p:nvPr>
        </p:nvSpPr>
        <p:spPr/>
        <p:txBody>
          <a:bodyPr>
            <a:normAutofit/>
          </a:bodyPr>
          <a:lstStyle/>
          <a:p>
            <a:endParaRPr lang="lv-LV" dirty="0"/>
          </a:p>
          <a:p>
            <a:endParaRPr lang="lv-LV" dirty="0"/>
          </a:p>
          <a:p>
            <a:pPr marL="0" indent="0">
              <a:buNone/>
            </a:pPr>
            <a:endParaRPr lang="lv-LV" dirty="0"/>
          </a:p>
        </p:txBody>
      </p:sp>
    </p:spTree>
    <p:extLst>
      <p:ext uri="{BB962C8B-B14F-4D97-AF65-F5344CB8AC3E}">
        <p14:creationId xmlns:p14="http://schemas.microsoft.com/office/powerpoint/2010/main" val="650884364"/>
      </p:ext>
    </p:extLst>
  </p:cSld>
  <p:clrMapOvr>
    <a:masterClrMapping/>
  </p:clrMapOvr>
</p:sld>
</file>

<file path=ppt/theme/theme1.xml><?xml version="1.0" encoding="utf-8"?>
<a:theme xmlns:a="http://schemas.openxmlformats.org/drawingml/2006/main" name="Tiesibsargs_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ācija1" id="{BE118089-9291-4FC7-AD24-DB4116C3A724}" vid="{11CFE829-B64E-4365-9080-EC3AC889AA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1818</TotalTime>
  <Words>737</Words>
  <Application>Microsoft Office PowerPoint</Application>
  <PresentationFormat>Widescreen</PresentationFormat>
  <Paragraphs>54</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Tiesibsargs_logo</vt:lpstr>
      <vt:lpstr>PowerPoint Presentation</vt:lpstr>
      <vt:lpstr>Stereotipi</vt:lpstr>
      <vt:lpstr>Seksisms </vt:lpstr>
      <vt:lpstr>Seksisms </vt:lpstr>
      <vt:lpstr>Tiesībsarga 2021.gada diskusija </vt:lpstr>
      <vt:lpstr>Tiesībsarga 2021.gada diskusija </vt:lpstr>
      <vt:lpstr>Piemēri</vt:lpstr>
      <vt:lpstr>PowerPoint Presentation</vt:lpstr>
      <vt:lpstr>Kur cilvēki vēršas</vt:lpstr>
      <vt:lpstr>PowerPoint Presentation</vt:lpstr>
      <vt:lpstr>Uzņēmumu reakcija</vt:lpstr>
      <vt:lpstr>Normatīvais regulējums </vt:lpstr>
      <vt:lpstr>Risinājumi</vt:lpstr>
      <vt:lpstr>Risinājumi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 Pakarkle</dc:creator>
  <cp:lastModifiedBy>Kristine Pakarkle</cp:lastModifiedBy>
  <cp:revision>112</cp:revision>
  <cp:lastPrinted>2021-06-15T11:46:14Z</cp:lastPrinted>
  <dcterms:created xsi:type="dcterms:W3CDTF">2020-01-09T10:26:43Z</dcterms:created>
  <dcterms:modified xsi:type="dcterms:W3CDTF">2022-06-20T08:39:56Z</dcterms:modified>
</cp:coreProperties>
</file>