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8" r:id="rId1"/>
  </p:sldMasterIdLst>
  <p:notesMasterIdLst>
    <p:notesMasterId r:id="rId59"/>
  </p:notesMasterIdLst>
  <p:sldIdLst>
    <p:sldId id="257" r:id="rId2"/>
    <p:sldId id="260" r:id="rId3"/>
    <p:sldId id="261" r:id="rId4"/>
    <p:sldId id="263" r:id="rId5"/>
    <p:sldId id="267" r:id="rId6"/>
    <p:sldId id="366" r:id="rId7"/>
    <p:sldId id="367" r:id="rId8"/>
    <p:sldId id="268" r:id="rId9"/>
    <p:sldId id="269" r:id="rId10"/>
    <p:sldId id="270" r:id="rId11"/>
    <p:sldId id="336" r:id="rId12"/>
    <p:sldId id="272" r:id="rId13"/>
    <p:sldId id="271" r:id="rId14"/>
    <p:sldId id="275" r:id="rId15"/>
    <p:sldId id="276" r:id="rId16"/>
    <p:sldId id="368" r:id="rId17"/>
    <p:sldId id="277" r:id="rId18"/>
    <p:sldId id="274" r:id="rId19"/>
    <p:sldId id="278" r:id="rId20"/>
    <p:sldId id="337" r:id="rId21"/>
    <p:sldId id="365" r:id="rId22"/>
    <p:sldId id="338" r:id="rId23"/>
    <p:sldId id="340" r:id="rId24"/>
    <p:sldId id="341" r:id="rId25"/>
    <p:sldId id="342" r:id="rId26"/>
    <p:sldId id="343" r:id="rId27"/>
    <p:sldId id="344" r:id="rId28"/>
    <p:sldId id="345" r:id="rId29"/>
    <p:sldId id="346" r:id="rId30"/>
    <p:sldId id="347" r:id="rId31"/>
    <p:sldId id="348" r:id="rId32"/>
    <p:sldId id="349" r:id="rId33"/>
    <p:sldId id="350" r:id="rId34"/>
    <p:sldId id="351" r:id="rId35"/>
    <p:sldId id="353" r:id="rId36"/>
    <p:sldId id="354" r:id="rId37"/>
    <p:sldId id="355" r:id="rId38"/>
    <p:sldId id="357" r:id="rId39"/>
    <p:sldId id="358" r:id="rId40"/>
    <p:sldId id="359" r:id="rId41"/>
    <p:sldId id="361" r:id="rId42"/>
    <p:sldId id="363" r:id="rId43"/>
    <p:sldId id="364" r:id="rId44"/>
    <p:sldId id="377" r:id="rId45"/>
    <p:sldId id="369" r:id="rId46"/>
    <p:sldId id="370" r:id="rId47"/>
    <p:sldId id="372" r:id="rId48"/>
    <p:sldId id="373" r:id="rId49"/>
    <p:sldId id="374" r:id="rId50"/>
    <p:sldId id="333" r:id="rId51"/>
    <p:sldId id="378" r:id="rId52"/>
    <p:sldId id="379" r:id="rId53"/>
    <p:sldId id="380" r:id="rId54"/>
    <p:sldId id="381" r:id="rId55"/>
    <p:sldId id="382" r:id="rId56"/>
    <p:sldId id="383" r:id="rId57"/>
    <p:sldId id="384" r:id="rId58"/>
  </p:sldIdLst>
  <p:sldSz cx="9144000" cy="6858000" type="screen4x3"/>
  <p:notesSz cx="6797675" cy="992505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lv-LV" sz="1100" b="1" i="0" baseline="0" dirty="0">
                <a:solidFill>
                  <a:sysClr val="windowText" lastClr="000000"/>
                </a:solidFill>
                <a:effectLst/>
              </a:rPr>
              <a:t>par cilvēku tirdzniecības upuriem atzītās personas (2014-2021)</a:t>
            </a:r>
            <a:r>
              <a:rPr lang="lv-LV" sz="1100" b="1" i="0" u="none" strike="noStrike" baseline="0" dirty="0">
                <a:solidFill>
                  <a:sysClr val="windowText" lastClr="000000"/>
                </a:solidFill>
                <a:effectLst/>
              </a:rPr>
              <a:t> </a:t>
            </a:r>
            <a:r>
              <a:rPr lang="lv-LV" sz="1100" b="1" dirty="0">
                <a:solidFill>
                  <a:sysClr val="windowText" lastClr="000000"/>
                </a:solidFill>
                <a:latin typeface="+mn-lt"/>
              </a:rPr>
              <a:t> </a:t>
            </a:r>
          </a:p>
        </c:rich>
      </c:tx>
      <c:layout>
        <c:manualLayout>
          <c:xMode val="edge"/>
          <c:yMode val="edge"/>
          <c:x val="0.13173726155633952"/>
          <c:y val="2.8420678972505491E-2"/>
        </c:manualLayout>
      </c:layout>
      <c:overlay val="0"/>
      <c:spPr>
        <a:noFill/>
        <a:ln>
          <a:noFill/>
        </a:ln>
        <a:effectLst/>
      </c:spPr>
    </c:title>
    <c:autoTitleDeleted val="0"/>
    <c:plotArea>
      <c:layout>
        <c:manualLayout>
          <c:layoutTarget val="inner"/>
          <c:xMode val="edge"/>
          <c:yMode val="edge"/>
          <c:x val="9.3831019214201283E-2"/>
          <c:y val="0.22751756440281029"/>
          <c:w val="0.86310771635048844"/>
          <c:h val="0.43841671430415458"/>
        </c:manualLayout>
      </c:layout>
      <c:barChart>
        <c:barDir val="col"/>
        <c:grouping val="clustered"/>
        <c:varyColors val="0"/>
        <c:ser>
          <c:idx val="0"/>
          <c:order val="0"/>
          <c:tx>
            <c:strRef>
              <c:f>Sheet1!$B$1</c:f>
              <c:strCache>
                <c:ptCount val="1"/>
                <c:pt idx="0">
                  <c:v>policija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2014</c:v>
                </c:pt>
                <c:pt idx="1">
                  <c:v>2015</c:v>
                </c:pt>
                <c:pt idx="2">
                  <c:v>2016</c:v>
                </c:pt>
                <c:pt idx="3">
                  <c:v>2017</c:v>
                </c:pt>
                <c:pt idx="4">
                  <c:v>2018</c:v>
                </c:pt>
                <c:pt idx="5">
                  <c:v>2019</c:v>
                </c:pt>
                <c:pt idx="6">
                  <c:v>2020</c:v>
                </c:pt>
                <c:pt idx="7">
                  <c:v>2021</c:v>
                </c:pt>
              </c:numCache>
            </c:numRef>
          </c:cat>
          <c:val>
            <c:numRef>
              <c:f>Sheet1!$B$2:$B$9</c:f>
              <c:numCache>
                <c:formatCode>General</c:formatCode>
                <c:ptCount val="8"/>
                <c:pt idx="0">
                  <c:v>7</c:v>
                </c:pt>
                <c:pt idx="1">
                  <c:v>4</c:v>
                </c:pt>
                <c:pt idx="2">
                  <c:v>7</c:v>
                </c:pt>
                <c:pt idx="3">
                  <c:v>9</c:v>
                </c:pt>
                <c:pt idx="4">
                  <c:v>12</c:v>
                </c:pt>
                <c:pt idx="5">
                  <c:v>3</c:v>
                </c:pt>
                <c:pt idx="6">
                  <c:v>15</c:v>
                </c:pt>
                <c:pt idx="7">
                  <c:v>14</c:v>
                </c:pt>
              </c:numCache>
            </c:numRef>
          </c:val>
          <c:extLst>
            <c:ext xmlns:c16="http://schemas.microsoft.com/office/drawing/2014/chart" uri="{C3380CC4-5D6E-409C-BE32-E72D297353CC}">
              <c16:uniqueId val="{00000000-3346-4DCA-83F3-17D21C46AA2E}"/>
            </c:ext>
          </c:extLst>
        </c:ser>
        <c:ser>
          <c:idx val="1"/>
          <c:order val="1"/>
          <c:tx>
            <c:strRef>
              <c:f>Sheet1!$C$1</c:f>
              <c:strCache>
                <c:ptCount val="1"/>
                <c:pt idx="0">
                  <c:v>pakalpojuma sniedzēji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2014</c:v>
                </c:pt>
                <c:pt idx="1">
                  <c:v>2015</c:v>
                </c:pt>
                <c:pt idx="2">
                  <c:v>2016</c:v>
                </c:pt>
                <c:pt idx="3">
                  <c:v>2017</c:v>
                </c:pt>
                <c:pt idx="4">
                  <c:v>2018</c:v>
                </c:pt>
                <c:pt idx="5">
                  <c:v>2019</c:v>
                </c:pt>
                <c:pt idx="6">
                  <c:v>2020</c:v>
                </c:pt>
                <c:pt idx="7">
                  <c:v>2021</c:v>
                </c:pt>
              </c:numCache>
            </c:numRef>
          </c:cat>
          <c:val>
            <c:numRef>
              <c:f>Sheet1!$C$2:$C$9</c:f>
              <c:numCache>
                <c:formatCode>General</c:formatCode>
                <c:ptCount val="8"/>
                <c:pt idx="0">
                  <c:v>27</c:v>
                </c:pt>
                <c:pt idx="1">
                  <c:v>7</c:v>
                </c:pt>
                <c:pt idx="2">
                  <c:v>12</c:v>
                </c:pt>
                <c:pt idx="3">
                  <c:v>16</c:v>
                </c:pt>
                <c:pt idx="4">
                  <c:v>11</c:v>
                </c:pt>
                <c:pt idx="5">
                  <c:v>36</c:v>
                </c:pt>
                <c:pt idx="6">
                  <c:v>33</c:v>
                </c:pt>
                <c:pt idx="7">
                  <c:v>47</c:v>
                </c:pt>
              </c:numCache>
            </c:numRef>
          </c:val>
          <c:extLst>
            <c:ext xmlns:c16="http://schemas.microsoft.com/office/drawing/2014/chart" uri="{C3380CC4-5D6E-409C-BE32-E72D297353CC}">
              <c16:uniqueId val="{00000001-3346-4DCA-83F3-17D21C46AA2E}"/>
            </c:ext>
          </c:extLst>
        </c:ser>
        <c:dLbls>
          <c:showLegendKey val="0"/>
          <c:showVal val="0"/>
          <c:showCatName val="0"/>
          <c:showSerName val="0"/>
          <c:showPercent val="0"/>
          <c:showBubbleSize val="0"/>
        </c:dLbls>
        <c:gapWidth val="219"/>
        <c:overlap val="-27"/>
        <c:axId val="161768448"/>
        <c:axId val="63038592"/>
      </c:barChart>
      <c:catAx>
        <c:axId val="1617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63038592"/>
        <c:crosses val="autoZero"/>
        <c:auto val="1"/>
        <c:lblAlgn val="ctr"/>
        <c:lblOffset val="100"/>
        <c:noMultiLvlLbl val="0"/>
      </c:catAx>
      <c:valAx>
        <c:axId val="63038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617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lv-LV"/>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1100" b="1" dirty="0">
                <a:solidFill>
                  <a:sysClr val="windowText" lastClr="000000"/>
                </a:solidFill>
              </a:rPr>
              <a:t>c</a:t>
            </a:r>
            <a:r>
              <a:rPr lang="en-US" sz="1100" b="1" dirty="0" err="1">
                <a:solidFill>
                  <a:sysClr val="windowText" lastClr="000000"/>
                </a:solidFill>
              </a:rPr>
              <a:t>ilvēku</a:t>
            </a:r>
            <a:r>
              <a:rPr lang="en-US" sz="1100" b="1" dirty="0">
                <a:solidFill>
                  <a:sysClr val="windowText" lastClr="000000"/>
                </a:solidFill>
              </a:rPr>
              <a:t> </a:t>
            </a:r>
            <a:r>
              <a:rPr lang="en-US" sz="1100" b="1" dirty="0" err="1">
                <a:solidFill>
                  <a:sysClr val="windowText" lastClr="000000"/>
                </a:solidFill>
              </a:rPr>
              <a:t>tirdzniecības</a:t>
            </a:r>
            <a:r>
              <a:rPr lang="en-US" sz="1100" b="1" dirty="0">
                <a:solidFill>
                  <a:sysClr val="windowText" lastClr="000000"/>
                </a:solidFill>
              </a:rPr>
              <a:t> </a:t>
            </a:r>
            <a:r>
              <a:rPr lang="en-US" sz="1100" b="1" dirty="0" err="1">
                <a:solidFill>
                  <a:sysClr val="windowText" lastClr="000000"/>
                </a:solidFill>
              </a:rPr>
              <a:t>upuri</a:t>
            </a:r>
            <a:r>
              <a:rPr lang="lv-LV" sz="1100" b="1" dirty="0">
                <a:solidFill>
                  <a:sysClr val="windowText" lastClr="000000"/>
                </a:solidFill>
              </a:rPr>
              <a:t> (identificēti</a:t>
            </a:r>
            <a:r>
              <a:rPr lang="lv-LV" sz="1100" b="1" baseline="0" dirty="0">
                <a:solidFill>
                  <a:sysClr val="windowText" lastClr="000000"/>
                </a:solidFill>
              </a:rPr>
              <a:t> Latvijā, 2014-2021)</a:t>
            </a:r>
            <a:endParaRPr lang="en-US" sz="1100" b="1" dirty="0">
              <a:solidFill>
                <a:sysClr val="windowText" lastClr="000000"/>
              </a:solidFill>
            </a:endParaRPr>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cilvēku tirdzniecības upuri</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1C9C-41CD-BA61-DBCAE5A903A4}"/>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1C9C-41CD-BA61-DBCAE5A903A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identificēts, piešķirts statuss</c:v>
                </c:pt>
                <c:pt idx="1">
                  <c:v>identificēts, nav piešķirts statuss</c:v>
                </c:pt>
              </c:strCache>
            </c:strRef>
          </c:cat>
          <c:val>
            <c:numRef>
              <c:f>Sheet1!$B$2:$B$3</c:f>
              <c:numCache>
                <c:formatCode>General</c:formatCode>
                <c:ptCount val="2"/>
                <c:pt idx="0">
                  <c:v>260</c:v>
                </c:pt>
                <c:pt idx="1">
                  <c:v>44</c:v>
                </c:pt>
              </c:numCache>
            </c:numRef>
          </c:val>
          <c:extLst>
            <c:ext xmlns:c16="http://schemas.microsoft.com/office/drawing/2014/chart" uri="{C3380CC4-5D6E-409C-BE32-E72D297353CC}">
              <c16:uniqueId val="{00000004-1C9C-41CD-BA61-DBCAE5A903A4}"/>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lv-LV"/>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45659" cy="496253"/>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50443" y="0"/>
            <a:ext cx="2945659" cy="496253"/>
          </a:xfrm>
          <a:prstGeom prst="rect">
            <a:avLst/>
          </a:prstGeom>
        </p:spPr>
        <p:txBody>
          <a:bodyPr vert="horz" lIns="91440" tIns="45720" rIns="91440" bIns="45720" rtlCol="0"/>
          <a:lstStyle>
            <a:lvl1pPr algn="r">
              <a:defRPr sz="1200"/>
            </a:lvl1pPr>
          </a:lstStyle>
          <a:p>
            <a:fld id="{1EEA2A0D-C445-457D-B2A5-37C46176D596}" type="datetimeFigureOut">
              <a:rPr lang="lv-LV" smtClean="0"/>
              <a:t>19.08.2022</a:t>
            </a:fld>
            <a:endParaRPr lang="lv-LV"/>
          </a:p>
        </p:txBody>
      </p:sp>
      <p:sp>
        <p:nvSpPr>
          <p:cNvPr id="4" name="Slaida attēla vietturis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79768" y="4714399"/>
            <a:ext cx="5438140" cy="4466273"/>
          </a:xfrm>
          <a:prstGeom prst="rect">
            <a:avLst/>
          </a:prstGeom>
        </p:spPr>
        <p:txBody>
          <a:bodyPr vert="horz" lIns="91440" tIns="45720" rIns="91440" bIns="45720" rtlCol="0"/>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9427075"/>
            <a:ext cx="2945659" cy="496253"/>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50443" y="9427075"/>
            <a:ext cx="2945659" cy="496253"/>
          </a:xfrm>
          <a:prstGeom prst="rect">
            <a:avLst/>
          </a:prstGeom>
        </p:spPr>
        <p:txBody>
          <a:bodyPr vert="horz" lIns="91440" tIns="45720" rIns="91440" bIns="45720" rtlCol="0" anchor="b"/>
          <a:lstStyle>
            <a:lvl1pPr algn="r">
              <a:defRPr sz="1200"/>
            </a:lvl1pPr>
          </a:lstStyle>
          <a:p>
            <a:fld id="{4F65F671-E128-4B5D-BAD1-6BA1C2B73B76}" type="slidenum">
              <a:rPr lang="lv-LV" smtClean="0"/>
              <a:t>‹#›</a:t>
            </a:fld>
            <a:endParaRPr lang="lv-LV"/>
          </a:p>
        </p:txBody>
      </p:sp>
    </p:spTree>
    <p:extLst>
      <p:ext uri="{BB962C8B-B14F-4D97-AF65-F5344CB8AC3E}">
        <p14:creationId xmlns:p14="http://schemas.microsoft.com/office/powerpoint/2010/main" val="2558392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193B1E45-430A-4188-9BBD-793D1EDDC2E0}" type="slidenum">
              <a:rPr lang="lv-LV" smtClean="0"/>
              <a:t>1</a:t>
            </a:fld>
            <a:endParaRPr lang="lv-LV"/>
          </a:p>
        </p:txBody>
      </p:sp>
    </p:spTree>
    <p:extLst>
      <p:ext uri="{BB962C8B-B14F-4D97-AF65-F5344CB8AC3E}">
        <p14:creationId xmlns:p14="http://schemas.microsoft.com/office/powerpoint/2010/main" val="3370860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5A343A-C551-4407-AB15-CB5A4B2D322E}" type="slidenum">
              <a:rPr lang="ru-RU" altLang="lv-LV"/>
              <a:pPr/>
              <a:t>26</a:t>
            </a:fld>
            <a:endParaRPr lang="ru-RU" altLang="lv-LV"/>
          </a:p>
        </p:txBody>
      </p:sp>
      <p:sp>
        <p:nvSpPr>
          <p:cNvPr id="26626" name="Rectangle 2"/>
          <p:cNvSpPr txBox="1">
            <a:spLocks noGrp="1" noRot="1" noChangeAspect="1" noChangeArrowheads="1" noTextEdit="1"/>
          </p:cNvSpPr>
          <p:nvPr>
            <p:ph type="sldImg"/>
          </p:nvPr>
        </p:nvSpPr>
        <p:spPr>
          <a:ln/>
        </p:spPr>
      </p:sp>
      <p:sp>
        <p:nvSpPr>
          <p:cNvPr id="26627" name="Rectangle 3"/>
          <p:cNvSpPr txBox="1">
            <a:spLocks noGrp="1" noChangeArrowheads="1"/>
          </p:cNvSpPr>
          <p:nvPr>
            <p:ph type="body" idx="1"/>
          </p:nvPr>
        </p:nvSpPr>
        <p:spPr>
          <a:xfrm>
            <a:off x="679768" y="4714399"/>
            <a:ext cx="5438140" cy="4467996"/>
          </a:xfrm>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lv-LV" altLang="lv-LV"/>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Virsraksta slaids">
    <p:spTree>
      <p:nvGrpSpPr>
        <p:cNvPr id="1" name=""/>
        <p:cNvGrpSpPr/>
        <p:nvPr/>
      </p:nvGrpSpPr>
      <p:grpSpPr>
        <a:xfrm>
          <a:off x="0" y="0"/>
          <a:ext cx="0" cy="0"/>
          <a:chOff x="0" y="0"/>
          <a:chExt cx="0" cy="0"/>
        </a:xfrm>
      </p:grpSpPr>
      <p:sp>
        <p:nvSpPr>
          <p:cNvPr id="10" name="Taisnleņķa trīsstūris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Virsraksts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lv-LV"/>
              <a:t>Rediģēt šablona virsraksta stilu</a:t>
            </a:r>
            <a:endParaRPr kumimoji="0" lang="en-US"/>
          </a:p>
        </p:txBody>
      </p:sp>
      <p:sp>
        <p:nvSpPr>
          <p:cNvPr id="17" name="Apakšvirsraksts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lv-LV"/>
              <a:t>Rediģēt šablona apakšvirsraksta stilu</a:t>
            </a:r>
            <a:endParaRPr kumimoji="0" lang="en-US"/>
          </a:p>
        </p:txBody>
      </p:sp>
      <p:grpSp>
        <p:nvGrpSpPr>
          <p:cNvPr id="2" name="Grupa 1"/>
          <p:cNvGrpSpPr/>
          <p:nvPr/>
        </p:nvGrpSpPr>
        <p:grpSpPr>
          <a:xfrm>
            <a:off x="-3765" y="4953000"/>
            <a:ext cx="9147765" cy="1912088"/>
            <a:chOff x="-3765" y="4832896"/>
            <a:chExt cx="9147765" cy="2032192"/>
          </a:xfrm>
        </p:grpSpPr>
        <p:sp>
          <p:nvSpPr>
            <p:cNvPr id="7" name="Brīvform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Brīvform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Brīvform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Taisns savienotājs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uma vietturis 29"/>
          <p:cNvSpPr>
            <a:spLocks noGrp="1"/>
          </p:cNvSpPr>
          <p:nvPr>
            <p:ph type="dt" sz="half" idx="10"/>
          </p:nvPr>
        </p:nvSpPr>
        <p:spPr/>
        <p:txBody>
          <a:bodyPr/>
          <a:lstStyle>
            <a:lvl1pPr>
              <a:defRPr>
                <a:solidFill>
                  <a:srgbClr val="FFFFFF"/>
                </a:solidFill>
              </a:defRPr>
            </a:lvl1pPr>
            <a:extLst/>
          </a:lstStyle>
          <a:p>
            <a:fld id="{1DE30B39-79C7-45A8-9AEC-EFF96EC0CCA5}" type="datetimeFigureOut">
              <a:rPr lang="lv-LV" smtClean="0"/>
              <a:t>19.08.2022</a:t>
            </a:fld>
            <a:endParaRPr lang="lv-LV"/>
          </a:p>
        </p:txBody>
      </p:sp>
      <p:sp>
        <p:nvSpPr>
          <p:cNvPr id="19" name="Kājenes vietturis 18"/>
          <p:cNvSpPr>
            <a:spLocks noGrp="1"/>
          </p:cNvSpPr>
          <p:nvPr>
            <p:ph type="ftr" sz="quarter" idx="11"/>
          </p:nvPr>
        </p:nvSpPr>
        <p:spPr/>
        <p:txBody>
          <a:bodyPr/>
          <a:lstStyle>
            <a:lvl1pPr>
              <a:defRPr>
                <a:solidFill>
                  <a:schemeClr val="accent1">
                    <a:tint val="20000"/>
                  </a:schemeClr>
                </a:solidFill>
              </a:defRPr>
            </a:lvl1pPr>
            <a:extLst/>
          </a:lstStyle>
          <a:p>
            <a:endParaRPr lang="lv-LV"/>
          </a:p>
        </p:txBody>
      </p:sp>
      <p:sp>
        <p:nvSpPr>
          <p:cNvPr id="27" name="Slaida numura vietturis 26"/>
          <p:cNvSpPr>
            <a:spLocks noGrp="1"/>
          </p:cNvSpPr>
          <p:nvPr>
            <p:ph type="sldNum" sz="quarter" idx="12"/>
          </p:nvPr>
        </p:nvSpPr>
        <p:spPr/>
        <p:txBody>
          <a:bodyPr/>
          <a:lstStyle>
            <a:lvl1pPr>
              <a:defRPr>
                <a:solidFill>
                  <a:srgbClr val="FFFFFF"/>
                </a:solidFill>
              </a:defRPr>
            </a:lvl1pPr>
            <a:extLst/>
          </a:lstStyle>
          <a:p>
            <a:fld id="{2F4C5AA0-3082-435C-A68E-6E1D14898BAE}" type="slidenum">
              <a:rPr lang="lv-LV" smtClean="0"/>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kumimoji="0" lang="lv-LV"/>
              <a:t>Rediģēt šablona virsraksta stilu</a:t>
            </a:r>
            <a:endParaRPr kumimoji="0" lang="en-US"/>
          </a:p>
        </p:txBody>
      </p:sp>
      <p:sp>
        <p:nvSpPr>
          <p:cNvPr id="3" name="Vertikāls teksta vietturis 2"/>
          <p:cNvSpPr>
            <a:spLocks noGrp="1"/>
          </p:cNvSpPr>
          <p:nvPr>
            <p:ph type="body" orient="vert" idx="1"/>
          </p:nvPr>
        </p:nvSpPr>
        <p:spPr>
          <a:xfrm>
            <a:off x="457200" y="1481329"/>
            <a:ext cx="8229600" cy="4386071"/>
          </a:xfrm>
        </p:spPr>
        <p:txBody>
          <a:bodyPr vert="eaVert"/>
          <a:lstStyle/>
          <a:p>
            <a:pPr lvl="0" eaLnBrk="1" latinLnBrk="0" hangingPunct="1"/>
            <a:r>
              <a:rPr lang="lv-LV"/>
              <a:t>Rediģēt šablona teksta stilus</a:t>
            </a:r>
          </a:p>
          <a:p>
            <a:pPr lvl="1" eaLnBrk="1" latinLnBrk="0" hangingPunct="1"/>
            <a:r>
              <a:rPr lang="lv-LV"/>
              <a:t>Otrais līmenis</a:t>
            </a:r>
          </a:p>
          <a:p>
            <a:pPr lvl="2" eaLnBrk="1" latinLnBrk="0" hangingPunct="1"/>
            <a:r>
              <a:rPr lang="lv-LV"/>
              <a:t>Trešais līmenis</a:t>
            </a:r>
          </a:p>
          <a:p>
            <a:pPr lvl="3" eaLnBrk="1" latinLnBrk="0" hangingPunct="1"/>
            <a:r>
              <a:rPr lang="lv-LV"/>
              <a:t>Ceturtais līmenis</a:t>
            </a:r>
          </a:p>
          <a:p>
            <a:pPr lvl="4" eaLnBrk="1" latinLnBrk="0" hangingPunct="1"/>
            <a:r>
              <a:rPr lang="lv-LV"/>
              <a:t>Piektais līmenis</a:t>
            </a:r>
            <a:endParaRPr kumimoji="0" lang="en-US"/>
          </a:p>
        </p:txBody>
      </p:sp>
      <p:sp>
        <p:nvSpPr>
          <p:cNvPr id="4" name="Datuma vietturis 3"/>
          <p:cNvSpPr>
            <a:spLocks noGrp="1"/>
          </p:cNvSpPr>
          <p:nvPr>
            <p:ph type="dt" sz="half" idx="10"/>
          </p:nvPr>
        </p:nvSpPr>
        <p:spPr/>
        <p:txBody>
          <a:bodyPr/>
          <a:lstStyle/>
          <a:p>
            <a:fld id="{1DE30B39-79C7-45A8-9AEC-EFF96EC0CCA5}" type="datetimeFigureOut">
              <a:rPr lang="lv-LV" smtClean="0"/>
              <a:t>19.08.2022</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2F4C5AA0-3082-435C-A68E-6E1D14898BAE}" type="slidenum">
              <a:rPr lang="lv-LV" smtClean="0"/>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6844013" y="274640"/>
            <a:ext cx="1777470" cy="5592761"/>
          </a:xfrm>
        </p:spPr>
        <p:txBody>
          <a:bodyPr vert="eaVert"/>
          <a:lstStyle/>
          <a:p>
            <a:r>
              <a:rPr kumimoji="0" lang="lv-LV"/>
              <a:t>Rediģēt šablona virsraksta stilu</a:t>
            </a:r>
            <a:endParaRPr kumimoji="0" lang="en-US"/>
          </a:p>
        </p:txBody>
      </p:sp>
      <p:sp>
        <p:nvSpPr>
          <p:cNvPr id="3" name="Vertikāls teksta vietturis 2"/>
          <p:cNvSpPr>
            <a:spLocks noGrp="1"/>
          </p:cNvSpPr>
          <p:nvPr>
            <p:ph type="body" orient="vert" idx="1"/>
          </p:nvPr>
        </p:nvSpPr>
        <p:spPr>
          <a:xfrm>
            <a:off x="457200" y="274641"/>
            <a:ext cx="6324600" cy="5592760"/>
          </a:xfrm>
        </p:spPr>
        <p:txBody>
          <a:bodyPr vert="eaVert"/>
          <a:lstStyle/>
          <a:p>
            <a:pPr lvl="0" eaLnBrk="1" latinLnBrk="0" hangingPunct="1"/>
            <a:r>
              <a:rPr lang="lv-LV"/>
              <a:t>Rediģēt šablona teksta stilus</a:t>
            </a:r>
          </a:p>
          <a:p>
            <a:pPr lvl="1" eaLnBrk="1" latinLnBrk="0" hangingPunct="1"/>
            <a:r>
              <a:rPr lang="lv-LV"/>
              <a:t>Otrais līmenis</a:t>
            </a:r>
          </a:p>
          <a:p>
            <a:pPr lvl="2" eaLnBrk="1" latinLnBrk="0" hangingPunct="1"/>
            <a:r>
              <a:rPr lang="lv-LV"/>
              <a:t>Trešais līmenis</a:t>
            </a:r>
          </a:p>
          <a:p>
            <a:pPr lvl="3" eaLnBrk="1" latinLnBrk="0" hangingPunct="1"/>
            <a:r>
              <a:rPr lang="lv-LV"/>
              <a:t>Ceturtais līmenis</a:t>
            </a:r>
          </a:p>
          <a:p>
            <a:pPr lvl="4" eaLnBrk="1" latinLnBrk="0" hangingPunct="1"/>
            <a:r>
              <a:rPr lang="lv-LV"/>
              <a:t>Piektais līmenis</a:t>
            </a:r>
            <a:endParaRPr kumimoji="0" lang="en-US"/>
          </a:p>
        </p:txBody>
      </p:sp>
      <p:sp>
        <p:nvSpPr>
          <p:cNvPr id="4" name="Datuma vietturis 3"/>
          <p:cNvSpPr>
            <a:spLocks noGrp="1"/>
          </p:cNvSpPr>
          <p:nvPr>
            <p:ph type="dt" sz="half" idx="10"/>
          </p:nvPr>
        </p:nvSpPr>
        <p:spPr/>
        <p:txBody>
          <a:bodyPr/>
          <a:lstStyle/>
          <a:p>
            <a:fld id="{1DE30B39-79C7-45A8-9AEC-EFF96EC0CCA5}" type="datetimeFigureOut">
              <a:rPr lang="lv-LV" smtClean="0"/>
              <a:t>19.08.2022</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2F4C5AA0-3082-435C-A68E-6E1D14898BAE}" type="slidenum">
              <a:rPr lang="lv-LV" smtClean="0"/>
              <a:t>‹#›</a:t>
            </a:fld>
            <a:endParaRPr lang="lv-LV"/>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Virsraksts, teksts un saturs">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7813"/>
            <a:ext cx="8229600" cy="1143000"/>
          </a:xfrm>
        </p:spPr>
        <p:txBody>
          <a:bodyPr/>
          <a:lstStyle/>
          <a:p>
            <a:r>
              <a:rPr lang="lv-LV"/>
              <a:t>Rediģēt šablona virsraksta stilu</a:t>
            </a:r>
          </a:p>
        </p:txBody>
      </p:sp>
      <p:sp>
        <p:nvSpPr>
          <p:cNvPr id="3" name="Teksta vietturis 2"/>
          <p:cNvSpPr>
            <a:spLocks noGrp="1"/>
          </p:cNvSpPr>
          <p:nvPr>
            <p:ph type="body" sz="half" idx="1"/>
          </p:nvPr>
        </p:nvSpPr>
        <p:spPr>
          <a:xfrm>
            <a:off x="457200" y="1600200"/>
            <a:ext cx="4038600" cy="4530725"/>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p:cNvSpPr>
            <a:spLocks noGrp="1"/>
          </p:cNvSpPr>
          <p:nvPr>
            <p:ph sz="half" idx="2"/>
          </p:nvPr>
        </p:nvSpPr>
        <p:spPr>
          <a:xfrm>
            <a:off x="4648200" y="1600200"/>
            <a:ext cx="4038600" cy="4530725"/>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p:cNvSpPr>
            <a:spLocks noGrp="1"/>
          </p:cNvSpPr>
          <p:nvPr>
            <p:ph type="dt" sz="half" idx="10"/>
          </p:nvPr>
        </p:nvSpPr>
        <p:spPr>
          <a:xfrm>
            <a:off x="457200" y="6248400"/>
            <a:ext cx="2133600" cy="457200"/>
          </a:xfrm>
        </p:spPr>
        <p:txBody>
          <a:bodyPr/>
          <a:lstStyle>
            <a:lvl1pPr>
              <a:defRPr/>
            </a:lvl1pPr>
          </a:lstStyle>
          <a:p>
            <a:endParaRPr lang="ru-RU" altLang="lv-LV"/>
          </a:p>
        </p:txBody>
      </p:sp>
      <p:sp>
        <p:nvSpPr>
          <p:cNvPr id="6" name="Kājenes vietturis 5"/>
          <p:cNvSpPr>
            <a:spLocks noGrp="1"/>
          </p:cNvSpPr>
          <p:nvPr>
            <p:ph type="ftr" sz="quarter" idx="11"/>
          </p:nvPr>
        </p:nvSpPr>
        <p:spPr>
          <a:xfrm>
            <a:off x="3124200" y="6248400"/>
            <a:ext cx="2895600" cy="457200"/>
          </a:xfrm>
          <a:prstGeom prst="rect">
            <a:avLst/>
          </a:prstGeom>
        </p:spPr>
        <p:txBody>
          <a:bodyPr/>
          <a:lstStyle>
            <a:lvl1pPr>
              <a:defRPr/>
            </a:lvl1pPr>
          </a:lstStyle>
          <a:p>
            <a:endParaRPr lang="ru-RU" altLang="lv-LV"/>
          </a:p>
        </p:txBody>
      </p:sp>
      <p:sp>
        <p:nvSpPr>
          <p:cNvPr id="7" name="Slaida numura vietturis 6"/>
          <p:cNvSpPr>
            <a:spLocks noGrp="1"/>
          </p:cNvSpPr>
          <p:nvPr>
            <p:ph type="sldNum" sz="quarter" idx="12"/>
          </p:nvPr>
        </p:nvSpPr>
        <p:spPr>
          <a:xfrm>
            <a:off x="6553200" y="6248400"/>
            <a:ext cx="2133600" cy="457200"/>
          </a:xfrm>
        </p:spPr>
        <p:txBody>
          <a:bodyPr/>
          <a:lstStyle>
            <a:lvl1pPr>
              <a:defRPr/>
            </a:lvl1pPr>
          </a:lstStyle>
          <a:p>
            <a:fld id="{AC4EE214-3421-4CE9-B971-715AFCF79FE2}" type="slidenum">
              <a:rPr lang="ru-RU" altLang="lv-LV"/>
              <a:pPr/>
              <a:t>‹#›</a:t>
            </a:fld>
            <a:endParaRPr lang="ru-RU" altLang="lv-LV"/>
          </a:p>
        </p:txBody>
      </p:sp>
    </p:spTree>
    <p:extLst>
      <p:ext uri="{BB962C8B-B14F-4D97-AF65-F5344CB8AC3E}">
        <p14:creationId xmlns:p14="http://schemas.microsoft.com/office/powerpoint/2010/main" val="699583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3" name="Satura vietturis 2"/>
          <p:cNvSpPr>
            <a:spLocks noGrp="1"/>
          </p:cNvSpPr>
          <p:nvPr>
            <p:ph idx="1"/>
          </p:nvPr>
        </p:nvSpPr>
        <p:spPr/>
        <p:txBody>
          <a:bodyPr/>
          <a:lstStyle/>
          <a:p>
            <a:pPr lvl="0" eaLnBrk="1" latinLnBrk="0" hangingPunct="1"/>
            <a:r>
              <a:rPr lang="lv-LV"/>
              <a:t>Rediģēt šablona teksta stilus</a:t>
            </a:r>
          </a:p>
          <a:p>
            <a:pPr lvl="1" eaLnBrk="1" latinLnBrk="0" hangingPunct="1"/>
            <a:r>
              <a:rPr lang="lv-LV"/>
              <a:t>Otrais līmenis</a:t>
            </a:r>
          </a:p>
          <a:p>
            <a:pPr lvl="2" eaLnBrk="1" latinLnBrk="0" hangingPunct="1"/>
            <a:r>
              <a:rPr lang="lv-LV"/>
              <a:t>Trešais līmenis</a:t>
            </a:r>
          </a:p>
          <a:p>
            <a:pPr lvl="3" eaLnBrk="1" latinLnBrk="0" hangingPunct="1"/>
            <a:r>
              <a:rPr lang="lv-LV"/>
              <a:t>Ceturtais līmenis</a:t>
            </a:r>
          </a:p>
          <a:p>
            <a:pPr lvl="4" eaLnBrk="1" latinLnBrk="0" hangingPunct="1"/>
            <a:r>
              <a:rPr lang="lv-LV"/>
              <a:t>Piektais līmenis</a:t>
            </a:r>
            <a:endParaRPr kumimoji="0" lang="en-US"/>
          </a:p>
        </p:txBody>
      </p:sp>
      <p:sp>
        <p:nvSpPr>
          <p:cNvPr id="4" name="Datuma vietturis 3"/>
          <p:cNvSpPr>
            <a:spLocks noGrp="1"/>
          </p:cNvSpPr>
          <p:nvPr>
            <p:ph type="dt" sz="half" idx="10"/>
          </p:nvPr>
        </p:nvSpPr>
        <p:spPr/>
        <p:txBody>
          <a:bodyPr/>
          <a:lstStyle/>
          <a:p>
            <a:fld id="{1DE30B39-79C7-45A8-9AEC-EFF96EC0CCA5}" type="datetimeFigureOut">
              <a:rPr lang="lv-LV" smtClean="0"/>
              <a:t>19.08.2022</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2F4C5AA0-3082-435C-A68E-6E1D14898BAE}" type="slidenum">
              <a:rPr lang="lv-LV" smtClean="0"/>
              <a:t>‹#›</a:t>
            </a:fld>
            <a:endParaRPr lang="lv-LV"/>
          </a:p>
        </p:txBody>
      </p:sp>
      <p:sp>
        <p:nvSpPr>
          <p:cNvPr id="7" name="Virsraksts 6"/>
          <p:cNvSpPr>
            <a:spLocks noGrp="1"/>
          </p:cNvSpPr>
          <p:nvPr>
            <p:ph type="title"/>
          </p:nvPr>
        </p:nvSpPr>
        <p:spPr/>
        <p:txBody>
          <a:bodyPr rtlCol="0"/>
          <a:lstStyle/>
          <a:p>
            <a:r>
              <a:rPr kumimoji="0" lang="lv-LV"/>
              <a:t>Rediģēt šablona virsraksta stilu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bg>
      <p:bgRef idx="1002">
        <a:schemeClr val="bg1"/>
      </p:bgRef>
    </p:bg>
    <p:spTree>
      <p:nvGrpSpPr>
        <p:cNvPr id="1" name=""/>
        <p:cNvGrpSpPr/>
        <p:nvPr/>
      </p:nvGrpSpPr>
      <p:grpSpPr>
        <a:xfrm>
          <a:off x="0" y="0"/>
          <a:ext cx="0" cy="0"/>
          <a:chOff x="0" y="0"/>
          <a:chExt cx="0" cy="0"/>
        </a:xfrm>
      </p:grpSpPr>
      <p:sp>
        <p:nvSpPr>
          <p:cNvPr id="2" name="Virsraksts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lv-LV"/>
              <a:t>Rediģēt šablona virsraksta stilu</a:t>
            </a:r>
            <a:endParaRPr kumimoji="0" lang="en-US"/>
          </a:p>
        </p:txBody>
      </p:sp>
      <p:sp>
        <p:nvSpPr>
          <p:cNvPr id="3" name="Teksta vietturis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lv-LV"/>
              <a:t>Rediģēt šablona teksta stilus</a:t>
            </a:r>
          </a:p>
        </p:txBody>
      </p:sp>
      <p:sp>
        <p:nvSpPr>
          <p:cNvPr id="4" name="Datuma vietturis 3"/>
          <p:cNvSpPr>
            <a:spLocks noGrp="1"/>
          </p:cNvSpPr>
          <p:nvPr>
            <p:ph type="dt" sz="half" idx="10"/>
          </p:nvPr>
        </p:nvSpPr>
        <p:spPr/>
        <p:txBody>
          <a:bodyPr/>
          <a:lstStyle/>
          <a:p>
            <a:fld id="{1DE30B39-79C7-45A8-9AEC-EFF96EC0CCA5}" type="datetimeFigureOut">
              <a:rPr lang="lv-LV" smtClean="0"/>
              <a:t>19.08.2022</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2F4C5AA0-3082-435C-A68E-6E1D14898BAE}" type="slidenum">
              <a:rPr lang="lv-LV" smtClean="0"/>
              <a:t>‹#›</a:t>
            </a:fld>
            <a:endParaRPr lang="lv-LV"/>
          </a:p>
        </p:txBody>
      </p:sp>
      <p:sp>
        <p:nvSpPr>
          <p:cNvPr id="7" name="Skujiņu bultiņ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Skujiņu bultiņ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bg>
      <p:bgRef idx="1002">
        <a:schemeClr val="bg1"/>
      </p:bgRef>
    </p:bg>
    <p:spTree>
      <p:nvGrpSpPr>
        <p:cNvPr id="1" name=""/>
        <p:cNvGrpSpPr/>
        <p:nvPr/>
      </p:nvGrpSpPr>
      <p:grpSpPr>
        <a:xfrm>
          <a:off x="0" y="0"/>
          <a:ext cx="0" cy="0"/>
          <a:chOff x="0" y="0"/>
          <a:chExt cx="0" cy="0"/>
        </a:xfrm>
      </p:grpSpPr>
      <p:sp>
        <p:nvSpPr>
          <p:cNvPr id="3" name="Satura vietturis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lv-LV"/>
              <a:t>Rediģēt šablona teksta stilus</a:t>
            </a:r>
          </a:p>
          <a:p>
            <a:pPr lvl="1" eaLnBrk="1" latinLnBrk="0" hangingPunct="1"/>
            <a:r>
              <a:rPr lang="lv-LV"/>
              <a:t>Otrais līmenis</a:t>
            </a:r>
          </a:p>
          <a:p>
            <a:pPr lvl="2" eaLnBrk="1" latinLnBrk="0" hangingPunct="1"/>
            <a:r>
              <a:rPr lang="lv-LV"/>
              <a:t>Trešais līmenis</a:t>
            </a:r>
          </a:p>
          <a:p>
            <a:pPr lvl="3" eaLnBrk="1" latinLnBrk="0" hangingPunct="1"/>
            <a:r>
              <a:rPr lang="lv-LV"/>
              <a:t>Ceturtais līmenis</a:t>
            </a:r>
          </a:p>
          <a:p>
            <a:pPr lvl="4" eaLnBrk="1" latinLnBrk="0" hangingPunct="1"/>
            <a:r>
              <a:rPr lang="lv-LV"/>
              <a:t>Piektais līmenis</a:t>
            </a:r>
            <a:endParaRPr kumimoji="0" lang="en-US"/>
          </a:p>
        </p:txBody>
      </p:sp>
      <p:sp>
        <p:nvSpPr>
          <p:cNvPr id="4" name="Satura vietturis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lv-LV"/>
              <a:t>Rediģēt šablona teksta stilus</a:t>
            </a:r>
          </a:p>
          <a:p>
            <a:pPr lvl="1" eaLnBrk="1" latinLnBrk="0" hangingPunct="1"/>
            <a:r>
              <a:rPr lang="lv-LV"/>
              <a:t>Otrais līmenis</a:t>
            </a:r>
          </a:p>
          <a:p>
            <a:pPr lvl="2" eaLnBrk="1" latinLnBrk="0" hangingPunct="1"/>
            <a:r>
              <a:rPr lang="lv-LV"/>
              <a:t>Trešais līmenis</a:t>
            </a:r>
          </a:p>
          <a:p>
            <a:pPr lvl="3" eaLnBrk="1" latinLnBrk="0" hangingPunct="1"/>
            <a:r>
              <a:rPr lang="lv-LV"/>
              <a:t>Ceturtais līmenis</a:t>
            </a:r>
          </a:p>
          <a:p>
            <a:pPr lvl="4" eaLnBrk="1" latinLnBrk="0" hangingPunct="1"/>
            <a:r>
              <a:rPr lang="lv-LV"/>
              <a:t>Piektais līmenis</a:t>
            </a:r>
            <a:endParaRPr kumimoji="0" lang="en-US"/>
          </a:p>
        </p:txBody>
      </p:sp>
      <p:sp>
        <p:nvSpPr>
          <p:cNvPr id="5" name="Datuma vietturis 4"/>
          <p:cNvSpPr>
            <a:spLocks noGrp="1"/>
          </p:cNvSpPr>
          <p:nvPr>
            <p:ph type="dt" sz="half" idx="10"/>
          </p:nvPr>
        </p:nvSpPr>
        <p:spPr/>
        <p:txBody>
          <a:bodyPr/>
          <a:lstStyle/>
          <a:p>
            <a:fld id="{1DE30B39-79C7-45A8-9AEC-EFF96EC0CCA5}" type="datetimeFigureOut">
              <a:rPr lang="lv-LV" smtClean="0"/>
              <a:t>19.08.2022</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2F4C5AA0-3082-435C-A68E-6E1D14898BAE}" type="slidenum">
              <a:rPr lang="lv-LV" smtClean="0"/>
              <a:t>‹#›</a:t>
            </a:fld>
            <a:endParaRPr lang="lv-LV"/>
          </a:p>
        </p:txBody>
      </p:sp>
      <p:sp>
        <p:nvSpPr>
          <p:cNvPr id="8" name="Virsraksts 7"/>
          <p:cNvSpPr>
            <a:spLocks noGrp="1"/>
          </p:cNvSpPr>
          <p:nvPr>
            <p:ph type="title"/>
          </p:nvPr>
        </p:nvSpPr>
        <p:spPr/>
        <p:txBody>
          <a:bodyPr rtlCol="0"/>
          <a:lstStyle/>
          <a:p>
            <a:r>
              <a:rPr kumimoji="0" lang="lv-LV"/>
              <a:t>Rediģēt šablona virsraksta stilu</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līdzinājums">
    <p:bg>
      <p:bgRef idx="1003">
        <a:schemeClr val="bg1"/>
      </p:bgRef>
    </p:bg>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3050"/>
            <a:ext cx="8229600" cy="1143000"/>
          </a:xfrm>
        </p:spPr>
        <p:txBody>
          <a:bodyPr anchor="ctr"/>
          <a:lstStyle>
            <a:lvl1pPr>
              <a:defRPr/>
            </a:lvl1pPr>
            <a:extLst/>
          </a:lstStyle>
          <a:p>
            <a:r>
              <a:rPr kumimoji="0" lang="lv-LV"/>
              <a:t>Rediģēt šablona virsraksta stilu</a:t>
            </a:r>
            <a:endParaRPr kumimoji="0" lang="en-US"/>
          </a:p>
        </p:txBody>
      </p:sp>
      <p:sp>
        <p:nvSpPr>
          <p:cNvPr id="3" name="Teksta vietturis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lv-LV"/>
              <a:t>Rediģēt šablona teksta stilus</a:t>
            </a:r>
          </a:p>
        </p:txBody>
      </p:sp>
      <p:sp>
        <p:nvSpPr>
          <p:cNvPr id="4" name="Teksta vietturis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lv-LV"/>
              <a:t>Rediģēt šablona teksta stilus</a:t>
            </a:r>
          </a:p>
        </p:txBody>
      </p:sp>
      <p:sp>
        <p:nvSpPr>
          <p:cNvPr id="5" name="Satura vietturis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lv-LV"/>
              <a:t>Rediģēt šablona teksta stilus</a:t>
            </a:r>
          </a:p>
          <a:p>
            <a:pPr lvl="1" eaLnBrk="1" latinLnBrk="0" hangingPunct="1"/>
            <a:r>
              <a:rPr lang="lv-LV"/>
              <a:t>Otrais līmenis</a:t>
            </a:r>
          </a:p>
          <a:p>
            <a:pPr lvl="2" eaLnBrk="1" latinLnBrk="0" hangingPunct="1"/>
            <a:r>
              <a:rPr lang="lv-LV"/>
              <a:t>Trešais līmenis</a:t>
            </a:r>
          </a:p>
          <a:p>
            <a:pPr lvl="3" eaLnBrk="1" latinLnBrk="0" hangingPunct="1"/>
            <a:r>
              <a:rPr lang="lv-LV"/>
              <a:t>Ceturtais līmenis</a:t>
            </a:r>
          </a:p>
          <a:p>
            <a:pPr lvl="4" eaLnBrk="1" latinLnBrk="0" hangingPunct="1"/>
            <a:r>
              <a:rPr lang="lv-LV"/>
              <a:t>Piektais līmenis</a:t>
            </a:r>
            <a:endParaRPr kumimoji="0" lang="en-US"/>
          </a:p>
        </p:txBody>
      </p:sp>
      <p:sp>
        <p:nvSpPr>
          <p:cNvPr id="6" name="Satura vietturis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lv-LV"/>
              <a:t>Rediģēt šablona teksta stilus</a:t>
            </a:r>
          </a:p>
          <a:p>
            <a:pPr lvl="1" eaLnBrk="1" latinLnBrk="0" hangingPunct="1"/>
            <a:r>
              <a:rPr lang="lv-LV"/>
              <a:t>Otrais līmenis</a:t>
            </a:r>
          </a:p>
          <a:p>
            <a:pPr lvl="2" eaLnBrk="1" latinLnBrk="0" hangingPunct="1"/>
            <a:r>
              <a:rPr lang="lv-LV"/>
              <a:t>Trešais līmenis</a:t>
            </a:r>
          </a:p>
          <a:p>
            <a:pPr lvl="3" eaLnBrk="1" latinLnBrk="0" hangingPunct="1"/>
            <a:r>
              <a:rPr lang="lv-LV"/>
              <a:t>Ceturtais līmenis</a:t>
            </a:r>
          </a:p>
          <a:p>
            <a:pPr lvl="4" eaLnBrk="1" latinLnBrk="0" hangingPunct="1"/>
            <a:r>
              <a:rPr lang="lv-LV"/>
              <a:t>Piektais līmenis</a:t>
            </a:r>
            <a:endParaRPr kumimoji="0" lang="en-US"/>
          </a:p>
        </p:txBody>
      </p:sp>
      <p:sp>
        <p:nvSpPr>
          <p:cNvPr id="7" name="Datuma vietturis 6"/>
          <p:cNvSpPr>
            <a:spLocks noGrp="1"/>
          </p:cNvSpPr>
          <p:nvPr>
            <p:ph type="dt" sz="half" idx="10"/>
          </p:nvPr>
        </p:nvSpPr>
        <p:spPr/>
        <p:txBody>
          <a:bodyPr/>
          <a:lstStyle/>
          <a:p>
            <a:fld id="{1DE30B39-79C7-45A8-9AEC-EFF96EC0CCA5}" type="datetimeFigureOut">
              <a:rPr lang="lv-LV" smtClean="0"/>
              <a:t>19.08.2022</a:t>
            </a:fld>
            <a:endParaRPr lang="lv-LV"/>
          </a:p>
        </p:txBody>
      </p:sp>
      <p:sp>
        <p:nvSpPr>
          <p:cNvPr id="8" name="Kājenes vietturis 7"/>
          <p:cNvSpPr>
            <a:spLocks noGrp="1"/>
          </p:cNvSpPr>
          <p:nvPr>
            <p:ph type="ftr" sz="quarter" idx="11"/>
          </p:nvPr>
        </p:nvSpPr>
        <p:spPr/>
        <p:txBody>
          <a:bodyPr/>
          <a:lstStyle/>
          <a:p>
            <a:endParaRPr lang="lv-LV"/>
          </a:p>
        </p:txBody>
      </p:sp>
      <p:sp>
        <p:nvSpPr>
          <p:cNvPr id="9" name="Slaida numura vietturis 8"/>
          <p:cNvSpPr>
            <a:spLocks noGrp="1"/>
          </p:cNvSpPr>
          <p:nvPr>
            <p:ph type="sldNum" sz="quarter" idx="12"/>
          </p:nvPr>
        </p:nvSpPr>
        <p:spPr/>
        <p:txBody>
          <a:bodyPr/>
          <a:lstStyle/>
          <a:p>
            <a:fld id="{2F4C5AA0-3082-435C-A68E-6E1D14898BAE}" type="slidenum">
              <a:rPr lang="lv-LV" smtClean="0"/>
              <a:t>‹#›</a:t>
            </a:fld>
            <a:endParaRPr lang="lv-LV"/>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bg>
      <p:bgRef idx="1002">
        <a:schemeClr val="bg1"/>
      </p:bgRef>
    </p:bg>
    <p:spTree>
      <p:nvGrpSpPr>
        <p:cNvPr id="1" name=""/>
        <p:cNvGrpSpPr/>
        <p:nvPr/>
      </p:nvGrpSpPr>
      <p:grpSpPr>
        <a:xfrm>
          <a:off x="0" y="0"/>
          <a:ext cx="0" cy="0"/>
          <a:chOff x="0" y="0"/>
          <a:chExt cx="0" cy="0"/>
        </a:xfrm>
      </p:grpSpPr>
      <p:sp>
        <p:nvSpPr>
          <p:cNvPr id="3" name="Datuma vietturis 2"/>
          <p:cNvSpPr>
            <a:spLocks noGrp="1"/>
          </p:cNvSpPr>
          <p:nvPr>
            <p:ph type="dt" sz="half" idx="10"/>
          </p:nvPr>
        </p:nvSpPr>
        <p:spPr/>
        <p:txBody>
          <a:bodyPr/>
          <a:lstStyle/>
          <a:p>
            <a:fld id="{1DE30B39-79C7-45A8-9AEC-EFF96EC0CCA5}" type="datetimeFigureOut">
              <a:rPr lang="lv-LV" smtClean="0"/>
              <a:t>19.08.2022</a:t>
            </a:fld>
            <a:endParaRPr lang="lv-LV"/>
          </a:p>
        </p:txBody>
      </p:sp>
      <p:sp>
        <p:nvSpPr>
          <p:cNvPr id="4" name="Kājenes vietturis 3"/>
          <p:cNvSpPr>
            <a:spLocks noGrp="1"/>
          </p:cNvSpPr>
          <p:nvPr>
            <p:ph type="ftr" sz="quarter" idx="11"/>
          </p:nvPr>
        </p:nvSpPr>
        <p:spPr/>
        <p:txBody>
          <a:bodyPr/>
          <a:lstStyle/>
          <a:p>
            <a:endParaRPr lang="lv-LV"/>
          </a:p>
        </p:txBody>
      </p:sp>
      <p:sp>
        <p:nvSpPr>
          <p:cNvPr id="5" name="Slaida numura vietturis 4"/>
          <p:cNvSpPr>
            <a:spLocks noGrp="1"/>
          </p:cNvSpPr>
          <p:nvPr>
            <p:ph type="sldNum" sz="quarter" idx="12"/>
          </p:nvPr>
        </p:nvSpPr>
        <p:spPr/>
        <p:txBody>
          <a:bodyPr/>
          <a:lstStyle/>
          <a:p>
            <a:fld id="{2F4C5AA0-3082-435C-A68E-6E1D14898BAE}" type="slidenum">
              <a:rPr lang="lv-LV" smtClean="0"/>
              <a:t>‹#›</a:t>
            </a:fld>
            <a:endParaRPr lang="lv-LV"/>
          </a:p>
        </p:txBody>
      </p:sp>
      <p:sp>
        <p:nvSpPr>
          <p:cNvPr id="6" name="Virsraksts 5"/>
          <p:cNvSpPr>
            <a:spLocks noGrp="1"/>
          </p:cNvSpPr>
          <p:nvPr>
            <p:ph type="title"/>
          </p:nvPr>
        </p:nvSpPr>
        <p:spPr/>
        <p:txBody>
          <a:bodyPr rtlCol="0"/>
          <a:lstStyle/>
          <a:p>
            <a:r>
              <a:rPr kumimoji="0" lang="lv-LV"/>
              <a:t>Rediģēt šablona virsraksta stilu</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1DE30B39-79C7-45A8-9AEC-EFF96EC0CCA5}" type="datetimeFigureOut">
              <a:rPr lang="lv-LV" smtClean="0"/>
              <a:t>19.08.2022</a:t>
            </a:fld>
            <a:endParaRPr lang="lv-LV"/>
          </a:p>
        </p:txBody>
      </p:sp>
      <p:sp>
        <p:nvSpPr>
          <p:cNvPr id="3" name="Kājenes vietturis 2"/>
          <p:cNvSpPr>
            <a:spLocks noGrp="1"/>
          </p:cNvSpPr>
          <p:nvPr>
            <p:ph type="ftr" sz="quarter" idx="11"/>
          </p:nvPr>
        </p:nvSpPr>
        <p:spPr/>
        <p:txBody>
          <a:bodyPr/>
          <a:lstStyle/>
          <a:p>
            <a:endParaRPr lang="lv-LV"/>
          </a:p>
        </p:txBody>
      </p:sp>
      <p:sp>
        <p:nvSpPr>
          <p:cNvPr id="4" name="Slaida numura vietturis 3"/>
          <p:cNvSpPr>
            <a:spLocks noGrp="1"/>
          </p:cNvSpPr>
          <p:nvPr>
            <p:ph type="sldNum" sz="quarter" idx="12"/>
          </p:nvPr>
        </p:nvSpPr>
        <p:spPr/>
        <p:txBody>
          <a:bodyPr/>
          <a:lstStyle/>
          <a:p>
            <a:fld id="{2F4C5AA0-3082-435C-A68E-6E1D14898BAE}" type="slidenum">
              <a:rPr lang="lv-LV" smtClean="0"/>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turs ar parakstu">
    <p:bg>
      <p:bgRef idx="1003">
        <a:schemeClr val="bg1"/>
      </p:bgRef>
    </p:bg>
    <p:spTree>
      <p:nvGrpSpPr>
        <p:cNvPr id="1" name=""/>
        <p:cNvGrpSpPr/>
        <p:nvPr/>
      </p:nvGrpSpPr>
      <p:grpSpPr>
        <a:xfrm>
          <a:off x="0" y="0"/>
          <a:ext cx="0" cy="0"/>
          <a:chOff x="0" y="0"/>
          <a:chExt cx="0" cy="0"/>
        </a:xfrm>
      </p:grpSpPr>
      <p:sp>
        <p:nvSpPr>
          <p:cNvPr id="2" name="Virsraksts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lv-LV"/>
              <a:t>Rediģēt šablona virsraksta stilu</a:t>
            </a:r>
            <a:endParaRPr kumimoji="0" lang="en-US"/>
          </a:p>
        </p:txBody>
      </p:sp>
      <p:sp>
        <p:nvSpPr>
          <p:cNvPr id="3" name="Teksta vietturis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lv-LV"/>
              <a:t>Rediģēt šablona teksta stilus</a:t>
            </a:r>
          </a:p>
        </p:txBody>
      </p:sp>
      <p:sp>
        <p:nvSpPr>
          <p:cNvPr id="4" name="Satura vietturis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lv-LV"/>
              <a:t>Rediģēt šablona teksta stilus</a:t>
            </a:r>
          </a:p>
          <a:p>
            <a:pPr lvl="1" eaLnBrk="1" latinLnBrk="0" hangingPunct="1"/>
            <a:r>
              <a:rPr lang="lv-LV"/>
              <a:t>Otrais līmenis</a:t>
            </a:r>
          </a:p>
          <a:p>
            <a:pPr lvl="2" eaLnBrk="1" latinLnBrk="0" hangingPunct="1"/>
            <a:r>
              <a:rPr lang="lv-LV"/>
              <a:t>Trešais līmenis</a:t>
            </a:r>
          </a:p>
          <a:p>
            <a:pPr lvl="3" eaLnBrk="1" latinLnBrk="0" hangingPunct="1"/>
            <a:r>
              <a:rPr lang="lv-LV"/>
              <a:t>Ceturtais līmenis</a:t>
            </a:r>
          </a:p>
          <a:p>
            <a:pPr lvl="4" eaLnBrk="1" latinLnBrk="0" hangingPunct="1"/>
            <a:r>
              <a:rPr lang="lv-LV"/>
              <a:t>Piektais līmenis</a:t>
            </a:r>
            <a:endParaRPr kumimoji="0" lang="en-US"/>
          </a:p>
        </p:txBody>
      </p:sp>
      <p:sp>
        <p:nvSpPr>
          <p:cNvPr id="5" name="Datuma vietturis 4"/>
          <p:cNvSpPr>
            <a:spLocks noGrp="1"/>
          </p:cNvSpPr>
          <p:nvPr>
            <p:ph type="dt" sz="half" idx="10"/>
          </p:nvPr>
        </p:nvSpPr>
        <p:spPr>
          <a:xfrm>
            <a:off x="6727032" y="6407944"/>
            <a:ext cx="1920240" cy="365760"/>
          </a:xfrm>
        </p:spPr>
        <p:txBody>
          <a:bodyPr/>
          <a:lstStyle/>
          <a:p>
            <a:fld id="{1DE30B39-79C7-45A8-9AEC-EFF96EC0CCA5}" type="datetimeFigureOut">
              <a:rPr lang="lv-LV" smtClean="0"/>
              <a:t>19.08.2022</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2F4C5AA0-3082-435C-A68E-6E1D14898BAE}" type="slidenum">
              <a:rPr lang="lv-LV" smtClean="0"/>
              <a:t>‹#›</a:t>
            </a:fld>
            <a:endParaRPr lang="lv-LV"/>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ttēls ar parakstu">
    <p:bg>
      <p:bgRef idx="1002">
        <a:schemeClr val="bg1"/>
      </p:bgRef>
    </p:bg>
    <p:spTree>
      <p:nvGrpSpPr>
        <p:cNvPr id="1" name=""/>
        <p:cNvGrpSpPr/>
        <p:nvPr/>
      </p:nvGrpSpPr>
      <p:grpSpPr>
        <a:xfrm>
          <a:off x="0" y="0"/>
          <a:ext cx="0" cy="0"/>
          <a:chOff x="0" y="0"/>
          <a:chExt cx="0" cy="0"/>
        </a:xfrm>
      </p:grpSpPr>
      <p:sp>
        <p:nvSpPr>
          <p:cNvPr id="4" name="Teksta vietturis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lv-LV"/>
              <a:t>Rediģēt šablona teksta stilus</a:t>
            </a:r>
          </a:p>
        </p:txBody>
      </p:sp>
      <p:sp>
        <p:nvSpPr>
          <p:cNvPr id="3" name="Attēla vietturis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lv-LV"/>
              <a:t>Noklikšķiniet uz attēla ikonas</a:t>
            </a:r>
            <a:endParaRPr kumimoji="0" lang="en-US" dirty="0"/>
          </a:p>
        </p:txBody>
      </p:sp>
      <p:sp>
        <p:nvSpPr>
          <p:cNvPr id="5" name="Datuma vietturis 4"/>
          <p:cNvSpPr>
            <a:spLocks noGrp="1"/>
          </p:cNvSpPr>
          <p:nvPr>
            <p:ph type="dt" sz="half" idx="10"/>
          </p:nvPr>
        </p:nvSpPr>
        <p:spPr/>
        <p:txBody>
          <a:bodyPr/>
          <a:lstStyle>
            <a:lvl1pPr>
              <a:defRPr>
                <a:solidFill>
                  <a:schemeClr val="tx1"/>
                </a:solidFill>
              </a:defRPr>
            </a:lvl1pPr>
            <a:extLst/>
          </a:lstStyle>
          <a:p>
            <a:fld id="{1DE30B39-79C7-45A8-9AEC-EFF96EC0CCA5}" type="datetimeFigureOut">
              <a:rPr lang="lv-LV" smtClean="0"/>
              <a:t>19.08.2022</a:t>
            </a:fld>
            <a:endParaRPr lang="lv-LV"/>
          </a:p>
        </p:txBody>
      </p:sp>
      <p:sp>
        <p:nvSpPr>
          <p:cNvPr id="6" name="Kājenes vietturis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lv-LV"/>
          </a:p>
        </p:txBody>
      </p:sp>
      <p:sp>
        <p:nvSpPr>
          <p:cNvPr id="7" name="Slaida numura vietturis 6"/>
          <p:cNvSpPr>
            <a:spLocks noGrp="1"/>
          </p:cNvSpPr>
          <p:nvPr>
            <p:ph type="sldNum" sz="quarter" idx="12"/>
          </p:nvPr>
        </p:nvSpPr>
        <p:spPr/>
        <p:txBody>
          <a:bodyPr/>
          <a:lstStyle>
            <a:lvl1pPr>
              <a:defRPr>
                <a:solidFill>
                  <a:schemeClr val="tx1"/>
                </a:solidFill>
              </a:defRPr>
            </a:lvl1pPr>
            <a:extLst/>
          </a:lstStyle>
          <a:p>
            <a:fld id="{2F4C5AA0-3082-435C-A68E-6E1D14898BAE}" type="slidenum">
              <a:rPr lang="lv-LV" smtClean="0"/>
              <a:t>‹#›</a:t>
            </a:fld>
            <a:endParaRPr lang="lv-LV"/>
          </a:p>
        </p:txBody>
      </p:sp>
      <p:sp>
        <p:nvSpPr>
          <p:cNvPr id="2" name="Virsraksts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lv-LV"/>
              <a:t>Rediģēt šablona virsraksta stilu</a:t>
            </a:r>
            <a:endParaRPr kumimoji="0" lang="en-US"/>
          </a:p>
        </p:txBody>
      </p:sp>
      <p:sp>
        <p:nvSpPr>
          <p:cNvPr id="8" name="Brīvform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Brīvform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Taisnleņķa trīsstūris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Taisns savienotājs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Skujiņu bultiņ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Skujiņu bultiņ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Brīvform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Brīvform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aisnleņķa trīsstūris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Taisns savienotājs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Virsraksta vietturis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lv-LV"/>
              <a:t>Rediģēt šablona virsraksta stilu</a:t>
            </a:r>
            <a:endParaRPr kumimoji="0" lang="en-US"/>
          </a:p>
        </p:txBody>
      </p:sp>
      <p:sp>
        <p:nvSpPr>
          <p:cNvPr id="30" name="Teksta vietturis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lv-LV"/>
              <a:t>Rediģēt šablona teksta stilus</a:t>
            </a:r>
          </a:p>
          <a:p>
            <a:pPr lvl="1" eaLnBrk="1" latinLnBrk="0" hangingPunct="1"/>
            <a:r>
              <a:rPr kumimoji="0" lang="lv-LV"/>
              <a:t>Otrais līmenis</a:t>
            </a:r>
          </a:p>
          <a:p>
            <a:pPr lvl="2" eaLnBrk="1" latinLnBrk="0" hangingPunct="1"/>
            <a:r>
              <a:rPr kumimoji="0" lang="lv-LV"/>
              <a:t>Trešais līmenis</a:t>
            </a:r>
          </a:p>
          <a:p>
            <a:pPr lvl="3" eaLnBrk="1" latinLnBrk="0" hangingPunct="1"/>
            <a:r>
              <a:rPr kumimoji="0" lang="lv-LV"/>
              <a:t>Ceturtais līmenis</a:t>
            </a:r>
          </a:p>
          <a:p>
            <a:pPr lvl="4" eaLnBrk="1" latinLnBrk="0" hangingPunct="1"/>
            <a:r>
              <a:rPr kumimoji="0" lang="lv-LV"/>
              <a:t>Piektais līmenis</a:t>
            </a:r>
            <a:endParaRPr kumimoji="0" lang="en-US"/>
          </a:p>
        </p:txBody>
      </p:sp>
      <p:sp>
        <p:nvSpPr>
          <p:cNvPr id="10" name="Datuma vietturis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E30B39-79C7-45A8-9AEC-EFF96EC0CCA5}" type="datetimeFigureOut">
              <a:rPr lang="lv-LV" smtClean="0"/>
              <a:t>19.08.2022</a:t>
            </a:fld>
            <a:endParaRPr lang="lv-LV"/>
          </a:p>
        </p:txBody>
      </p:sp>
      <p:sp>
        <p:nvSpPr>
          <p:cNvPr id="22" name="Kājenes vietturis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lv-LV"/>
          </a:p>
        </p:txBody>
      </p:sp>
      <p:sp>
        <p:nvSpPr>
          <p:cNvPr id="18" name="Slaida numura vietturis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F4C5AA0-3082-435C-A68E-6E1D14898BAE}" type="slidenum">
              <a:rPr lang="lv-LV" smtClean="0"/>
              <a:t>‹#›</a:t>
            </a:fld>
            <a:endParaRPr lang="lv-LV"/>
          </a:p>
        </p:txBody>
      </p:sp>
    </p:spTree>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likumi.lv/ta/id/88966-kriminallikum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www.patverums&#8211;dm.lv/" TargetMode="External"/><Relationship Id="rId2" Type="http://schemas.openxmlformats.org/officeDocument/2006/relationships/image" Target="../media/image22.gi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patverums&#8211;dm.lv/" TargetMode="External"/><Relationship Id="rId2" Type="http://schemas.openxmlformats.org/officeDocument/2006/relationships/image" Target="../media/image22.gi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patverums&#8211;dm.lv/" TargetMode="External"/><Relationship Id="rId2" Type="http://schemas.openxmlformats.org/officeDocument/2006/relationships/image" Target="../media/image22.gi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a:xfrm>
            <a:off x="432985" y="2420888"/>
            <a:ext cx="8136904" cy="1800200"/>
          </a:xfrm>
        </p:spPr>
        <p:txBody>
          <a:bodyPr>
            <a:normAutofit fontScale="90000"/>
          </a:bodyPr>
          <a:lstStyle/>
          <a:p>
            <a:pPr algn="ctr"/>
            <a:r>
              <a:rPr lang="lv-LV" sz="3600" b="1" dirty="0"/>
              <a:t>Sociālajiem darbiniekiem par iespējamā cilvēku tirdzniecības upura atpazīšanu, novirzīšanu palīdzības saņemšanai</a:t>
            </a:r>
            <a:br>
              <a:rPr lang="lv-LV" dirty="0"/>
            </a:br>
            <a:endParaRPr lang="lv-LV" sz="4000" dirty="0"/>
          </a:p>
        </p:txBody>
      </p:sp>
      <p:sp>
        <p:nvSpPr>
          <p:cNvPr id="3" name="Apakšvirsraksts 2"/>
          <p:cNvSpPr>
            <a:spLocks noGrp="1"/>
          </p:cNvSpPr>
          <p:nvPr>
            <p:ph type="subTitle" idx="1"/>
          </p:nvPr>
        </p:nvSpPr>
        <p:spPr>
          <a:xfrm>
            <a:off x="2123728" y="3717032"/>
            <a:ext cx="6400800" cy="1944216"/>
          </a:xfrm>
        </p:spPr>
        <p:txBody>
          <a:bodyPr>
            <a:normAutofit/>
          </a:bodyPr>
          <a:lstStyle/>
          <a:p>
            <a:pPr algn="r"/>
            <a:endParaRPr lang="lv-LV" sz="1600" dirty="0"/>
          </a:p>
          <a:p>
            <a:pPr algn="r"/>
            <a:endParaRPr lang="en-GB" sz="1600" dirty="0"/>
          </a:p>
          <a:p>
            <a:pPr algn="r"/>
            <a:endParaRPr lang="lv-LV" dirty="0"/>
          </a:p>
          <a:p>
            <a:pPr algn="r"/>
            <a:r>
              <a:rPr lang="lv-LV" dirty="0"/>
              <a:t>Gita </a:t>
            </a:r>
            <a:r>
              <a:rPr lang="lv-LV" dirty="0" err="1"/>
              <a:t>Miruškina</a:t>
            </a:r>
            <a:endParaRPr lang="lv-LV" dirty="0"/>
          </a:p>
        </p:txBody>
      </p:sp>
      <p:sp>
        <p:nvSpPr>
          <p:cNvPr id="4" name="Slaida numura vietturis 3"/>
          <p:cNvSpPr>
            <a:spLocks noGrp="1"/>
          </p:cNvSpPr>
          <p:nvPr>
            <p:ph type="sldNum" sz="quarter" idx="12"/>
          </p:nvPr>
        </p:nvSpPr>
        <p:spPr/>
        <p:txBody>
          <a:bodyPr/>
          <a:lstStyle/>
          <a:p>
            <a:pPr algn="r"/>
            <a:r>
              <a:rPr lang="lv-LV"/>
              <a:t>1</a:t>
            </a:r>
            <a:endParaRPr lang="lv-LV" dirty="0"/>
          </a:p>
        </p:txBody>
      </p:sp>
      <p:cxnSp>
        <p:nvCxnSpPr>
          <p:cNvPr id="8" name="Taisns savienotājs 7"/>
          <p:cNvCxnSpPr/>
          <p:nvPr/>
        </p:nvCxnSpPr>
        <p:spPr>
          <a:xfrm>
            <a:off x="3385275" y="188640"/>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3" cstate="print"/>
          <a:srcRect/>
          <a:stretch>
            <a:fillRect/>
          </a:stretch>
        </p:blipFill>
        <p:spPr bwMode="auto">
          <a:xfrm>
            <a:off x="2267744" y="181824"/>
            <a:ext cx="4467387" cy="1732575"/>
          </a:xfrm>
          <a:prstGeom prst="rect">
            <a:avLst/>
          </a:prstGeom>
          <a:noFill/>
          <a:ln w="9525">
            <a:noFill/>
            <a:miter lim="800000"/>
            <a:headEnd/>
            <a:tailEnd/>
          </a:ln>
        </p:spPr>
      </p:pic>
    </p:spTree>
    <p:extLst>
      <p:ext uri="{BB962C8B-B14F-4D97-AF65-F5344CB8AC3E}">
        <p14:creationId xmlns:p14="http://schemas.microsoft.com/office/powerpoint/2010/main" val="3318266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noAutofit/>
          </a:bodyPr>
          <a:lstStyle/>
          <a:p>
            <a:pPr marL="68580" indent="0">
              <a:buNone/>
            </a:pPr>
            <a:r>
              <a:rPr lang="lv-LV" sz="3200" dirty="0"/>
              <a:t>(2) Nepilngadīgā </a:t>
            </a:r>
            <a:r>
              <a:rPr lang="lv-LV" sz="3200" b="1" dirty="0">
                <a:solidFill>
                  <a:srgbClr val="00B050"/>
                </a:solidFill>
              </a:rPr>
              <a:t>vervēšana, pārvadāšana, nodošana, slēpšana, izmitināšana </a:t>
            </a:r>
            <a:r>
              <a:rPr lang="lv-LV" sz="3200" dirty="0">
                <a:solidFill>
                  <a:srgbClr val="00B050"/>
                </a:solidFill>
              </a:rPr>
              <a:t>vai </a:t>
            </a:r>
            <a:r>
              <a:rPr lang="lv-LV" sz="3200" b="1" dirty="0">
                <a:solidFill>
                  <a:srgbClr val="00B050"/>
                </a:solidFill>
              </a:rPr>
              <a:t>saņemšana (darbības)</a:t>
            </a:r>
            <a:r>
              <a:rPr lang="lv-LV" sz="3200" dirty="0"/>
              <a:t> </a:t>
            </a:r>
            <a:r>
              <a:rPr lang="lv-LV" sz="3200" b="1" dirty="0">
                <a:solidFill>
                  <a:srgbClr val="FF0000"/>
                </a:solidFill>
              </a:rPr>
              <a:t>ekspluatācijas nolūkā (nolūks) </a:t>
            </a:r>
            <a:r>
              <a:rPr lang="lv-LV" sz="3200" dirty="0"/>
              <a:t>atzīstama par cilvēku tirdzniecību arī tādā gadījumā, ja tā nav saistīta ar jebkuru šā panta pirmajā daļā minēto </a:t>
            </a:r>
            <a:r>
              <a:rPr lang="lv-LV" sz="3200" b="1" dirty="0">
                <a:solidFill>
                  <a:srgbClr val="CC6600"/>
                </a:solidFill>
              </a:rPr>
              <a:t>līdzekļu</a:t>
            </a:r>
            <a:r>
              <a:rPr lang="lv-LV" sz="3200" dirty="0"/>
              <a:t> izmantošanu.</a:t>
            </a:r>
          </a:p>
          <a:p>
            <a:pPr marL="68580" indent="0">
              <a:buNone/>
            </a:pPr>
            <a:endParaRPr lang="lv-LV" sz="2400" dirty="0"/>
          </a:p>
        </p:txBody>
      </p:sp>
      <p:sp>
        <p:nvSpPr>
          <p:cNvPr id="2" name="Virsraksts 1"/>
          <p:cNvSpPr>
            <a:spLocks noGrp="1"/>
          </p:cNvSpPr>
          <p:nvPr>
            <p:ph type="title"/>
          </p:nvPr>
        </p:nvSpPr>
        <p:spPr>
          <a:xfrm>
            <a:off x="467544" y="692696"/>
            <a:ext cx="8229600" cy="864096"/>
          </a:xfrm>
        </p:spPr>
        <p:txBody>
          <a:bodyPr>
            <a:normAutofit fontScale="90000"/>
          </a:bodyPr>
          <a:lstStyle/>
          <a:p>
            <a:r>
              <a:rPr lang="lv-LV" sz="3100" b="1" dirty="0"/>
              <a:t>154.</a:t>
            </a:r>
            <a:r>
              <a:rPr lang="lv-LV" sz="3100" b="1" baseline="30000" dirty="0"/>
              <a:t>2</a:t>
            </a:r>
            <a:r>
              <a:rPr lang="lv-LV" sz="3100" b="1" dirty="0"/>
              <a:t> pants. Cilvēku tirdzniecības jēdziens</a:t>
            </a:r>
            <a:br>
              <a:rPr lang="lv-LV" sz="4000" dirty="0"/>
            </a:br>
            <a:endParaRPr lang="en-US" dirty="0"/>
          </a:p>
        </p:txBody>
      </p:sp>
    </p:spTree>
    <p:extLst>
      <p:ext uri="{BB962C8B-B14F-4D97-AF65-F5344CB8AC3E}">
        <p14:creationId xmlns:p14="http://schemas.microsoft.com/office/powerpoint/2010/main" val="22381791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3568" y="2060848"/>
            <a:ext cx="8085138" cy="1944688"/>
          </a:xfrm>
        </p:spPr>
        <p:txBody>
          <a:bodyPr rtlCol="0">
            <a:normAutofit/>
          </a:bodyPr>
          <a:lstStyle/>
          <a:p>
            <a:pPr algn="just" eaLnBrk="1" fontAlgn="auto" hangingPunct="1">
              <a:spcAft>
                <a:spcPts val="0"/>
              </a:spcAft>
              <a:buFont typeface="Arial" pitchFamily="34" charset="0"/>
              <a:buNone/>
              <a:defRPr/>
            </a:pPr>
            <a:r>
              <a:rPr lang="lv-LV" dirty="0">
                <a:latin typeface="Times New Roman" pitchFamily="18" charset="0"/>
                <a:cs typeface="Times New Roman" pitchFamily="18" charset="0"/>
              </a:rPr>
              <a:t>   </a:t>
            </a:r>
            <a:r>
              <a:rPr lang="lv-LV" dirty="0">
                <a:cs typeface="Times New Roman" pitchFamily="18" charset="0"/>
              </a:rPr>
              <a:t>(3) </a:t>
            </a:r>
            <a:r>
              <a:rPr lang="lv-LV" dirty="0">
                <a:solidFill>
                  <a:srgbClr val="FF0000"/>
                </a:solidFill>
                <a:cs typeface="Times New Roman" pitchFamily="18" charset="0"/>
              </a:rPr>
              <a:t>Ekspluatācija</a:t>
            </a:r>
            <a:r>
              <a:rPr lang="lv-LV" dirty="0">
                <a:cs typeface="Times New Roman" pitchFamily="18" charset="0"/>
              </a:rPr>
              <a:t> </a:t>
            </a:r>
            <a:r>
              <a:rPr lang="lv-LV" dirty="0">
                <a:solidFill>
                  <a:schemeClr val="bg1">
                    <a:lumMod val="65000"/>
                  </a:schemeClr>
                </a:solidFill>
                <a:cs typeface="Times New Roman" pitchFamily="18" charset="0"/>
              </a:rPr>
              <a:t>šā panta izpratnē </a:t>
            </a:r>
            <a:r>
              <a:rPr lang="lv-LV" dirty="0">
                <a:cs typeface="Times New Roman" pitchFamily="18" charset="0"/>
              </a:rPr>
              <a:t>ir……</a:t>
            </a:r>
            <a:endParaRPr lang="lv-LV" dirty="0">
              <a:solidFill>
                <a:schemeClr val="bg1">
                  <a:lumMod val="65000"/>
                </a:schemeClr>
              </a:solidFill>
              <a:cs typeface="Times New Roman" pitchFamily="18" charset="0"/>
            </a:endParaRPr>
          </a:p>
        </p:txBody>
      </p:sp>
      <p:sp>
        <p:nvSpPr>
          <p:cNvPr id="2" name="Taisnstūris 1"/>
          <p:cNvSpPr/>
          <p:nvPr/>
        </p:nvSpPr>
        <p:spPr>
          <a:xfrm>
            <a:off x="827584" y="404664"/>
            <a:ext cx="7200800" cy="461665"/>
          </a:xfrm>
          <a:prstGeom prst="rect">
            <a:avLst/>
          </a:prstGeom>
        </p:spPr>
        <p:txBody>
          <a:bodyPr wrap="square">
            <a:spAutoFit/>
          </a:bodyPr>
          <a:lstStyle/>
          <a:p>
            <a:pPr algn="ctr"/>
            <a:r>
              <a:rPr lang="lv-LV" sz="2400" b="1" dirty="0"/>
              <a:t>154.</a:t>
            </a:r>
            <a:r>
              <a:rPr lang="lv-LV" sz="2400" b="1" baseline="30000" dirty="0"/>
              <a:t>2</a:t>
            </a:r>
            <a:r>
              <a:rPr lang="lv-LV" sz="2400" b="1" dirty="0"/>
              <a:t> pants. Cilvēku tirdzniecības jēdziens</a:t>
            </a:r>
            <a:endParaRPr lang="lv-LV"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550" y="2780928"/>
            <a:ext cx="6438900"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81672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aisnstūris 2"/>
          <p:cNvSpPr>
            <a:spLocks noChangeArrowheads="1"/>
          </p:cNvSpPr>
          <p:nvPr/>
        </p:nvSpPr>
        <p:spPr bwMode="auto">
          <a:xfrm>
            <a:off x="1187450" y="549275"/>
            <a:ext cx="6281738" cy="523875"/>
          </a:xfrm>
          <a:prstGeom prst="rect">
            <a:avLst/>
          </a:prstGeom>
          <a:noFill/>
          <a:ln>
            <a:noFill/>
          </a:ln>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lv-LV" altLang="lv-LV" sz="2800" b="1" dirty="0">
                <a:latin typeface="+mj-lt"/>
                <a:cs typeface="Times New Roman" pitchFamily="18" charset="0"/>
              </a:rPr>
              <a:t>Ko mēs saprotam ar cilvēku tirdzniecību?</a:t>
            </a:r>
          </a:p>
        </p:txBody>
      </p:sp>
      <p:pic>
        <p:nvPicPr>
          <p:cNvPr id="16387" name="Picture 5" descr="032"/>
          <p:cNvPicPr>
            <a:picLocks noChangeAspect="1" noChangeArrowheads="1"/>
          </p:cNvPicPr>
          <p:nvPr/>
        </p:nvPicPr>
        <p:blipFill>
          <a:blip r:embed="rId2" cstate="print"/>
          <a:srcRect/>
          <a:stretch>
            <a:fillRect/>
          </a:stretch>
        </p:blipFill>
        <p:spPr bwMode="auto">
          <a:xfrm>
            <a:off x="304800" y="1143000"/>
            <a:ext cx="8382000" cy="4897438"/>
          </a:xfrm>
          <a:prstGeom prst="rect">
            <a:avLst/>
          </a:prstGeom>
          <a:noFill/>
          <a:ln w="9525">
            <a:solidFill>
              <a:schemeClr val="tx1"/>
            </a:solidFill>
            <a:miter lim="800000"/>
            <a:headEnd/>
            <a:tailEnd/>
          </a:ln>
        </p:spPr>
      </p:pic>
      <p:sp>
        <p:nvSpPr>
          <p:cNvPr id="20484" name="Rectangle 8"/>
          <p:cNvSpPr>
            <a:spLocks noChangeArrowheads="1"/>
          </p:cNvSpPr>
          <p:nvPr/>
        </p:nvSpPr>
        <p:spPr bwMode="auto">
          <a:xfrm>
            <a:off x="2123728" y="6027738"/>
            <a:ext cx="7020272" cy="830262"/>
          </a:xfrm>
          <a:prstGeom prst="rect">
            <a:avLst/>
          </a:prstGeom>
          <a:no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lv-LV" altLang="lv-LV" sz="2400" b="1" dirty="0">
                <a:latin typeface="+mj-lt"/>
                <a:cs typeface="Times New Roman" pitchFamily="18" charset="0"/>
              </a:rPr>
              <a:t>Personas iesaistīšanu prostitūcijā vai cita veida seksuālā izmantošanā</a:t>
            </a:r>
          </a:p>
        </p:txBody>
      </p:sp>
      <p:sp>
        <p:nvSpPr>
          <p:cNvPr id="2" name="Rectangle 1"/>
          <p:cNvSpPr/>
          <p:nvPr/>
        </p:nvSpPr>
        <p:spPr>
          <a:xfrm>
            <a:off x="6011863" y="5949950"/>
            <a:ext cx="2176462" cy="904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p>
        </p:txBody>
      </p:sp>
    </p:spTree>
    <p:extLst>
      <p:ext uri="{BB962C8B-B14F-4D97-AF65-F5344CB8AC3E}">
        <p14:creationId xmlns:p14="http://schemas.microsoft.com/office/powerpoint/2010/main" val="27726851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85800"/>
            <a:ext cx="8229600" cy="4525963"/>
          </a:xfrm>
        </p:spPr>
        <p:txBody>
          <a:bodyPr rtlCol="0">
            <a:normAutofit/>
          </a:bodyPr>
          <a:lstStyle/>
          <a:p>
            <a:pPr algn="just" eaLnBrk="1" fontAlgn="auto" hangingPunct="1">
              <a:spcAft>
                <a:spcPts val="0"/>
              </a:spcAft>
              <a:buFont typeface="Arial" pitchFamily="34" charset="0"/>
              <a:buNone/>
              <a:defRPr/>
            </a:pPr>
            <a:r>
              <a:rPr lang="lv-LV" dirty="0">
                <a:latin typeface="Times New Roman" pitchFamily="18" charset="0"/>
                <a:cs typeface="Times New Roman" pitchFamily="18" charset="0"/>
              </a:rPr>
              <a:t>   </a:t>
            </a:r>
            <a:r>
              <a:rPr lang="lv-LV" dirty="0">
                <a:cs typeface="Times New Roman" pitchFamily="18" charset="0"/>
              </a:rPr>
              <a:t>(3) Ekspluatācija </a:t>
            </a:r>
            <a:r>
              <a:rPr lang="lv-LV" dirty="0">
                <a:solidFill>
                  <a:schemeClr val="bg1">
                    <a:lumMod val="65000"/>
                  </a:schemeClr>
                </a:solidFill>
                <a:cs typeface="Times New Roman" pitchFamily="18" charset="0"/>
              </a:rPr>
              <a:t>šā panta izpratnē </a:t>
            </a:r>
            <a:r>
              <a:rPr lang="lv-LV" dirty="0">
                <a:cs typeface="Times New Roman" pitchFamily="18" charset="0"/>
              </a:rPr>
              <a:t>ir personas iesaistīšana </a:t>
            </a:r>
            <a:r>
              <a:rPr lang="lv-LV" b="1" dirty="0">
                <a:solidFill>
                  <a:srgbClr val="FF0000"/>
                </a:solidFill>
                <a:cs typeface="Times New Roman" pitchFamily="18" charset="0"/>
              </a:rPr>
              <a:t>prostitūcijā vai cita veida seksuālā izmantošanā</a:t>
            </a:r>
            <a:r>
              <a:rPr lang="lv-LV" dirty="0">
                <a:cs typeface="Times New Roman" pitchFamily="18" charset="0"/>
              </a:rPr>
              <a:t>, </a:t>
            </a:r>
            <a:r>
              <a:rPr lang="lv-LV" dirty="0">
                <a:solidFill>
                  <a:schemeClr val="bg1">
                    <a:lumMod val="65000"/>
                  </a:schemeClr>
                </a:solidFill>
                <a:cs typeface="Times New Roman" pitchFamily="18" charset="0"/>
              </a:rPr>
              <a:t>piespiešana veikt darbu, sniegt pakalpojumus vai izdarīt noziedzīgus nodarījumus, turēšana verdzībā vai citās tai līdzīgās formās (parādu verdzība, dzimtbūšana vai personas cita veida piespiedu nodošana citas personas atkarībā), turēšana kalpībā vai arī personas audu vai orgānu nelikumīga izņemšana.</a:t>
            </a:r>
          </a:p>
        </p:txBody>
      </p:sp>
    </p:spTree>
    <p:extLst>
      <p:ext uri="{BB962C8B-B14F-4D97-AF65-F5344CB8AC3E}">
        <p14:creationId xmlns:p14="http://schemas.microsoft.com/office/powerpoint/2010/main" val="278544435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aisnstūris 2"/>
          <p:cNvSpPr>
            <a:spLocks noChangeArrowheads="1"/>
          </p:cNvSpPr>
          <p:nvPr/>
        </p:nvSpPr>
        <p:spPr bwMode="auto">
          <a:xfrm>
            <a:off x="1187450" y="549275"/>
            <a:ext cx="6281738" cy="523875"/>
          </a:xfrm>
          <a:prstGeom prst="rect">
            <a:avLst/>
          </a:prstGeom>
          <a:noFill/>
          <a:ln>
            <a:noFill/>
          </a:ln>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lv-LV" altLang="lv-LV" sz="2800" b="1" dirty="0">
                <a:latin typeface="+mj-lt"/>
                <a:cs typeface="Times New Roman" pitchFamily="18" charset="0"/>
              </a:rPr>
              <a:t>Ko mēs saprotam ar cilvēku tirdzniecību?</a:t>
            </a:r>
          </a:p>
        </p:txBody>
      </p:sp>
      <p:sp>
        <p:nvSpPr>
          <p:cNvPr id="23555" name="Rectangle 6"/>
          <p:cNvSpPr>
            <a:spLocks noChangeArrowheads="1"/>
          </p:cNvSpPr>
          <p:nvPr/>
        </p:nvSpPr>
        <p:spPr bwMode="auto">
          <a:xfrm>
            <a:off x="3851920" y="6377710"/>
            <a:ext cx="4570412" cy="461962"/>
          </a:xfrm>
          <a:prstGeom prst="rect">
            <a:avLst/>
          </a:prstGeom>
          <a:noFill/>
          <a:ln>
            <a:noFill/>
          </a:ln>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lv-LV" altLang="lv-LV" sz="2400" b="1" dirty="0">
                <a:latin typeface="+mj-lt"/>
                <a:cs typeface="Times New Roman" pitchFamily="18" charset="0"/>
              </a:rPr>
              <a:t>Personas  piespiešana veikt darbu</a:t>
            </a:r>
            <a:r>
              <a:rPr lang="lv-LV" altLang="lv-LV" sz="2400" dirty="0">
                <a:latin typeface="+mj-lt"/>
                <a:cs typeface="Times New Roman" pitchFamily="18" charset="0"/>
              </a:rPr>
              <a:t> </a:t>
            </a:r>
          </a:p>
        </p:txBody>
      </p:sp>
      <p:pic>
        <p:nvPicPr>
          <p:cNvPr id="21508" name="Picture 21" descr="KONGO021"/>
          <p:cNvPicPr>
            <a:picLocks noChangeAspect="1" noChangeArrowheads="1"/>
          </p:cNvPicPr>
          <p:nvPr/>
        </p:nvPicPr>
        <p:blipFill>
          <a:blip r:embed="rId2" cstate="print"/>
          <a:srcRect/>
          <a:stretch>
            <a:fillRect/>
          </a:stretch>
        </p:blipFill>
        <p:spPr bwMode="auto">
          <a:xfrm>
            <a:off x="303213" y="1219200"/>
            <a:ext cx="8383587" cy="5029200"/>
          </a:xfrm>
          <a:prstGeom prst="rect">
            <a:avLst/>
          </a:prstGeom>
          <a:noFill/>
          <a:ln w="9525">
            <a:noFill/>
            <a:miter lim="800000"/>
            <a:headEnd/>
            <a:tailEnd/>
          </a:ln>
        </p:spPr>
      </p:pic>
    </p:spTree>
    <p:extLst>
      <p:ext uri="{BB962C8B-B14F-4D97-AF65-F5344CB8AC3E}">
        <p14:creationId xmlns:p14="http://schemas.microsoft.com/office/powerpoint/2010/main" val="29147173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aisnstūris 2"/>
          <p:cNvSpPr>
            <a:spLocks noChangeArrowheads="1"/>
          </p:cNvSpPr>
          <p:nvPr/>
        </p:nvSpPr>
        <p:spPr bwMode="auto">
          <a:xfrm>
            <a:off x="1187450" y="549275"/>
            <a:ext cx="6322565" cy="461665"/>
          </a:xfrm>
          <a:prstGeom prst="rect">
            <a:avLst/>
          </a:prstGeom>
          <a:noFill/>
          <a:ln>
            <a:noFill/>
          </a:ln>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lv-LV" altLang="lv-LV" sz="2400" b="1" dirty="0">
                <a:latin typeface="+mj-lt"/>
                <a:cs typeface="Times New Roman" pitchFamily="18" charset="0"/>
              </a:rPr>
              <a:t>Ko mēs saprotam ar cilvēku tirdzniecību?</a:t>
            </a:r>
          </a:p>
        </p:txBody>
      </p:sp>
      <p:sp>
        <p:nvSpPr>
          <p:cNvPr id="28675" name="Rectangle 3"/>
          <p:cNvSpPr>
            <a:spLocks noChangeArrowheads="1"/>
          </p:cNvSpPr>
          <p:nvPr/>
        </p:nvSpPr>
        <p:spPr bwMode="auto">
          <a:xfrm>
            <a:off x="304800" y="1066800"/>
            <a:ext cx="8353425" cy="369332"/>
          </a:xfrm>
          <a:prstGeom prst="rect">
            <a:avLst/>
          </a:prstGeom>
          <a:noFill/>
          <a:ln>
            <a:noFill/>
          </a:ln>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 typeface="Wingdings" pitchFamily="2" charset="2"/>
              <a:buNone/>
              <a:defRPr/>
            </a:pPr>
            <a:r>
              <a:rPr lang="lv-LV" altLang="lv-LV" sz="1800" b="1" dirty="0">
                <a:latin typeface="+mj-lt"/>
                <a:cs typeface="Times New Roman" pitchFamily="18" charset="0"/>
              </a:rPr>
              <a:t>Piespiešana sniegt pakalpojumus vai izdarīt noziedzīgus nodarījumus</a:t>
            </a:r>
            <a:endParaRPr lang="lv-LV" altLang="lv-LV" sz="1800" dirty="0">
              <a:latin typeface="+mj-lt"/>
              <a:cs typeface="Times New Roman" pitchFamily="18" charset="0"/>
            </a:endParaRPr>
          </a:p>
        </p:txBody>
      </p:sp>
      <p:sp>
        <p:nvSpPr>
          <p:cNvPr id="28676" name="Taisnstūris 1"/>
          <p:cNvSpPr>
            <a:spLocks noChangeArrowheads="1"/>
          </p:cNvSpPr>
          <p:nvPr/>
        </p:nvSpPr>
        <p:spPr bwMode="auto">
          <a:xfrm>
            <a:off x="4348732" y="6309320"/>
            <a:ext cx="2689225" cy="400050"/>
          </a:xfrm>
          <a:prstGeom prst="rect">
            <a:avLst/>
          </a:prstGeom>
          <a:noFill/>
          <a:ln>
            <a:noFill/>
          </a:ln>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lv-LV" altLang="lv-LV" sz="2000" b="1" dirty="0">
                <a:latin typeface="+mj-lt"/>
                <a:cs typeface="Times New Roman" pitchFamily="18" charset="0"/>
              </a:rPr>
              <a:t>Piespiedu zādzības u.c.</a:t>
            </a:r>
          </a:p>
        </p:txBody>
      </p:sp>
      <p:pic>
        <p:nvPicPr>
          <p:cNvPr id="20485" name="Attēls 6"/>
          <p:cNvPicPr>
            <a:picLocks noChangeAspect="1"/>
          </p:cNvPicPr>
          <p:nvPr/>
        </p:nvPicPr>
        <p:blipFill>
          <a:blip r:embed="rId2" cstate="print"/>
          <a:srcRect/>
          <a:stretch>
            <a:fillRect/>
          </a:stretch>
        </p:blipFill>
        <p:spPr bwMode="auto">
          <a:xfrm>
            <a:off x="457200" y="1600200"/>
            <a:ext cx="8229600" cy="4572000"/>
          </a:xfrm>
          <a:prstGeom prst="rect">
            <a:avLst/>
          </a:prstGeom>
          <a:noFill/>
          <a:ln w="9525">
            <a:noFill/>
            <a:miter lim="800000"/>
            <a:headEnd/>
            <a:tailEnd/>
          </a:ln>
        </p:spPr>
      </p:pic>
    </p:spTree>
    <p:extLst>
      <p:ext uri="{BB962C8B-B14F-4D97-AF65-F5344CB8AC3E}">
        <p14:creationId xmlns:p14="http://schemas.microsoft.com/office/powerpoint/2010/main" val="39688609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aisnstūris 2"/>
          <p:cNvSpPr>
            <a:spLocks noChangeArrowheads="1"/>
          </p:cNvSpPr>
          <p:nvPr/>
        </p:nvSpPr>
        <p:spPr bwMode="auto">
          <a:xfrm>
            <a:off x="1304131" y="188640"/>
            <a:ext cx="6281738" cy="523875"/>
          </a:xfrm>
          <a:prstGeom prst="rect">
            <a:avLst/>
          </a:prstGeom>
          <a:noFill/>
          <a:ln>
            <a:noFill/>
          </a:ln>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lv-LV" altLang="lv-LV" sz="2800" b="1" dirty="0">
                <a:latin typeface="+mj-lt"/>
                <a:cs typeface="Times New Roman" pitchFamily="18" charset="0"/>
              </a:rPr>
              <a:t>Ko mēs saprotam ar cilvēku tirdzniecību?</a:t>
            </a:r>
          </a:p>
        </p:txBody>
      </p:sp>
      <p:sp>
        <p:nvSpPr>
          <p:cNvPr id="24579" name="Rectangle 3"/>
          <p:cNvSpPr>
            <a:spLocks noChangeArrowheads="1"/>
          </p:cNvSpPr>
          <p:nvPr/>
        </p:nvSpPr>
        <p:spPr bwMode="auto">
          <a:xfrm>
            <a:off x="414528" y="742950"/>
            <a:ext cx="8280400" cy="400050"/>
          </a:xfrm>
          <a:prstGeom prst="rect">
            <a:avLst/>
          </a:prstGeom>
          <a:noFill/>
          <a:ln>
            <a:noFill/>
          </a:ln>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 typeface="Wingdings" pitchFamily="2" charset="2"/>
              <a:buNone/>
              <a:defRPr/>
            </a:pPr>
            <a:r>
              <a:rPr lang="lv-LV" altLang="lv-LV" sz="2000" b="1" dirty="0">
                <a:latin typeface="+mj-lt"/>
                <a:cs typeface="Times New Roman" pitchFamily="18" charset="0"/>
              </a:rPr>
              <a:t>Piespiešana sniegt pakalpojumus vai izdarīt noziedzīgus nodarījumus</a:t>
            </a:r>
          </a:p>
        </p:txBody>
      </p:sp>
      <p:pic>
        <p:nvPicPr>
          <p:cNvPr id="23556" name="Attēls 1"/>
          <p:cNvPicPr>
            <a:picLocks noChangeAspect="1"/>
          </p:cNvPicPr>
          <p:nvPr/>
        </p:nvPicPr>
        <p:blipFill>
          <a:blip r:embed="rId2" cstate="print"/>
          <a:srcRect/>
          <a:stretch>
            <a:fillRect/>
          </a:stretch>
        </p:blipFill>
        <p:spPr bwMode="auto">
          <a:xfrm>
            <a:off x="457200" y="1600200"/>
            <a:ext cx="8077200" cy="4648200"/>
          </a:xfrm>
          <a:prstGeom prst="rect">
            <a:avLst/>
          </a:prstGeom>
          <a:noFill/>
          <a:ln w="9525">
            <a:noFill/>
            <a:miter lim="800000"/>
            <a:headEnd/>
            <a:tailEnd/>
          </a:ln>
        </p:spPr>
      </p:pic>
      <p:sp>
        <p:nvSpPr>
          <p:cNvPr id="24581" name="Taisnstūris 1"/>
          <p:cNvSpPr>
            <a:spLocks noChangeArrowheads="1"/>
          </p:cNvSpPr>
          <p:nvPr/>
        </p:nvSpPr>
        <p:spPr bwMode="auto">
          <a:xfrm>
            <a:off x="4788024" y="6309320"/>
            <a:ext cx="3287712" cy="400050"/>
          </a:xfrm>
          <a:prstGeom prst="rect">
            <a:avLst/>
          </a:prstGeom>
          <a:noFill/>
          <a:ln>
            <a:noFill/>
          </a:ln>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lv-LV" altLang="lv-LV" sz="2000" b="1" dirty="0">
                <a:latin typeface="+mj-lt"/>
                <a:cs typeface="Times New Roman" pitchFamily="18" charset="0"/>
              </a:rPr>
              <a:t>Piespiedu vai fiktīvās laulības</a:t>
            </a:r>
          </a:p>
        </p:txBody>
      </p:sp>
    </p:spTree>
    <p:extLst>
      <p:ext uri="{BB962C8B-B14F-4D97-AF65-F5344CB8AC3E}">
        <p14:creationId xmlns:p14="http://schemas.microsoft.com/office/powerpoint/2010/main" val="18304759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aisnstūris 2"/>
          <p:cNvSpPr>
            <a:spLocks noChangeArrowheads="1"/>
          </p:cNvSpPr>
          <p:nvPr/>
        </p:nvSpPr>
        <p:spPr bwMode="auto">
          <a:xfrm>
            <a:off x="1187450" y="549275"/>
            <a:ext cx="6281738" cy="523875"/>
          </a:xfrm>
          <a:prstGeom prst="rect">
            <a:avLst/>
          </a:prstGeom>
          <a:noFill/>
          <a:ln>
            <a:noFill/>
          </a:ln>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lv-LV" altLang="lv-LV" sz="2800" b="1" dirty="0">
                <a:latin typeface="+mj-lt"/>
                <a:cs typeface="Times New Roman" pitchFamily="18" charset="0"/>
              </a:rPr>
              <a:t>Ko mēs saprotam ar cilvēku tirdzniecību?</a:t>
            </a:r>
          </a:p>
        </p:txBody>
      </p:sp>
      <p:sp>
        <p:nvSpPr>
          <p:cNvPr id="27651" name="Rectangle 3"/>
          <p:cNvSpPr>
            <a:spLocks noChangeArrowheads="1"/>
          </p:cNvSpPr>
          <p:nvPr/>
        </p:nvSpPr>
        <p:spPr bwMode="auto">
          <a:xfrm>
            <a:off x="381000" y="1143000"/>
            <a:ext cx="8424863" cy="400050"/>
          </a:xfrm>
          <a:prstGeom prst="rect">
            <a:avLst/>
          </a:prstGeom>
          <a:noFill/>
          <a:ln>
            <a:noFill/>
          </a:ln>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 typeface="Wingdings" pitchFamily="2" charset="2"/>
              <a:buNone/>
              <a:defRPr/>
            </a:pPr>
            <a:r>
              <a:rPr lang="lv-LV" altLang="lv-LV" sz="2000" b="1" dirty="0">
                <a:latin typeface="+mj-lt"/>
                <a:cs typeface="Times New Roman" pitchFamily="18" charset="0"/>
              </a:rPr>
              <a:t>Piespiešana sniegt pakalpojumus vai izdarīt noziedzīgus nodarījumus</a:t>
            </a:r>
            <a:endParaRPr lang="lv-LV" altLang="lv-LV" sz="2000" dirty="0">
              <a:latin typeface="+mj-lt"/>
              <a:cs typeface="Times New Roman" pitchFamily="18" charset="0"/>
            </a:endParaRPr>
          </a:p>
        </p:txBody>
      </p:sp>
      <p:pic>
        <p:nvPicPr>
          <p:cNvPr id="22532" name="Picture 14" descr="untitledubago"/>
          <p:cNvPicPr>
            <a:picLocks noChangeAspect="1" noChangeArrowheads="1"/>
          </p:cNvPicPr>
          <p:nvPr/>
        </p:nvPicPr>
        <p:blipFill>
          <a:blip r:embed="rId2" cstate="print"/>
          <a:srcRect/>
          <a:stretch>
            <a:fillRect/>
          </a:stretch>
        </p:blipFill>
        <p:spPr bwMode="auto">
          <a:xfrm>
            <a:off x="533400" y="1600200"/>
            <a:ext cx="8001000" cy="4552950"/>
          </a:xfrm>
          <a:prstGeom prst="rect">
            <a:avLst/>
          </a:prstGeom>
          <a:noFill/>
          <a:ln w="9525">
            <a:noFill/>
            <a:miter lim="800000"/>
            <a:headEnd/>
            <a:tailEnd/>
          </a:ln>
        </p:spPr>
      </p:pic>
      <p:sp>
        <p:nvSpPr>
          <p:cNvPr id="27653" name="Taisnstūris 1"/>
          <p:cNvSpPr>
            <a:spLocks noChangeArrowheads="1"/>
          </p:cNvSpPr>
          <p:nvPr/>
        </p:nvSpPr>
        <p:spPr bwMode="auto">
          <a:xfrm>
            <a:off x="4334733" y="6309320"/>
            <a:ext cx="2470150" cy="400050"/>
          </a:xfrm>
          <a:prstGeom prst="rect">
            <a:avLst/>
          </a:prstGeom>
          <a:noFill/>
          <a:ln>
            <a:noFill/>
          </a:ln>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lv-LV" altLang="lv-LV" sz="2000" b="1" dirty="0">
                <a:latin typeface="+mj-lt"/>
                <a:cs typeface="Times New Roman" pitchFamily="18" charset="0"/>
              </a:rPr>
              <a:t>Piespiedu ubagošanu</a:t>
            </a:r>
            <a:endParaRPr lang="lv-LV" altLang="lv-LV" sz="1800" b="1" dirty="0">
              <a:latin typeface="+mj-lt"/>
            </a:endParaRPr>
          </a:p>
        </p:txBody>
      </p:sp>
    </p:spTree>
    <p:extLst>
      <p:ext uri="{BB962C8B-B14F-4D97-AF65-F5344CB8AC3E}">
        <p14:creationId xmlns:p14="http://schemas.microsoft.com/office/powerpoint/2010/main" val="9567496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85800"/>
            <a:ext cx="8229600" cy="4525963"/>
          </a:xfrm>
        </p:spPr>
        <p:txBody>
          <a:bodyPr rtlCol="0">
            <a:normAutofit/>
          </a:bodyPr>
          <a:lstStyle/>
          <a:p>
            <a:pPr algn="just" eaLnBrk="1" fontAlgn="auto" hangingPunct="1">
              <a:spcAft>
                <a:spcPts val="0"/>
              </a:spcAft>
              <a:buFont typeface="Arial" pitchFamily="34" charset="0"/>
              <a:buNone/>
              <a:defRPr/>
            </a:pPr>
            <a:r>
              <a:rPr lang="lv-LV" dirty="0">
                <a:latin typeface="Times New Roman" pitchFamily="18" charset="0"/>
                <a:cs typeface="Times New Roman" pitchFamily="18" charset="0"/>
              </a:rPr>
              <a:t>   </a:t>
            </a:r>
            <a:r>
              <a:rPr lang="lv-LV" dirty="0">
                <a:cs typeface="Times New Roman" pitchFamily="18" charset="0"/>
              </a:rPr>
              <a:t>(3) Ekspluatācija </a:t>
            </a:r>
            <a:r>
              <a:rPr lang="lv-LV" dirty="0">
                <a:solidFill>
                  <a:schemeClr val="bg1">
                    <a:lumMod val="65000"/>
                  </a:schemeClr>
                </a:solidFill>
                <a:cs typeface="Times New Roman" pitchFamily="18" charset="0"/>
              </a:rPr>
              <a:t>šā panta izpratnē </a:t>
            </a:r>
            <a:r>
              <a:rPr lang="lv-LV" dirty="0">
                <a:cs typeface="Times New Roman" pitchFamily="18" charset="0"/>
              </a:rPr>
              <a:t>ir personas </a:t>
            </a:r>
            <a:r>
              <a:rPr lang="lv-LV" dirty="0">
                <a:solidFill>
                  <a:schemeClr val="bg1">
                    <a:lumMod val="65000"/>
                  </a:schemeClr>
                </a:solidFill>
                <a:cs typeface="Times New Roman" pitchFamily="18" charset="0"/>
              </a:rPr>
              <a:t>iesaistīšana prostitūcijā vai cita veida seksuālā izmantošanā</a:t>
            </a:r>
            <a:r>
              <a:rPr lang="lv-LV" dirty="0">
                <a:cs typeface="Times New Roman" pitchFamily="18" charset="0"/>
              </a:rPr>
              <a:t>, </a:t>
            </a:r>
            <a:r>
              <a:rPr lang="lv-LV" b="1" dirty="0">
                <a:solidFill>
                  <a:srgbClr val="FF0000"/>
                </a:solidFill>
                <a:cs typeface="Times New Roman" pitchFamily="18" charset="0"/>
              </a:rPr>
              <a:t>piespiešana veikt darbu, sniegt pakalpojumus vai izdarīt noziedzīgus nodarījumus</a:t>
            </a:r>
            <a:r>
              <a:rPr lang="lv-LV" dirty="0">
                <a:solidFill>
                  <a:schemeClr val="bg1">
                    <a:lumMod val="65000"/>
                  </a:schemeClr>
                </a:solidFill>
                <a:cs typeface="Times New Roman" pitchFamily="18" charset="0"/>
              </a:rPr>
              <a:t>, turēšana verdzībā vai citās tai līdzīgās formās (parādu verdzība, dzimtbūšana vai personas cita veida piespiedu nodošana citas personas atkarībā), turēšana kalpībā vai arī personas audu vai orgānu nelikumīga izņemšana.</a:t>
            </a:r>
          </a:p>
        </p:txBody>
      </p:sp>
    </p:spTree>
    <p:extLst>
      <p:ext uri="{BB962C8B-B14F-4D97-AF65-F5344CB8AC3E}">
        <p14:creationId xmlns:p14="http://schemas.microsoft.com/office/powerpoint/2010/main" val="39299658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85800"/>
            <a:ext cx="8229600" cy="4525963"/>
          </a:xfrm>
        </p:spPr>
        <p:txBody>
          <a:bodyPr rtlCol="0">
            <a:normAutofit/>
          </a:bodyPr>
          <a:lstStyle/>
          <a:p>
            <a:pPr algn="just" eaLnBrk="1" fontAlgn="auto" hangingPunct="1">
              <a:spcAft>
                <a:spcPts val="0"/>
              </a:spcAft>
              <a:buFont typeface="Arial" pitchFamily="34" charset="0"/>
              <a:buNone/>
              <a:defRPr/>
            </a:pPr>
            <a:r>
              <a:rPr lang="lv-LV" dirty="0">
                <a:latin typeface="Times New Roman" pitchFamily="18" charset="0"/>
                <a:cs typeface="Times New Roman" pitchFamily="18" charset="0"/>
              </a:rPr>
              <a:t>   </a:t>
            </a:r>
            <a:r>
              <a:rPr lang="lv-LV" dirty="0">
                <a:cs typeface="Times New Roman" pitchFamily="18" charset="0"/>
              </a:rPr>
              <a:t>(3) Ekspluatācija </a:t>
            </a:r>
            <a:r>
              <a:rPr lang="lv-LV" dirty="0">
                <a:solidFill>
                  <a:schemeClr val="bg1">
                    <a:lumMod val="65000"/>
                  </a:schemeClr>
                </a:solidFill>
                <a:cs typeface="Times New Roman" pitchFamily="18" charset="0"/>
              </a:rPr>
              <a:t>šā panta izpratnē </a:t>
            </a:r>
            <a:r>
              <a:rPr lang="lv-LV" dirty="0">
                <a:cs typeface="Times New Roman" pitchFamily="18" charset="0"/>
              </a:rPr>
              <a:t>ir personas </a:t>
            </a:r>
            <a:r>
              <a:rPr lang="lv-LV" dirty="0">
                <a:solidFill>
                  <a:schemeClr val="bg1">
                    <a:lumMod val="65000"/>
                  </a:schemeClr>
                </a:solidFill>
                <a:cs typeface="Times New Roman" pitchFamily="18" charset="0"/>
              </a:rPr>
              <a:t>iesaistīšana prostitūcijā vai cita veida seksuālā izmantošanā, piespiešana veikt darbu, sniegt pakalpojumus vai izdarīt noziedzīgus nodarījumus,</a:t>
            </a:r>
            <a:r>
              <a:rPr lang="lv-LV" dirty="0">
                <a:cs typeface="Times New Roman" pitchFamily="18" charset="0"/>
              </a:rPr>
              <a:t> </a:t>
            </a:r>
            <a:r>
              <a:rPr lang="lv-LV" b="1" dirty="0">
                <a:solidFill>
                  <a:srgbClr val="FF0000"/>
                </a:solidFill>
                <a:cs typeface="Times New Roman" pitchFamily="18" charset="0"/>
              </a:rPr>
              <a:t>turēšana verdzībā vai citās tai līdzīgās formās (parādu verdzība, dzimtbūšana vai personas cita veida piespiedu nodošana citas personas atkarībā), turēšana kalpībā </a:t>
            </a:r>
            <a:r>
              <a:rPr lang="lv-LV" dirty="0">
                <a:solidFill>
                  <a:schemeClr val="bg1">
                    <a:lumMod val="65000"/>
                  </a:schemeClr>
                </a:solidFill>
                <a:cs typeface="Times New Roman" pitchFamily="18" charset="0"/>
              </a:rPr>
              <a:t>vai arī personas audu vai orgānu nelikumīga izņemšana.</a:t>
            </a:r>
          </a:p>
        </p:txBody>
      </p:sp>
    </p:spTree>
    <p:extLst>
      <p:ext uri="{BB962C8B-B14F-4D97-AF65-F5344CB8AC3E}">
        <p14:creationId xmlns:p14="http://schemas.microsoft.com/office/powerpoint/2010/main" val="27323082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normAutofit/>
          </a:bodyPr>
          <a:lstStyle/>
          <a:p>
            <a:r>
              <a:rPr lang="lv-LV" dirty="0"/>
              <a:t>Par sevi</a:t>
            </a:r>
          </a:p>
          <a:p>
            <a:r>
              <a:rPr lang="lv-LV" dirty="0"/>
              <a:t>Cilvēku tirdzniecības tiesiskais </a:t>
            </a:r>
          </a:p>
          <a:p>
            <a:r>
              <a:rPr lang="lv-LV" dirty="0"/>
              <a:t>ietvars</a:t>
            </a:r>
          </a:p>
          <a:p>
            <a:r>
              <a:rPr lang="lv-LV" dirty="0"/>
              <a:t>Ekspluatācijas veidi</a:t>
            </a:r>
          </a:p>
          <a:p>
            <a:r>
              <a:rPr lang="lv-LV" dirty="0"/>
              <a:t>Cilvēku tirdzniecības atpazīšana/kritēriji</a:t>
            </a:r>
          </a:p>
          <a:p>
            <a:r>
              <a:rPr lang="lv-LV" dirty="0"/>
              <a:t>Institūciju sadarbība cilvēku tirdzniecības gadījumu atpazīšanā un palīdzības sniegšanā cilvēku tirdzniecības upuriem</a:t>
            </a:r>
          </a:p>
          <a:p>
            <a:r>
              <a:rPr lang="lv-LV" dirty="0"/>
              <a:t>Atbalsts cilvēku tirdzniecības upuriem</a:t>
            </a:r>
          </a:p>
          <a:p>
            <a:endParaRPr lang="lv-LV" dirty="0"/>
          </a:p>
          <a:p>
            <a:endParaRPr lang="en-GB" dirty="0"/>
          </a:p>
        </p:txBody>
      </p:sp>
      <p:sp>
        <p:nvSpPr>
          <p:cNvPr id="2" name="Virsraksts 1"/>
          <p:cNvSpPr>
            <a:spLocks noGrp="1"/>
          </p:cNvSpPr>
          <p:nvPr>
            <p:ph type="title"/>
          </p:nvPr>
        </p:nvSpPr>
        <p:spPr/>
        <p:txBody>
          <a:bodyPr/>
          <a:lstStyle/>
          <a:p>
            <a:r>
              <a:rPr lang="lv-LV" dirty="0"/>
              <a:t>Tēmas </a:t>
            </a:r>
            <a:endParaRPr lang="en-GB" dirty="0"/>
          </a:p>
        </p:txBody>
      </p:sp>
      <p:pic>
        <p:nvPicPr>
          <p:cNvPr id="4" name="Picture 6" descr="http://www.20cents-video.com/userdata/animated-gif/library/Blanc_colin_maillard.gif"/>
          <p:cNvPicPr>
            <a:picLocks noChangeAspect="1" noChangeArrowheads="1" noCrop="1"/>
          </p:cNvPicPr>
          <p:nvPr/>
        </p:nvPicPr>
        <p:blipFill>
          <a:blip r:embed="rId2" cstate="print"/>
          <a:srcRect/>
          <a:stretch>
            <a:fillRect/>
          </a:stretch>
        </p:blipFill>
        <p:spPr bwMode="auto">
          <a:xfrm>
            <a:off x="6270448" y="116632"/>
            <a:ext cx="2639144" cy="3197703"/>
          </a:xfrm>
          <a:prstGeom prst="rect">
            <a:avLst/>
          </a:prstGeom>
          <a:noFill/>
          <a:ln w="9525">
            <a:noFill/>
            <a:miter lim="800000"/>
            <a:headEnd/>
            <a:tailEnd/>
          </a:ln>
        </p:spPr>
      </p:pic>
    </p:spTree>
    <p:extLst>
      <p:ext uri="{BB962C8B-B14F-4D97-AF65-F5344CB8AC3E}">
        <p14:creationId xmlns:p14="http://schemas.microsoft.com/office/powerpoint/2010/main" val="312204699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ibaltija.lv/sites/default/files/styles/large/public/field/image/1159618_ORIGINAL_1399530830.jpg.jpg?itok=9_-sMuPq"/>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496" y="600776"/>
            <a:ext cx="9129080" cy="6257225"/>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idx="1"/>
          </p:nvPr>
        </p:nvSpPr>
        <p:spPr>
          <a:xfrm>
            <a:off x="323528" y="1616918"/>
            <a:ext cx="8713788" cy="515938"/>
          </a:xfrm>
        </p:spPr>
        <p:txBody>
          <a:bodyPr>
            <a:normAutofit fontScale="25000" lnSpcReduction="20000"/>
          </a:bodyPr>
          <a:lstStyle/>
          <a:p>
            <a:pPr marL="469900" indent="-469900" eaLnBrk="1" hangingPunct="1">
              <a:buFont typeface="Wingdings" pitchFamily="2" charset="2"/>
              <a:buNone/>
              <a:defRPr/>
            </a:pPr>
            <a:r>
              <a:rPr lang="lv-LV" altLang="lv-LV" sz="3500" dirty="0"/>
              <a:t>	</a:t>
            </a:r>
            <a:r>
              <a:rPr lang="lv-LV" altLang="lv-LV" sz="8600" dirty="0"/>
              <a:t>Cilvēku tirdzniecībai ir viens galvenais mērķis </a:t>
            </a:r>
            <a:r>
              <a:rPr lang="lv-LV" altLang="lv-LV" sz="8600" dirty="0">
                <a:latin typeface="Arial"/>
              </a:rPr>
              <a:t>–</a:t>
            </a:r>
            <a:r>
              <a:rPr lang="lv-LV" altLang="lv-LV" sz="8600" dirty="0"/>
              <a:t> personas </a:t>
            </a:r>
            <a:r>
              <a:rPr lang="lv-LV" altLang="lv-LV" sz="8600" b="1" dirty="0"/>
              <a:t>ekspluatācija</a:t>
            </a:r>
            <a:r>
              <a:rPr lang="ru-RU" altLang="lv-LV" sz="8600" dirty="0"/>
              <a:t> </a:t>
            </a:r>
          </a:p>
        </p:txBody>
      </p:sp>
      <p:sp>
        <p:nvSpPr>
          <p:cNvPr id="9218" name="Rectangle 2"/>
          <p:cNvSpPr>
            <a:spLocks noGrp="1" noChangeArrowheads="1"/>
          </p:cNvSpPr>
          <p:nvPr>
            <p:ph type="title"/>
          </p:nvPr>
        </p:nvSpPr>
        <p:spPr>
          <a:xfrm>
            <a:off x="611188" y="333375"/>
            <a:ext cx="8229600" cy="1143000"/>
          </a:xfrm>
        </p:spPr>
        <p:txBody>
          <a:bodyPr>
            <a:normAutofit/>
          </a:bodyPr>
          <a:lstStyle/>
          <a:p>
            <a:pPr eaLnBrk="1" hangingPunct="1">
              <a:defRPr/>
            </a:pPr>
            <a:r>
              <a:rPr lang="lv-LV" altLang="lv-LV" dirty="0"/>
              <a:t>Cilvēku tirdzniecības mērķis</a:t>
            </a:r>
            <a:endParaRPr lang="ru-RU" altLang="lv-LV" dirty="0"/>
          </a:p>
        </p:txBody>
      </p:sp>
      <p:sp>
        <p:nvSpPr>
          <p:cNvPr id="10244" name="Rectangle 4"/>
          <p:cNvSpPr>
            <a:spLocks noChangeArrowheads="1"/>
          </p:cNvSpPr>
          <p:nvPr/>
        </p:nvSpPr>
        <p:spPr bwMode="auto">
          <a:xfrm>
            <a:off x="1044800" y="2132856"/>
            <a:ext cx="6913563"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nSpc>
                <a:spcPct val="150000"/>
              </a:lnSpc>
            </a:pPr>
            <a:r>
              <a:rPr lang="lv-LV" altLang="lv-LV" sz="2800" b="1" dirty="0"/>
              <a:t>- </a:t>
            </a:r>
            <a:r>
              <a:rPr lang="lv-LV" altLang="lv-LV" sz="2800" b="1" dirty="0">
                <a:latin typeface="+mn-lt"/>
              </a:rPr>
              <a:t>prostitūcijai</a:t>
            </a:r>
            <a:endParaRPr lang="en-GB" altLang="lv-LV" sz="2800" b="1" dirty="0">
              <a:latin typeface="+mn-lt"/>
            </a:endParaRPr>
          </a:p>
          <a:p>
            <a:pPr>
              <a:lnSpc>
                <a:spcPct val="150000"/>
              </a:lnSpc>
            </a:pPr>
            <a:r>
              <a:rPr lang="lv-LV" altLang="lv-LV" sz="2800" b="1" dirty="0">
                <a:latin typeface="+mn-lt"/>
              </a:rPr>
              <a:t>- citām seksuālās ekspluatācijas formām</a:t>
            </a:r>
            <a:endParaRPr lang="en-GB" altLang="lv-LV" sz="2800" b="1" dirty="0">
              <a:latin typeface="+mn-lt"/>
            </a:endParaRPr>
          </a:p>
          <a:p>
            <a:pPr>
              <a:lnSpc>
                <a:spcPct val="150000"/>
              </a:lnSpc>
            </a:pPr>
            <a:r>
              <a:rPr lang="lv-LV" altLang="lv-LV" sz="2800" b="1" dirty="0">
                <a:latin typeface="+mn-lt"/>
              </a:rPr>
              <a:t>- piespiedu darbam vai pakalpojumiem</a:t>
            </a:r>
            <a:endParaRPr lang="en-GB" altLang="lv-LV" sz="2800" b="1" dirty="0">
              <a:latin typeface="+mn-lt"/>
            </a:endParaRPr>
          </a:p>
          <a:p>
            <a:pPr>
              <a:lnSpc>
                <a:spcPct val="150000"/>
              </a:lnSpc>
            </a:pPr>
            <a:r>
              <a:rPr lang="lv-LV" altLang="lv-LV" sz="2800" b="1" dirty="0">
                <a:latin typeface="+mn-lt"/>
              </a:rPr>
              <a:t>- verdzībai</a:t>
            </a:r>
            <a:endParaRPr lang="en-GB" altLang="lv-LV" sz="2800" b="1" dirty="0">
              <a:latin typeface="+mn-lt"/>
            </a:endParaRPr>
          </a:p>
          <a:p>
            <a:pPr>
              <a:lnSpc>
                <a:spcPct val="150000"/>
              </a:lnSpc>
            </a:pPr>
            <a:r>
              <a:rPr lang="lv-LV" altLang="lv-LV" sz="2800" b="1" dirty="0">
                <a:latin typeface="+mn-lt"/>
              </a:rPr>
              <a:t>- orgānu izņemšanai</a:t>
            </a:r>
            <a:endParaRPr lang="en-GB" altLang="lv-LV" sz="2800" b="1" dirty="0">
              <a:latin typeface="+mn-lt"/>
            </a:endParaRPr>
          </a:p>
        </p:txBody>
      </p:sp>
    </p:spTree>
    <p:extLst>
      <p:ext uri="{BB962C8B-B14F-4D97-AF65-F5344CB8AC3E}">
        <p14:creationId xmlns:p14="http://schemas.microsoft.com/office/powerpoint/2010/main" val="3643986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4294967295"/>
          </p:nvPr>
        </p:nvSpPr>
        <p:spPr>
          <a:xfrm>
            <a:off x="0" y="1268413"/>
            <a:ext cx="8229600" cy="3313112"/>
          </a:xfrm>
        </p:spPr>
        <p:txBody>
          <a:bodyPr/>
          <a:lstStyle/>
          <a:p>
            <a:pPr algn="just" eaLnBrk="1" hangingPunct="1">
              <a:buFont typeface="Arial" charset="0"/>
              <a:buNone/>
              <a:defRPr/>
            </a:pPr>
            <a:r>
              <a:rPr lang="lv-LV" altLang="lv-LV" dirty="0">
                <a:latin typeface="Times New Roman" pitchFamily="18" charset="0"/>
                <a:cs typeface="Times New Roman" pitchFamily="18" charset="0"/>
              </a:rPr>
              <a:t>   </a:t>
            </a:r>
          </a:p>
          <a:p>
            <a:pPr algn="just" eaLnBrk="1" hangingPunct="1">
              <a:buFont typeface="Arial" charset="0"/>
              <a:buNone/>
              <a:defRPr/>
            </a:pPr>
            <a:r>
              <a:rPr lang="lv-LV" altLang="lv-LV" dirty="0">
                <a:latin typeface="Times New Roman" pitchFamily="18" charset="0"/>
                <a:cs typeface="Times New Roman" pitchFamily="18" charset="0"/>
              </a:rPr>
              <a:t>	</a:t>
            </a:r>
            <a:r>
              <a:rPr lang="lv-LV" altLang="lv-LV" dirty="0">
                <a:cs typeface="Times New Roman" pitchFamily="18" charset="0"/>
              </a:rPr>
              <a:t>(4) </a:t>
            </a:r>
            <a:r>
              <a:rPr lang="lv-LV" altLang="lv-LV" b="1" dirty="0">
                <a:solidFill>
                  <a:srgbClr val="0070C0"/>
                </a:solidFill>
                <a:cs typeface="Times New Roman" pitchFamily="18" charset="0"/>
              </a:rPr>
              <a:t>Ievainojamības stāvoklis </a:t>
            </a:r>
            <a:r>
              <a:rPr lang="lv-LV" altLang="lv-LV" dirty="0">
                <a:cs typeface="Times New Roman" pitchFamily="18" charset="0"/>
              </a:rPr>
              <a:t>šā panta izpratnē nozīmē, ka tiek izmantoti apstākļi, kad personai nav citas reālas vai pieņemamas izvēles, kā vien pakļauties ekspluatācijai.</a:t>
            </a:r>
          </a:p>
          <a:p>
            <a:pPr marL="0" indent="0" eaLnBrk="1" hangingPunct="1">
              <a:buNone/>
              <a:defRPr/>
            </a:pPr>
            <a:endParaRPr lang="lv-LV" altLang="lv-LV" dirty="0"/>
          </a:p>
        </p:txBody>
      </p:sp>
      <p:sp>
        <p:nvSpPr>
          <p:cNvPr id="2" name="Taisnstūris 1"/>
          <p:cNvSpPr/>
          <p:nvPr/>
        </p:nvSpPr>
        <p:spPr>
          <a:xfrm>
            <a:off x="945911" y="548680"/>
            <a:ext cx="7252178" cy="584775"/>
          </a:xfrm>
          <a:prstGeom prst="rect">
            <a:avLst/>
          </a:prstGeom>
        </p:spPr>
        <p:txBody>
          <a:bodyPr wrap="none">
            <a:spAutoFit/>
          </a:bodyPr>
          <a:lstStyle/>
          <a:p>
            <a:pPr algn="ctr"/>
            <a:r>
              <a:rPr lang="lv-LV" sz="3200" b="1" dirty="0"/>
              <a:t>154.</a:t>
            </a:r>
            <a:r>
              <a:rPr lang="lv-LV" sz="3200" b="1" baseline="30000" dirty="0"/>
              <a:t>2</a:t>
            </a:r>
            <a:r>
              <a:rPr lang="lv-LV" sz="3200" b="1" dirty="0"/>
              <a:t> pants. Cilvēku tirdzniecības jēdziens</a:t>
            </a:r>
            <a:endParaRPr lang="lv-LV" sz="3200" dirty="0"/>
          </a:p>
        </p:txBody>
      </p:sp>
      <p:pic>
        <p:nvPicPr>
          <p:cNvPr id="5122" name="Picture 2" descr="Krīze. Kā to pārvarēt? — San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3501008"/>
            <a:ext cx="5497463" cy="3090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7894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a:xfrm>
            <a:off x="683568" y="2348880"/>
            <a:ext cx="7772400" cy="1470025"/>
          </a:xfrm>
        </p:spPr>
        <p:txBody>
          <a:bodyPr>
            <a:normAutofit fontScale="90000"/>
          </a:bodyPr>
          <a:lstStyle/>
          <a:p>
            <a:pPr algn="ctr"/>
            <a:r>
              <a:rPr lang="lv-LV" b="1" dirty="0"/>
              <a:t>Iespējamo cilvēku tirdzniecības upuru atpazīšana, novirzīšana palīdzības saņemšanai</a:t>
            </a:r>
            <a:endParaRPr lang="lv-LV" dirty="0"/>
          </a:p>
        </p:txBody>
      </p:sp>
      <p:sp>
        <p:nvSpPr>
          <p:cNvPr id="3" name="Apakšvirsraksts 2"/>
          <p:cNvSpPr>
            <a:spLocks noGrp="1"/>
          </p:cNvSpPr>
          <p:nvPr>
            <p:ph type="subTitle" idx="1"/>
          </p:nvPr>
        </p:nvSpPr>
        <p:spPr>
          <a:xfrm>
            <a:off x="2051720" y="4725144"/>
            <a:ext cx="6400800" cy="1752600"/>
          </a:xfrm>
        </p:spPr>
        <p:txBody>
          <a:bodyPr>
            <a:normAutofit/>
          </a:bodyPr>
          <a:lstStyle/>
          <a:p>
            <a:pPr algn="r"/>
            <a:endParaRPr lang="lv-LV" sz="2000" dirty="0"/>
          </a:p>
        </p:txBody>
      </p:sp>
    </p:spTree>
    <p:extLst>
      <p:ext uri="{BB962C8B-B14F-4D97-AF65-F5344CB8AC3E}">
        <p14:creationId xmlns:p14="http://schemas.microsoft.com/office/powerpoint/2010/main" val="179392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normAutofit/>
          </a:bodyPr>
          <a:lstStyle/>
          <a:p>
            <a:r>
              <a:rPr lang="lv-LV" dirty="0"/>
              <a:t>EUROPOL, Eiropas Savienības nopietnas un organizētas noziedzības draudu novērtējumā (SOCTA), 2021, teikts – ‘’ņemot vērā apslēpto nozieguma raksturu un daudzos faktorus, kas var atturēt upuri ziņot par noziegumu, tiek uzskatīts, ka cilvēku tirdzniecības rādītāji ir ievērojami lielāki nekā tiek ziņots’’.</a:t>
            </a:r>
          </a:p>
        </p:txBody>
      </p:sp>
      <p:sp>
        <p:nvSpPr>
          <p:cNvPr id="2" name="Virsraksts 1"/>
          <p:cNvSpPr>
            <a:spLocks noGrp="1"/>
          </p:cNvSpPr>
          <p:nvPr>
            <p:ph type="title"/>
          </p:nvPr>
        </p:nvSpPr>
        <p:spPr/>
        <p:txBody>
          <a:bodyPr/>
          <a:lstStyle/>
          <a:p>
            <a:endParaRPr lang="lv-LV"/>
          </a:p>
        </p:txBody>
      </p:sp>
    </p:spTree>
    <p:extLst>
      <p:ext uri="{BB962C8B-B14F-4D97-AF65-F5344CB8AC3E}">
        <p14:creationId xmlns:p14="http://schemas.microsoft.com/office/powerpoint/2010/main" val="688595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lstStyle/>
          <a:p>
            <a:r>
              <a:rPr lang="lv-LV" dirty="0"/>
              <a:t>Eiropas Parlamenta, Ziņojumā par Direktīvas 2011/36/ES par cilvēku tirdzniecības novēršanu un apkarošanu un cietušo aizsardzību īstenošanu, (2020/2029(INI)), 2020 atzīmēts - cilvēku tirdzniecības upuru atpazīšanu un identificēšana, joprojām ir īpaši svarīga un problemātiska.</a:t>
            </a:r>
          </a:p>
          <a:p>
            <a:endParaRPr lang="lv-LV" dirty="0"/>
          </a:p>
        </p:txBody>
      </p:sp>
      <p:sp>
        <p:nvSpPr>
          <p:cNvPr id="2" name="Virsraksts 1"/>
          <p:cNvSpPr>
            <a:spLocks noGrp="1"/>
          </p:cNvSpPr>
          <p:nvPr>
            <p:ph type="title"/>
          </p:nvPr>
        </p:nvSpPr>
        <p:spPr/>
        <p:txBody>
          <a:bodyPr/>
          <a:lstStyle/>
          <a:p>
            <a:endParaRPr lang="lv-LV"/>
          </a:p>
        </p:txBody>
      </p:sp>
    </p:spTree>
    <p:extLst>
      <p:ext uri="{BB962C8B-B14F-4D97-AF65-F5344CB8AC3E}">
        <p14:creationId xmlns:p14="http://schemas.microsoft.com/office/powerpoint/2010/main" val="36121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lstStyle/>
          <a:p>
            <a:r>
              <a:rPr lang="lv-LV" dirty="0"/>
              <a:t>Eiropas Komisijas paziņojums par ES stratēģiju cīņai pret cilvēku tirdzniecību 2021.-2025. gadam, 2021 (jaunā ES stratēģija) norādīts - agrīna cietušo identificēšana ir būtiska, lai ātri palīdzētu, atbalstītu un aizsargātu cilvēku tirdzniecības upurus un ļautu policijas un prokuratūras iestādēm labāk izmeklēt un sodīt cilvēku tirgotājus.</a:t>
            </a:r>
          </a:p>
        </p:txBody>
      </p:sp>
      <p:sp>
        <p:nvSpPr>
          <p:cNvPr id="2" name="Virsraksts 1"/>
          <p:cNvSpPr>
            <a:spLocks noGrp="1"/>
          </p:cNvSpPr>
          <p:nvPr>
            <p:ph type="title"/>
          </p:nvPr>
        </p:nvSpPr>
        <p:spPr/>
        <p:txBody>
          <a:bodyPr/>
          <a:lstStyle/>
          <a:p>
            <a:endParaRPr lang="lv-LV"/>
          </a:p>
        </p:txBody>
      </p:sp>
    </p:spTree>
    <p:extLst>
      <p:ext uri="{BB962C8B-B14F-4D97-AF65-F5344CB8AC3E}">
        <p14:creationId xmlns:p14="http://schemas.microsoft.com/office/powerpoint/2010/main" val="4167400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7" name="Taisns bultveida savienotājs 6"/>
          <p:cNvCxnSpPr/>
          <p:nvPr/>
        </p:nvCxnSpPr>
        <p:spPr>
          <a:xfrm flipH="1">
            <a:off x="5253207" y="2855565"/>
            <a:ext cx="2653062" cy="28749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aisnstūris 4"/>
          <p:cNvSpPr/>
          <p:nvPr/>
        </p:nvSpPr>
        <p:spPr>
          <a:xfrm>
            <a:off x="7524328" y="3573463"/>
            <a:ext cx="1512168" cy="827881"/>
          </a:xfrm>
          <a:prstGeom prst="rect">
            <a:avLst/>
          </a:prstGeom>
          <a:solidFill>
            <a:schemeClr val="accent3">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lv-LV"/>
          </a:p>
        </p:txBody>
      </p:sp>
      <p:sp>
        <p:nvSpPr>
          <p:cNvPr id="25602" name="Rectangle 2"/>
          <p:cNvSpPr>
            <a:spLocks noGrp="1" noChangeArrowheads="1"/>
          </p:cNvSpPr>
          <p:nvPr>
            <p:ph type="ctrTitle"/>
          </p:nvPr>
        </p:nvSpPr>
        <p:spPr>
          <a:xfrm>
            <a:off x="323850" y="260350"/>
            <a:ext cx="8569325" cy="1295400"/>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ormAutofit/>
          </a:bodyPr>
          <a:lstStyle/>
          <a:p>
            <a:pPr algn="ctr" defTabSz="449263">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lv-LV" sz="3200" dirty="0" err="1">
                <a:cs typeface="Arial" charset="0"/>
              </a:rPr>
              <a:t>Kā</a:t>
            </a:r>
            <a:r>
              <a:rPr lang="en-GB" altLang="lv-LV" sz="3200" dirty="0">
                <a:cs typeface="Arial" charset="0"/>
              </a:rPr>
              <a:t> CT </a:t>
            </a:r>
            <a:r>
              <a:rPr lang="en-GB" altLang="lv-LV" sz="3200" dirty="0" err="1">
                <a:cs typeface="Arial" charset="0"/>
              </a:rPr>
              <a:t>upuri</a:t>
            </a:r>
            <a:r>
              <a:rPr lang="en-GB" altLang="lv-LV" sz="3200" dirty="0">
                <a:cs typeface="Arial" charset="0"/>
              </a:rPr>
              <a:t> </a:t>
            </a:r>
            <a:r>
              <a:rPr lang="lv-LV" altLang="lv-LV" sz="3200" dirty="0">
                <a:cs typeface="Arial" charset="0"/>
              </a:rPr>
              <a:t>n</a:t>
            </a:r>
            <a:r>
              <a:rPr lang="en-GB" altLang="lv-LV" sz="3200" dirty="0" err="1">
                <a:cs typeface="Arial" charset="0"/>
              </a:rPr>
              <a:t>onāk</a:t>
            </a:r>
            <a:r>
              <a:rPr lang="en-GB" altLang="lv-LV" sz="3200" dirty="0">
                <a:cs typeface="Arial" charset="0"/>
              </a:rPr>
              <a:t> </a:t>
            </a:r>
            <a:r>
              <a:rPr lang="lv-LV" altLang="lv-LV" sz="3200" dirty="0">
                <a:cs typeface="Arial" charset="0"/>
              </a:rPr>
              <a:t>pie sociālas rehabilitācijas pakalpojuma sniedzēja</a:t>
            </a:r>
            <a:endParaRPr lang="en-GB" altLang="lv-LV" sz="3200" dirty="0">
              <a:cs typeface="Arial" charset="0"/>
            </a:endParaRPr>
          </a:p>
        </p:txBody>
      </p:sp>
      <p:sp>
        <p:nvSpPr>
          <p:cNvPr id="25603" name="Rectangle 3"/>
          <p:cNvSpPr>
            <a:spLocks noChangeArrowheads="1"/>
          </p:cNvSpPr>
          <p:nvPr/>
        </p:nvSpPr>
        <p:spPr bwMode="auto">
          <a:xfrm>
            <a:off x="0" y="-8281988"/>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lv-LV"/>
          </a:p>
        </p:txBody>
      </p:sp>
      <p:sp>
        <p:nvSpPr>
          <p:cNvPr id="25604" name="Rectangle 4"/>
          <p:cNvSpPr>
            <a:spLocks noChangeArrowheads="1"/>
          </p:cNvSpPr>
          <p:nvPr/>
        </p:nvSpPr>
        <p:spPr bwMode="auto">
          <a:xfrm>
            <a:off x="0" y="-7234238"/>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lv-LV"/>
          </a:p>
        </p:txBody>
      </p:sp>
      <p:sp>
        <p:nvSpPr>
          <p:cNvPr id="25605" name="Rectangle 5"/>
          <p:cNvSpPr>
            <a:spLocks noChangeArrowheads="1"/>
          </p:cNvSpPr>
          <p:nvPr/>
        </p:nvSpPr>
        <p:spPr bwMode="auto">
          <a:xfrm>
            <a:off x="0" y="-6415088"/>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lv-LV"/>
          </a:p>
        </p:txBody>
      </p:sp>
      <p:sp>
        <p:nvSpPr>
          <p:cNvPr id="25606" name="Rectangle 6"/>
          <p:cNvSpPr>
            <a:spLocks noChangeArrowheads="1"/>
          </p:cNvSpPr>
          <p:nvPr/>
        </p:nvSpPr>
        <p:spPr bwMode="auto">
          <a:xfrm>
            <a:off x="0" y="-3090863"/>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lv-LV"/>
          </a:p>
        </p:txBody>
      </p:sp>
      <p:sp>
        <p:nvSpPr>
          <p:cNvPr id="25607" name="Rectangle 7"/>
          <p:cNvSpPr>
            <a:spLocks noChangeArrowheads="1"/>
          </p:cNvSpPr>
          <p:nvPr/>
        </p:nvSpPr>
        <p:spPr bwMode="auto">
          <a:xfrm>
            <a:off x="0" y="-2290763"/>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lv-LV"/>
          </a:p>
        </p:txBody>
      </p:sp>
      <p:sp>
        <p:nvSpPr>
          <p:cNvPr id="25608" name="Rectangle 8"/>
          <p:cNvSpPr>
            <a:spLocks noChangeArrowheads="1"/>
          </p:cNvSpPr>
          <p:nvPr/>
        </p:nvSpPr>
        <p:spPr bwMode="auto">
          <a:xfrm>
            <a:off x="0" y="-1490663"/>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lv-LV"/>
          </a:p>
        </p:txBody>
      </p:sp>
      <p:sp>
        <p:nvSpPr>
          <p:cNvPr id="25609" name="Rectangle 9"/>
          <p:cNvSpPr>
            <a:spLocks noChangeArrowheads="1"/>
          </p:cNvSpPr>
          <p:nvPr/>
        </p:nvSpPr>
        <p:spPr bwMode="auto">
          <a:xfrm>
            <a:off x="0" y="-547688"/>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lv-LV"/>
          </a:p>
        </p:txBody>
      </p:sp>
      <p:sp>
        <p:nvSpPr>
          <p:cNvPr id="25610" name="Rectangle 10"/>
          <p:cNvSpPr>
            <a:spLocks noChangeArrowheads="1"/>
          </p:cNvSpPr>
          <p:nvPr/>
        </p:nvSpPr>
        <p:spPr bwMode="auto">
          <a:xfrm>
            <a:off x="0" y="2786063"/>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lv-LV"/>
          </a:p>
        </p:txBody>
      </p:sp>
      <p:sp>
        <p:nvSpPr>
          <p:cNvPr id="25611" name="Rectangle 11"/>
          <p:cNvSpPr>
            <a:spLocks noChangeArrowheads="1"/>
          </p:cNvSpPr>
          <p:nvPr/>
        </p:nvSpPr>
        <p:spPr bwMode="auto">
          <a:xfrm>
            <a:off x="0" y="3757613"/>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lv-LV"/>
          </a:p>
        </p:txBody>
      </p:sp>
      <p:sp>
        <p:nvSpPr>
          <p:cNvPr id="25612" name="Rectangle 12"/>
          <p:cNvSpPr>
            <a:spLocks noChangeArrowheads="1"/>
          </p:cNvSpPr>
          <p:nvPr/>
        </p:nvSpPr>
        <p:spPr bwMode="auto">
          <a:xfrm>
            <a:off x="4479925" y="4422775"/>
            <a:ext cx="1841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lv-LV"/>
          </a:p>
        </p:txBody>
      </p:sp>
      <p:sp>
        <p:nvSpPr>
          <p:cNvPr id="25613" name="Rectangle 13"/>
          <p:cNvSpPr>
            <a:spLocks noChangeArrowheads="1"/>
          </p:cNvSpPr>
          <p:nvPr/>
        </p:nvSpPr>
        <p:spPr bwMode="auto">
          <a:xfrm>
            <a:off x="0" y="8548688"/>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lv-LV"/>
          </a:p>
        </p:txBody>
      </p:sp>
      <p:sp>
        <p:nvSpPr>
          <p:cNvPr id="25614" name="Rectangle 14"/>
          <p:cNvSpPr>
            <a:spLocks noChangeArrowheads="1"/>
          </p:cNvSpPr>
          <p:nvPr/>
        </p:nvSpPr>
        <p:spPr bwMode="auto">
          <a:xfrm>
            <a:off x="0" y="9501188"/>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lv-LV"/>
          </a:p>
        </p:txBody>
      </p:sp>
      <p:sp>
        <p:nvSpPr>
          <p:cNvPr id="25615" name="Rectangle 15"/>
          <p:cNvSpPr>
            <a:spLocks noChangeArrowheads="1"/>
          </p:cNvSpPr>
          <p:nvPr/>
        </p:nvSpPr>
        <p:spPr bwMode="auto">
          <a:xfrm>
            <a:off x="0" y="10567988"/>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lv-LV"/>
          </a:p>
        </p:txBody>
      </p:sp>
      <p:sp>
        <p:nvSpPr>
          <p:cNvPr id="25616" name="Rectangle 16"/>
          <p:cNvSpPr>
            <a:spLocks noChangeArrowheads="1"/>
          </p:cNvSpPr>
          <p:nvPr/>
        </p:nvSpPr>
        <p:spPr bwMode="auto">
          <a:xfrm>
            <a:off x="4643438" y="6237288"/>
            <a:ext cx="4133850"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lv-LV"/>
          </a:p>
        </p:txBody>
      </p:sp>
      <p:sp>
        <p:nvSpPr>
          <p:cNvPr id="25617" name="Oval 17"/>
          <p:cNvSpPr>
            <a:spLocks noChangeArrowheads="1"/>
          </p:cNvSpPr>
          <p:nvPr/>
        </p:nvSpPr>
        <p:spPr bwMode="auto">
          <a:xfrm>
            <a:off x="3132138" y="5661024"/>
            <a:ext cx="3095625" cy="1196976"/>
          </a:xfrm>
          <a:prstGeom prst="ellipse">
            <a:avLst/>
          </a:prstGeom>
          <a:solidFill>
            <a:schemeClr val="accent1"/>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algn="ctr">
              <a:buClr>
                <a:srgbClr val="000000"/>
              </a:buClr>
              <a:buSzPct val="100000"/>
              <a:buFont typeface="Arial" charset="0"/>
              <a:buNone/>
            </a:pPr>
            <a:r>
              <a:rPr lang="lv-LV" altLang="lv-LV" b="1" dirty="0">
                <a:solidFill>
                  <a:srgbClr val="000000"/>
                </a:solidFill>
                <a:cs typeface="Arial" charset="0"/>
              </a:rPr>
              <a:t>Drošā māja/centrs Marta</a:t>
            </a:r>
            <a:endParaRPr lang="en-GB" altLang="lv-LV" b="1" dirty="0">
              <a:solidFill>
                <a:srgbClr val="000000"/>
              </a:solidFill>
              <a:cs typeface="Arial" charset="0"/>
            </a:endParaRPr>
          </a:p>
        </p:txBody>
      </p:sp>
      <p:sp>
        <p:nvSpPr>
          <p:cNvPr id="25618" name="Rectangle 18"/>
          <p:cNvSpPr>
            <a:spLocks noChangeArrowheads="1"/>
          </p:cNvSpPr>
          <p:nvPr/>
        </p:nvSpPr>
        <p:spPr bwMode="auto">
          <a:xfrm>
            <a:off x="1907357" y="2025339"/>
            <a:ext cx="2729731" cy="1295400"/>
          </a:xfrm>
          <a:prstGeom prst="rect">
            <a:avLst/>
          </a:prstGeom>
          <a:solidFill>
            <a:srgbClr val="FFFFF7"/>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algn="ctr">
              <a:buClr>
                <a:srgbClr val="000000"/>
              </a:buClr>
              <a:buSzPct val="100000"/>
              <a:buFont typeface="Arial" charset="0"/>
              <a:buNone/>
            </a:pPr>
            <a:endParaRPr lang="en-GB" altLang="lv-LV" b="1" dirty="0">
              <a:solidFill>
                <a:srgbClr val="000000"/>
              </a:solidFill>
              <a:cs typeface="Arial" charset="0"/>
            </a:endParaRPr>
          </a:p>
          <a:p>
            <a:pPr algn="ctr">
              <a:buClr>
                <a:srgbClr val="000000"/>
              </a:buClr>
              <a:buSzPct val="100000"/>
              <a:buFont typeface="Arial" charset="0"/>
              <a:buNone/>
            </a:pPr>
            <a:r>
              <a:rPr lang="lv-LV" altLang="lv-LV" b="1" dirty="0">
                <a:solidFill>
                  <a:srgbClr val="000000"/>
                </a:solidFill>
                <a:cs typeface="Arial" charset="0"/>
              </a:rPr>
              <a:t>Valsts un pašvaldību</a:t>
            </a:r>
          </a:p>
          <a:p>
            <a:pPr algn="ctr">
              <a:buClr>
                <a:srgbClr val="000000"/>
              </a:buClr>
              <a:buSzPct val="100000"/>
              <a:buFont typeface="Arial" charset="0"/>
              <a:buNone/>
            </a:pPr>
            <a:r>
              <a:rPr lang="lv-LV" altLang="lv-LV" b="1" dirty="0">
                <a:solidFill>
                  <a:srgbClr val="000000"/>
                </a:solidFill>
                <a:cs typeface="Arial" charset="0"/>
              </a:rPr>
              <a:t> institūciju darbinieki </a:t>
            </a:r>
            <a:endParaRPr lang="en-GB" altLang="lv-LV" b="1" dirty="0">
              <a:solidFill>
                <a:srgbClr val="000000"/>
              </a:solidFill>
              <a:cs typeface="Arial" charset="0"/>
            </a:endParaRPr>
          </a:p>
          <a:p>
            <a:pPr algn="ctr">
              <a:buClr>
                <a:srgbClr val="000000"/>
              </a:buClr>
              <a:buSzPct val="100000"/>
              <a:buFont typeface="Arial" charset="0"/>
              <a:buNone/>
            </a:pPr>
            <a:endParaRPr lang="en-GB" altLang="lv-LV" b="1" dirty="0">
              <a:solidFill>
                <a:srgbClr val="000000"/>
              </a:solidFill>
              <a:cs typeface="Arial" charset="0"/>
            </a:endParaRPr>
          </a:p>
          <a:p>
            <a:pPr algn="ctr">
              <a:buClr>
                <a:srgbClr val="000000"/>
              </a:buClr>
              <a:buSzPct val="100000"/>
              <a:buFont typeface="Arial" charset="0"/>
              <a:buNone/>
            </a:pPr>
            <a:endParaRPr lang="en-GB" altLang="lv-LV" b="1" dirty="0">
              <a:solidFill>
                <a:srgbClr val="000000"/>
              </a:solidFill>
              <a:cs typeface="Arial" charset="0"/>
            </a:endParaRPr>
          </a:p>
        </p:txBody>
      </p:sp>
      <p:sp>
        <p:nvSpPr>
          <p:cNvPr id="25619" name="Rectangle 19"/>
          <p:cNvSpPr>
            <a:spLocks noChangeArrowheads="1"/>
          </p:cNvSpPr>
          <p:nvPr/>
        </p:nvSpPr>
        <p:spPr bwMode="auto">
          <a:xfrm>
            <a:off x="4932363" y="2060848"/>
            <a:ext cx="2016844" cy="864220"/>
          </a:xfrm>
          <a:prstGeom prst="rect">
            <a:avLst/>
          </a:prstGeom>
          <a:solidFill>
            <a:srgbClr val="FFFFF7"/>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algn="ctr">
              <a:buClr>
                <a:srgbClr val="000000"/>
              </a:buClr>
              <a:buSzPct val="100000"/>
              <a:buFont typeface="Arial" charset="0"/>
              <a:buNone/>
            </a:pPr>
            <a:endParaRPr lang="en-GB" altLang="lv-LV" b="1" dirty="0">
              <a:solidFill>
                <a:srgbClr val="000000"/>
              </a:solidFill>
              <a:cs typeface="Arial" charset="0"/>
            </a:endParaRPr>
          </a:p>
          <a:p>
            <a:r>
              <a:rPr lang="lv-LV" altLang="lv-LV" b="1" dirty="0"/>
              <a:t>LV vēstniecības</a:t>
            </a:r>
          </a:p>
          <a:p>
            <a:r>
              <a:rPr lang="lv-LV" altLang="lv-LV" b="1" dirty="0"/>
              <a:t>ārvalstīs</a:t>
            </a:r>
            <a:endParaRPr lang="ru-RU" altLang="lv-LV" b="1" dirty="0"/>
          </a:p>
          <a:p>
            <a:pPr algn="ctr">
              <a:buClr>
                <a:srgbClr val="000000"/>
              </a:buClr>
              <a:buSzPct val="100000"/>
              <a:buFont typeface="Arial" charset="0"/>
              <a:buNone/>
            </a:pPr>
            <a:endParaRPr lang="en-GB" altLang="lv-LV" b="1" dirty="0">
              <a:solidFill>
                <a:srgbClr val="000000"/>
              </a:solidFill>
              <a:cs typeface="Arial" charset="0"/>
            </a:endParaRPr>
          </a:p>
          <a:p>
            <a:pPr algn="ctr">
              <a:buClr>
                <a:srgbClr val="000000"/>
              </a:buClr>
              <a:buSzPct val="100000"/>
              <a:buFont typeface="Arial" charset="0"/>
              <a:buNone/>
            </a:pPr>
            <a:endParaRPr lang="en-GB" altLang="lv-LV" b="1" dirty="0">
              <a:solidFill>
                <a:srgbClr val="000000"/>
              </a:solidFill>
              <a:cs typeface="Arial" charset="0"/>
            </a:endParaRPr>
          </a:p>
        </p:txBody>
      </p:sp>
      <p:sp>
        <p:nvSpPr>
          <p:cNvPr id="25620" name="Rectangle 20"/>
          <p:cNvSpPr>
            <a:spLocks noChangeArrowheads="1"/>
          </p:cNvSpPr>
          <p:nvPr/>
        </p:nvSpPr>
        <p:spPr bwMode="auto">
          <a:xfrm>
            <a:off x="395288" y="2636837"/>
            <a:ext cx="1368425" cy="936625"/>
          </a:xfrm>
          <a:prstGeom prst="rect">
            <a:avLst/>
          </a:prstGeom>
          <a:solidFill>
            <a:srgbClr val="FFFFF7"/>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algn="ctr">
              <a:buClr>
                <a:srgbClr val="000000"/>
              </a:buClr>
              <a:buSzPct val="100000"/>
              <a:buFont typeface="Arial" charset="0"/>
              <a:buNone/>
            </a:pPr>
            <a:r>
              <a:rPr lang="en-GB" altLang="lv-LV" b="1" dirty="0" err="1">
                <a:solidFill>
                  <a:srgbClr val="000000"/>
                </a:solidFill>
                <a:cs typeface="Arial" charset="0"/>
              </a:rPr>
              <a:t>Tuvinieki</a:t>
            </a:r>
            <a:r>
              <a:rPr lang="lv-LV" altLang="lv-LV" b="1" dirty="0">
                <a:solidFill>
                  <a:srgbClr val="000000"/>
                </a:solidFill>
                <a:cs typeface="Arial" charset="0"/>
              </a:rPr>
              <a:t>, </a:t>
            </a:r>
          </a:p>
          <a:p>
            <a:pPr algn="ctr">
              <a:buClr>
                <a:srgbClr val="000000"/>
              </a:buClr>
              <a:buSzPct val="100000"/>
              <a:buFont typeface="Arial" charset="0"/>
              <a:buNone/>
            </a:pPr>
            <a:r>
              <a:rPr lang="lv-LV" altLang="lv-LV" b="1" dirty="0">
                <a:solidFill>
                  <a:srgbClr val="000000"/>
                </a:solidFill>
                <a:cs typeface="Arial" charset="0"/>
              </a:rPr>
              <a:t>draugi</a:t>
            </a:r>
            <a:r>
              <a:rPr lang="en-GB" altLang="lv-LV" b="1" dirty="0">
                <a:solidFill>
                  <a:srgbClr val="000000"/>
                </a:solidFill>
                <a:cs typeface="Arial" charset="0"/>
              </a:rPr>
              <a:t> </a:t>
            </a:r>
          </a:p>
        </p:txBody>
      </p:sp>
      <p:sp>
        <p:nvSpPr>
          <p:cNvPr id="25621" name="Line 21"/>
          <p:cNvSpPr>
            <a:spLocks noChangeShapeType="1"/>
          </p:cNvSpPr>
          <p:nvPr/>
        </p:nvSpPr>
        <p:spPr bwMode="auto">
          <a:xfrm>
            <a:off x="1763713" y="3573463"/>
            <a:ext cx="2736850" cy="2087562"/>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lv-LV"/>
          </a:p>
        </p:txBody>
      </p:sp>
      <p:sp>
        <p:nvSpPr>
          <p:cNvPr id="25622" name="Freeform 22"/>
          <p:cNvSpPr>
            <a:spLocks/>
          </p:cNvSpPr>
          <p:nvPr/>
        </p:nvSpPr>
        <p:spPr bwMode="auto">
          <a:xfrm>
            <a:off x="3563888" y="3320739"/>
            <a:ext cx="1008112" cy="2340285"/>
          </a:xfrm>
          <a:custGeom>
            <a:avLst/>
            <a:gdLst>
              <a:gd name="T0" fmla="*/ 0 w 100"/>
              <a:gd name="T1" fmla="*/ 0 h 1500"/>
              <a:gd name="T2" fmla="*/ 0 w 100"/>
              <a:gd name="T3" fmla="*/ 0 h 1500"/>
              <a:gd name="T4" fmla="*/ 100 w 100"/>
              <a:gd name="T5" fmla="*/ 1500 h 1500"/>
            </a:gdLst>
            <a:ahLst/>
            <a:cxnLst>
              <a:cxn ang="0">
                <a:pos x="T0" y="T1"/>
              </a:cxn>
              <a:cxn ang="0">
                <a:pos x="T2" y="T3"/>
              </a:cxn>
              <a:cxn ang="0">
                <a:pos x="T4" y="T5"/>
              </a:cxn>
            </a:cxnLst>
            <a:rect l="0" t="0" r="r" b="b"/>
            <a:pathLst>
              <a:path w="100" h="1500">
                <a:moveTo>
                  <a:pt x="0" y="0"/>
                </a:moveTo>
                <a:lnTo>
                  <a:pt x="0" y="0"/>
                </a:lnTo>
                <a:lnTo>
                  <a:pt x="100" y="1500"/>
                </a:lnTo>
              </a:path>
            </a:pathLst>
          </a:custGeom>
          <a:noFill/>
          <a:ln w="9360">
            <a:solidFill>
              <a:srgbClr val="000000"/>
            </a:solidFill>
            <a:miter lim="800000"/>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lv-LV"/>
          </a:p>
        </p:txBody>
      </p:sp>
      <p:sp>
        <p:nvSpPr>
          <p:cNvPr id="25623" name="Line 23"/>
          <p:cNvSpPr>
            <a:spLocks noChangeShapeType="1"/>
          </p:cNvSpPr>
          <p:nvPr/>
        </p:nvSpPr>
        <p:spPr bwMode="auto">
          <a:xfrm flipH="1">
            <a:off x="4637088" y="2925068"/>
            <a:ext cx="1830387" cy="2735956"/>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lv-LV"/>
          </a:p>
        </p:txBody>
      </p:sp>
      <p:sp>
        <p:nvSpPr>
          <p:cNvPr id="25624" name="Oval 24"/>
          <p:cNvSpPr>
            <a:spLocks noChangeArrowheads="1"/>
          </p:cNvSpPr>
          <p:nvPr/>
        </p:nvSpPr>
        <p:spPr bwMode="auto">
          <a:xfrm>
            <a:off x="2195513" y="3933825"/>
            <a:ext cx="5040312" cy="935038"/>
          </a:xfrm>
          <a:prstGeom prst="ellipse">
            <a:avLst/>
          </a:prstGeom>
          <a:solidFill>
            <a:schemeClr val="bg2"/>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algn="ctr">
              <a:buClr>
                <a:srgbClr val="000000"/>
              </a:buClr>
              <a:buSzPct val="100000"/>
              <a:buFont typeface="Arial" charset="0"/>
              <a:buNone/>
            </a:pPr>
            <a:r>
              <a:rPr lang="en-GB" altLang="lv-LV" b="1" dirty="0">
                <a:solidFill>
                  <a:srgbClr val="000000"/>
                </a:solidFill>
                <a:cs typeface="Arial" charset="0"/>
              </a:rPr>
              <a:t>CT </a:t>
            </a:r>
            <a:r>
              <a:rPr lang="en-GB" altLang="lv-LV" b="1" dirty="0" err="1">
                <a:solidFill>
                  <a:srgbClr val="000000"/>
                </a:solidFill>
                <a:cs typeface="Arial" charset="0"/>
              </a:rPr>
              <a:t>upuris</a:t>
            </a:r>
            <a:r>
              <a:rPr lang="lv-LV" altLang="lv-LV" b="1" dirty="0">
                <a:solidFill>
                  <a:srgbClr val="000000"/>
                </a:solidFill>
                <a:cs typeface="Arial" charset="0"/>
              </a:rPr>
              <a:t> (CT gadījums)</a:t>
            </a:r>
            <a:endParaRPr lang="en-GB" altLang="lv-LV" b="1" dirty="0">
              <a:solidFill>
                <a:srgbClr val="000000"/>
              </a:solidFill>
              <a:cs typeface="Arial" charset="0"/>
            </a:endParaRPr>
          </a:p>
        </p:txBody>
      </p:sp>
      <p:sp>
        <p:nvSpPr>
          <p:cNvPr id="25633" name="Line 33"/>
          <p:cNvSpPr>
            <a:spLocks noChangeShapeType="1"/>
          </p:cNvSpPr>
          <p:nvPr/>
        </p:nvSpPr>
        <p:spPr bwMode="auto">
          <a:xfrm flipH="1">
            <a:off x="5796136" y="4422775"/>
            <a:ext cx="2231852" cy="138248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2" name="Taisnstūris 1"/>
          <p:cNvSpPr/>
          <p:nvPr/>
        </p:nvSpPr>
        <p:spPr>
          <a:xfrm>
            <a:off x="7612848" y="3759200"/>
            <a:ext cx="1335128" cy="461665"/>
          </a:xfrm>
          <a:prstGeom prst="rect">
            <a:avLst/>
          </a:prstGeom>
        </p:spPr>
        <p:txBody>
          <a:bodyPr wrap="square">
            <a:spAutoFit/>
          </a:bodyPr>
          <a:lstStyle/>
          <a:p>
            <a:r>
              <a:rPr lang="lv-LV" sz="2400" b="1" dirty="0">
                <a:latin typeface="Arial" panose="020B0604020202020204" pitchFamily="34" charset="0"/>
                <a:cs typeface="Arial" panose="020B0604020202020204" pitchFamily="34" charset="0"/>
              </a:rPr>
              <a:t>Policija</a:t>
            </a:r>
          </a:p>
        </p:txBody>
      </p:sp>
      <p:sp>
        <p:nvSpPr>
          <p:cNvPr id="28" name="Rectangle 19"/>
          <p:cNvSpPr>
            <a:spLocks noChangeArrowheads="1"/>
          </p:cNvSpPr>
          <p:nvPr/>
        </p:nvSpPr>
        <p:spPr bwMode="auto">
          <a:xfrm>
            <a:off x="7138691" y="2137991"/>
            <a:ext cx="1612901" cy="648072"/>
          </a:xfrm>
          <a:prstGeom prst="rect">
            <a:avLst/>
          </a:prstGeom>
          <a:solidFill>
            <a:srgbClr val="FFFFF7"/>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algn="ctr">
              <a:buClr>
                <a:srgbClr val="000000"/>
              </a:buClr>
              <a:buSzPct val="100000"/>
              <a:buFont typeface="Arial" charset="0"/>
              <a:buNone/>
            </a:pPr>
            <a:endParaRPr lang="en-GB" altLang="lv-LV" b="1" dirty="0">
              <a:solidFill>
                <a:srgbClr val="000000"/>
              </a:solidFill>
              <a:cs typeface="Arial" charset="0"/>
            </a:endParaRPr>
          </a:p>
          <a:p>
            <a:r>
              <a:rPr lang="lv-LV" altLang="lv-LV" b="1" dirty="0"/>
              <a:t>Robežsardze</a:t>
            </a:r>
            <a:endParaRPr lang="ru-RU" altLang="lv-LV" b="1" dirty="0"/>
          </a:p>
          <a:p>
            <a:pPr algn="ctr">
              <a:buClr>
                <a:srgbClr val="000000"/>
              </a:buClr>
              <a:buSzPct val="100000"/>
              <a:buFont typeface="Arial" charset="0"/>
              <a:buNone/>
            </a:pPr>
            <a:endParaRPr lang="en-GB" altLang="lv-LV" b="1" dirty="0">
              <a:solidFill>
                <a:srgbClr val="000000"/>
              </a:solidFill>
              <a:cs typeface="Arial" charset="0"/>
            </a:endParaRPr>
          </a:p>
          <a:p>
            <a:pPr algn="ctr">
              <a:buClr>
                <a:srgbClr val="000000"/>
              </a:buClr>
              <a:buSzPct val="100000"/>
              <a:buFont typeface="Arial" charset="0"/>
              <a:buNone/>
            </a:pPr>
            <a:endParaRPr lang="en-GB" altLang="lv-LV" b="1" dirty="0">
              <a:solidFill>
                <a:srgbClr val="000000"/>
              </a:solidFill>
              <a:cs typeface="Arial" charset="0"/>
            </a:endParaRPr>
          </a:p>
        </p:txBody>
      </p:sp>
    </p:spTree>
    <p:extLst>
      <p:ext uri="{BB962C8B-B14F-4D97-AF65-F5344CB8AC3E}">
        <p14:creationId xmlns:p14="http://schemas.microsoft.com/office/powerpoint/2010/main" val="22965764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ppt_x"/>
                                          </p:val>
                                        </p:tav>
                                        <p:tav tm="100000">
                                          <p:val>
                                            <p:strVal val="#ppt_x"/>
                                          </p:val>
                                        </p:tav>
                                      </p:tavLst>
                                    </p:anim>
                                    <p:anim calcmode="lin" valueType="num">
                                      <p:cBhvr additive="base">
                                        <p:cTn id="8"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2564904"/>
            <a:ext cx="7315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Rectangle 3"/>
          <p:cNvSpPr>
            <a:spLocks noGrp="1" noChangeArrowheads="1"/>
          </p:cNvSpPr>
          <p:nvPr>
            <p:ph idx="1"/>
          </p:nvPr>
        </p:nvSpPr>
        <p:spPr/>
        <p:txBody>
          <a:bodyPr>
            <a:normAutofit/>
          </a:bodyPr>
          <a:lstStyle/>
          <a:p>
            <a:pPr eaLnBrk="1" hangingPunct="1"/>
            <a:r>
              <a:rPr lang="lv-LV" altLang="lv-LV" sz="3600" dirty="0"/>
              <a:t>Atpazīšana</a:t>
            </a:r>
          </a:p>
          <a:p>
            <a:pPr eaLnBrk="1" hangingPunct="1"/>
            <a:r>
              <a:rPr lang="lv-LV" altLang="lv-LV" sz="3600" dirty="0"/>
              <a:t>Identifikācija</a:t>
            </a:r>
          </a:p>
          <a:p>
            <a:pPr eaLnBrk="1" hangingPunct="1"/>
            <a:r>
              <a:rPr lang="lv-LV" altLang="lv-LV" sz="3600" dirty="0"/>
              <a:t>Rehabilitācija</a:t>
            </a:r>
          </a:p>
          <a:p>
            <a:pPr eaLnBrk="1" hangingPunct="1"/>
            <a:r>
              <a:rPr lang="lv-LV" altLang="lv-LV" sz="3600" dirty="0"/>
              <a:t>Reintegrācija</a:t>
            </a:r>
          </a:p>
          <a:p>
            <a:pPr marL="109728" indent="0" eaLnBrk="1" hangingPunct="1">
              <a:buNone/>
            </a:pPr>
            <a:endParaRPr lang="lv-LV" altLang="lv-LV" sz="4000" b="1" dirty="0"/>
          </a:p>
        </p:txBody>
      </p:sp>
      <p:sp>
        <p:nvSpPr>
          <p:cNvPr id="4098" name="Rectangle 2"/>
          <p:cNvSpPr>
            <a:spLocks noGrp="1" noChangeArrowheads="1"/>
          </p:cNvSpPr>
          <p:nvPr>
            <p:ph type="title"/>
          </p:nvPr>
        </p:nvSpPr>
        <p:spPr/>
        <p:txBody>
          <a:bodyPr>
            <a:normAutofit fontScale="90000"/>
          </a:bodyPr>
          <a:lstStyle/>
          <a:p>
            <a:pPr algn="ctr" eaLnBrk="1" hangingPunct="1"/>
            <a:r>
              <a:rPr lang="lv-LV" altLang="lv-LV"/>
              <a:t>Palīdzības posmi cietušajai personai</a:t>
            </a:r>
          </a:p>
        </p:txBody>
      </p:sp>
    </p:spTree>
    <p:extLst>
      <p:ext uri="{BB962C8B-B14F-4D97-AF65-F5344CB8AC3E}">
        <p14:creationId xmlns:p14="http://schemas.microsoft.com/office/powerpoint/2010/main" val="1563567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57200" y="980728"/>
            <a:ext cx="8229600" cy="5026563"/>
          </a:xfrm>
        </p:spPr>
        <p:txBody>
          <a:bodyPr>
            <a:normAutofit fontScale="92500" lnSpcReduction="20000"/>
          </a:bodyPr>
          <a:lstStyle/>
          <a:p>
            <a:pPr eaLnBrk="1" hangingPunct="1"/>
            <a:r>
              <a:rPr lang="lv-LV" altLang="lv-LV" dirty="0"/>
              <a:t>Atpazīšana – jārodas aizdomām, ka persona varētu būt cietusi un jāprot veikt nepieciešamās darbības, lai iespējamā cietusī persona tiktu juridiski identificēta un varētu saņemt likumā noteikto aizsardzību un palīdzību.</a:t>
            </a:r>
          </a:p>
          <a:p>
            <a:pPr marL="109728" indent="0" eaLnBrk="1" hangingPunct="1">
              <a:buNone/>
            </a:pPr>
            <a:endParaRPr lang="lv-LV" altLang="lv-LV" dirty="0"/>
          </a:p>
          <a:p>
            <a:r>
              <a:rPr lang="lv-LV" dirty="0"/>
              <a:t>Atpazīšana nozīmē pirmās saskarsmes institūciju kompetenci saskatīt cilvēku tirdzniecības pazīmes, nodrošināt personai sākotnējo informāciju, palīdzību un atbalstu, un informēt par iespējamo cilvēku tirdzniecības upuri pakalpojumu sniedzēju. </a:t>
            </a:r>
          </a:p>
          <a:p>
            <a:pPr marL="109728" indent="0">
              <a:buNone/>
            </a:pPr>
            <a:endParaRPr lang="lv-LV" dirty="0"/>
          </a:p>
          <a:p>
            <a:r>
              <a:rPr lang="lv-LV" dirty="0"/>
              <a:t>Atpazīšana NAV normatīvo aktu ietvara izpratnē „upura identificēšana”. </a:t>
            </a:r>
            <a:endParaRPr lang="lv-LV" altLang="lv-LV" dirty="0"/>
          </a:p>
        </p:txBody>
      </p:sp>
      <p:sp>
        <p:nvSpPr>
          <p:cNvPr id="5122" name="Rectangle 2"/>
          <p:cNvSpPr>
            <a:spLocks noGrp="1" noChangeArrowheads="1"/>
          </p:cNvSpPr>
          <p:nvPr>
            <p:ph type="title"/>
          </p:nvPr>
        </p:nvSpPr>
        <p:spPr>
          <a:xfrm>
            <a:off x="467544" y="-22832"/>
            <a:ext cx="8229600" cy="1143000"/>
          </a:xfrm>
        </p:spPr>
        <p:txBody>
          <a:bodyPr>
            <a:noAutofit/>
          </a:bodyPr>
          <a:lstStyle/>
          <a:p>
            <a:pPr eaLnBrk="1" hangingPunct="1"/>
            <a:r>
              <a:rPr lang="lv-LV" altLang="lv-LV" sz="3200" dirty="0"/>
              <a:t>Cilvēku tirdzniecības upuru atpazīšana</a:t>
            </a:r>
          </a:p>
        </p:txBody>
      </p:sp>
    </p:spTree>
    <p:extLst>
      <p:ext uri="{BB962C8B-B14F-4D97-AF65-F5344CB8AC3E}">
        <p14:creationId xmlns:p14="http://schemas.microsoft.com/office/powerpoint/2010/main" val="3421276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67544" y="1772816"/>
            <a:ext cx="8229600" cy="4525963"/>
          </a:xfrm>
        </p:spPr>
        <p:txBody>
          <a:bodyPr>
            <a:normAutofit/>
          </a:bodyPr>
          <a:lstStyle/>
          <a:p>
            <a:r>
              <a:rPr lang="lv-LV" dirty="0"/>
              <a:t>Cilvēku tirdzniecības upura identificēšana ir cilvēku tirdzniecības situācijas apstiprināšanas un raksturošanas process atbalsta turpmākajai īstenošanai. </a:t>
            </a:r>
          </a:p>
        </p:txBody>
      </p:sp>
      <p:sp>
        <p:nvSpPr>
          <p:cNvPr id="2" name="Virsraksts 1"/>
          <p:cNvSpPr>
            <a:spLocks noGrp="1"/>
          </p:cNvSpPr>
          <p:nvPr>
            <p:ph type="title"/>
          </p:nvPr>
        </p:nvSpPr>
        <p:spPr/>
        <p:txBody>
          <a:bodyPr>
            <a:normAutofit/>
          </a:bodyPr>
          <a:lstStyle/>
          <a:p>
            <a:pPr algn="ctr"/>
            <a:r>
              <a:rPr lang="lv-LV" altLang="lv-LV" dirty="0"/>
              <a:t>CT upuru identificēšana</a:t>
            </a:r>
            <a:endParaRPr lang="lv-LV"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429000"/>
            <a:ext cx="5739730" cy="3268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933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atura vietturis 2"/>
          <p:cNvSpPr>
            <a:spLocks noGrp="1"/>
          </p:cNvSpPr>
          <p:nvPr>
            <p:ph idx="1"/>
          </p:nvPr>
        </p:nvSpPr>
        <p:spPr/>
        <p:txBody>
          <a:bodyPr>
            <a:normAutofit/>
          </a:bodyPr>
          <a:lstStyle/>
          <a:p>
            <a:pPr eaLnBrk="1" hangingPunct="1"/>
            <a:r>
              <a:rPr lang="lv-LV" altLang="lv-LV" dirty="0"/>
              <a:t>Nevalstiska organizācija</a:t>
            </a:r>
          </a:p>
          <a:p>
            <a:pPr eaLnBrk="1" hangingPunct="1"/>
            <a:r>
              <a:rPr lang="lv-LV" altLang="lv-LV" dirty="0"/>
              <a:t>Dibināta 2007.gadā</a:t>
            </a:r>
          </a:p>
          <a:p>
            <a:pPr eaLnBrk="1" hangingPunct="1"/>
            <a:r>
              <a:rPr lang="lv-LV" altLang="lv-LV" dirty="0"/>
              <a:t>Sniedz atbalstu - cilvēku tirdzniecībā cietušām personām, legālajiem imigrantiem:</a:t>
            </a:r>
          </a:p>
          <a:p>
            <a:pPr lvl="1"/>
            <a:r>
              <a:rPr lang="lv-LV" altLang="lv-LV" dirty="0"/>
              <a:t>no 2007.gada augusta sniedz sociālās rehabilitācijas pakalpojumus cilvēku tirdzniecībā cietušām personām</a:t>
            </a:r>
          </a:p>
          <a:p>
            <a:pPr lvl="1"/>
            <a:r>
              <a:rPr lang="lv-LV" altLang="lv-LV" dirty="0"/>
              <a:t>no 2016. gada 18.maija uztur un nodrošina </a:t>
            </a:r>
            <a:r>
              <a:rPr lang="lv-LV" altLang="lv-LV" b="1" dirty="0"/>
              <a:t>Informācijas centru iebraucējiem</a:t>
            </a:r>
            <a:r>
              <a:rPr lang="lv-LV" altLang="lv-LV" dirty="0"/>
              <a:t> ar 4 filiālēm reģionos (Liepājā, Valmierā, Jelgavā, Daugavpilī)</a:t>
            </a:r>
          </a:p>
          <a:p>
            <a:pPr eaLnBrk="1" hangingPunct="1"/>
            <a:endParaRPr lang="en-US" altLang="lv-LV" dirty="0"/>
          </a:p>
        </p:txBody>
      </p:sp>
      <p:sp>
        <p:nvSpPr>
          <p:cNvPr id="2" name="Virsraksts 1"/>
          <p:cNvSpPr>
            <a:spLocks noGrp="1"/>
          </p:cNvSpPr>
          <p:nvPr>
            <p:ph type="title"/>
          </p:nvPr>
        </p:nvSpPr>
        <p:spPr/>
        <p:txBody>
          <a:bodyPr rtlCol="0">
            <a:normAutofit/>
          </a:bodyPr>
          <a:lstStyle/>
          <a:p>
            <a:pPr algn="ctr" eaLnBrk="1" fontAlgn="auto" hangingPunct="1">
              <a:spcAft>
                <a:spcPts val="0"/>
              </a:spcAft>
              <a:defRPr/>
            </a:pPr>
            <a:r>
              <a:rPr lang="lv-LV" sz="3600" b="1" dirty="0"/>
              <a:t>biedrība «Patvērums «Drošā māja»»</a:t>
            </a:r>
            <a:endParaRPr lang="en-US" sz="3600" b="1" dirty="0"/>
          </a:p>
        </p:txBody>
      </p:sp>
      <p:pic>
        <p:nvPicPr>
          <p:cNvPr id="4" name="Picture 2"/>
          <p:cNvPicPr>
            <a:picLocks noChangeAspect="1" noChangeArrowheads="1"/>
          </p:cNvPicPr>
          <p:nvPr/>
        </p:nvPicPr>
        <p:blipFill>
          <a:blip r:embed="rId2" cstate="print"/>
          <a:srcRect/>
          <a:stretch>
            <a:fillRect/>
          </a:stretch>
        </p:blipFill>
        <p:spPr bwMode="auto">
          <a:xfrm>
            <a:off x="5076056" y="1196752"/>
            <a:ext cx="2955219" cy="1146115"/>
          </a:xfrm>
          <a:prstGeom prst="rect">
            <a:avLst/>
          </a:prstGeom>
          <a:noFill/>
          <a:ln w="9525">
            <a:noFill/>
            <a:miter lim="800000"/>
            <a:headEnd/>
            <a:tailEnd/>
          </a:ln>
        </p:spPr>
      </p:pic>
    </p:spTree>
    <p:extLst>
      <p:ext uri="{BB962C8B-B14F-4D97-AF65-F5344CB8AC3E}">
        <p14:creationId xmlns:p14="http://schemas.microsoft.com/office/powerpoint/2010/main" val="16430615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p:txBody>
          <a:bodyPr/>
          <a:lstStyle/>
          <a:p>
            <a:r>
              <a:rPr lang="lv-LV" altLang="lv-LV" dirty="0"/>
              <a:t>persona kriminālprocesa par cilvēku tirdzniecību ietvaros ar procesa virzītāja lēmumu ir atzīta par cietušo</a:t>
            </a:r>
          </a:p>
          <a:p>
            <a:r>
              <a:rPr lang="lv-LV" altLang="lv-LV" dirty="0"/>
              <a:t>persona ar institūcijas speciālistu komisijas lēmumu ir atzīta par cilvēku tirdzniecības upuri (atbilst cilvēku tirdzniecības upura kritērijiem)</a:t>
            </a:r>
          </a:p>
        </p:txBody>
      </p:sp>
      <p:sp>
        <p:nvSpPr>
          <p:cNvPr id="62466" name="Rectangle 2"/>
          <p:cNvSpPr>
            <a:spLocks noGrp="1" noChangeArrowheads="1"/>
          </p:cNvSpPr>
          <p:nvPr>
            <p:ph type="title"/>
          </p:nvPr>
        </p:nvSpPr>
        <p:spPr/>
        <p:txBody>
          <a:bodyPr/>
          <a:lstStyle/>
          <a:p>
            <a:r>
              <a:rPr lang="lv-LV" altLang="lv-LV" dirty="0"/>
              <a:t>CT upuru identificēšana</a:t>
            </a:r>
            <a:endParaRPr lang="ru-RU" altLang="lv-LV" dirty="0"/>
          </a:p>
        </p:txBody>
      </p:sp>
    </p:spTree>
    <p:extLst>
      <p:ext uri="{BB962C8B-B14F-4D97-AF65-F5344CB8AC3E}">
        <p14:creationId xmlns:p14="http://schemas.microsoft.com/office/powerpoint/2010/main" val="1240663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normAutofit fontScale="85000" lnSpcReduction="10000"/>
          </a:bodyPr>
          <a:lstStyle/>
          <a:p>
            <a:r>
              <a:rPr lang="lv-LV" sz="4000" dirty="0"/>
              <a:t>kriminālprocesa kārtību, efektīvai </a:t>
            </a:r>
            <a:r>
              <a:rPr lang="lv-LV" sz="4000" dirty="0">
                <a:hlinkClick r:id="rId2"/>
              </a:rPr>
              <a:t>Krimināllikuma</a:t>
            </a:r>
            <a:r>
              <a:rPr lang="lv-LV" sz="4000" dirty="0"/>
              <a:t> normu piemērošanai un krimināltiesisko attiecību taisnīgam noregulējumam</a:t>
            </a:r>
            <a:endParaRPr lang="lv-LV" altLang="lv-LV" sz="4000" dirty="0"/>
          </a:p>
          <a:p>
            <a:pPr eaLnBrk="1" hangingPunct="1"/>
            <a:r>
              <a:rPr lang="lv-LV" altLang="lv-LV" sz="4000" dirty="0"/>
              <a:t>personām, kuras atzītas par cilvēku tirdzniecības upuriem, iespēju par valsts budžeta līdzekļiem saņemt sociālās rehabilitācijas pakalpojumus</a:t>
            </a:r>
          </a:p>
        </p:txBody>
      </p:sp>
      <p:sp>
        <p:nvSpPr>
          <p:cNvPr id="6146" name="Rectangle 2"/>
          <p:cNvSpPr>
            <a:spLocks noGrp="1" noChangeArrowheads="1"/>
          </p:cNvSpPr>
          <p:nvPr>
            <p:ph type="title"/>
          </p:nvPr>
        </p:nvSpPr>
        <p:spPr/>
        <p:txBody>
          <a:bodyPr>
            <a:noAutofit/>
          </a:bodyPr>
          <a:lstStyle/>
          <a:p>
            <a:pPr algn="ctr" eaLnBrk="1" hangingPunct="1"/>
            <a:r>
              <a:rPr lang="lv-LV" altLang="lv-LV" sz="3200" dirty="0"/>
              <a:t>Identificēšanas mērķis ir nodrošināt:</a:t>
            </a:r>
          </a:p>
        </p:txBody>
      </p:sp>
    </p:spTree>
    <p:extLst>
      <p:ext uri="{BB962C8B-B14F-4D97-AF65-F5344CB8AC3E}">
        <p14:creationId xmlns:p14="http://schemas.microsoft.com/office/powerpoint/2010/main" val="843156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dirty="0"/>
              <a:t>Situācija Latvijā</a:t>
            </a:r>
          </a:p>
        </p:txBody>
      </p:sp>
      <p:sp>
        <p:nvSpPr>
          <p:cNvPr id="3" name="Teksta vietturis 2"/>
          <p:cNvSpPr>
            <a:spLocks noGrp="1"/>
          </p:cNvSpPr>
          <p:nvPr>
            <p:ph type="body" sz="half" idx="1"/>
          </p:nvPr>
        </p:nvSpPr>
        <p:spPr/>
        <p:txBody>
          <a:bodyPr/>
          <a:lstStyle/>
          <a:p>
            <a:endParaRPr lang="lv-LV" dirty="0"/>
          </a:p>
        </p:txBody>
      </p:sp>
      <p:graphicFrame>
        <p:nvGraphicFramePr>
          <p:cNvPr id="9" name="Chart 2"/>
          <p:cNvGraphicFramePr>
            <a:graphicFrameLocks noGrp="1"/>
          </p:cNvGraphicFramePr>
          <p:nvPr>
            <p:ph sz="half" idx="2"/>
            <p:extLst>
              <p:ext uri="{D42A27DB-BD31-4B8C-83A1-F6EECF244321}">
                <p14:modId xmlns:p14="http://schemas.microsoft.com/office/powerpoint/2010/main" val="1003529628"/>
              </p:ext>
            </p:extLst>
          </p:nvPr>
        </p:nvGraphicFramePr>
        <p:xfrm>
          <a:off x="4648200" y="1600200"/>
          <a:ext cx="4038600" cy="4530725"/>
        </p:xfrm>
        <a:graphic>
          <a:graphicData uri="http://schemas.openxmlformats.org/drawingml/2006/chart">
            <c:chart xmlns:c="http://schemas.openxmlformats.org/drawingml/2006/chart" xmlns:r="http://schemas.openxmlformats.org/officeDocument/2006/relationships" r:id="rId2"/>
          </a:graphicData>
        </a:graphic>
      </p:graphicFrame>
      <p:sp>
        <p:nvSpPr>
          <p:cNvPr id="5" name="Datuma vietturis 4"/>
          <p:cNvSpPr>
            <a:spLocks noGrp="1"/>
          </p:cNvSpPr>
          <p:nvPr>
            <p:ph type="dt" sz="half" idx="10"/>
          </p:nvPr>
        </p:nvSpPr>
        <p:spPr/>
        <p:txBody>
          <a:bodyPr/>
          <a:lstStyle/>
          <a:p>
            <a:endParaRPr lang="ru-RU" altLang="lv-LV"/>
          </a:p>
        </p:txBody>
      </p:sp>
      <p:sp>
        <p:nvSpPr>
          <p:cNvPr id="6" name="Kājenes vietturis 5"/>
          <p:cNvSpPr>
            <a:spLocks noGrp="1"/>
          </p:cNvSpPr>
          <p:nvPr>
            <p:ph type="ftr" sz="quarter" idx="11"/>
          </p:nvPr>
        </p:nvSpPr>
        <p:spPr/>
        <p:txBody>
          <a:bodyPr/>
          <a:lstStyle/>
          <a:p>
            <a:endParaRPr lang="ru-RU" altLang="lv-LV"/>
          </a:p>
        </p:txBody>
      </p:sp>
      <p:sp>
        <p:nvSpPr>
          <p:cNvPr id="7" name="Slaida numura vietturis 6"/>
          <p:cNvSpPr>
            <a:spLocks noGrp="1"/>
          </p:cNvSpPr>
          <p:nvPr>
            <p:ph type="sldNum" sz="quarter" idx="12"/>
          </p:nvPr>
        </p:nvSpPr>
        <p:spPr/>
        <p:txBody>
          <a:bodyPr/>
          <a:lstStyle/>
          <a:p>
            <a:fld id="{AC4EE214-3421-4CE9-B971-715AFCF79FE2}" type="slidenum">
              <a:rPr lang="ru-RU" altLang="lv-LV" smtClean="0"/>
              <a:pPr/>
              <a:t>32</a:t>
            </a:fld>
            <a:endParaRPr lang="ru-RU" altLang="lv-LV"/>
          </a:p>
        </p:txBody>
      </p:sp>
      <p:graphicFrame>
        <p:nvGraphicFramePr>
          <p:cNvPr id="8" name="Chart 13"/>
          <p:cNvGraphicFramePr/>
          <p:nvPr>
            <p:extLst>
              <p:ext uri="{D42A27DB-BD31-4B8C-83A1-F6EECF244321}">
                <p14:modId xmlns:p14="http://schemas.microsoft.com/office/powerpoint/2010/main" val="3583311014"/>
              </p:ext>
            </p:extLst>
          </p:nvPr>
        </p:nvGraphicFramePr>
        <p:xfrm>
          <a:off x="395536" y="1700808"/>
          <a:ext cx="4032448" cy="432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3821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normAutofit/>
          </a:bodyPr>
          <a:lstStyle/>
          <a:p>
            <a:pPr marL="0" indent="0">
              <a:buNone/>
            </a:pPr>
            <a:r>
              <a:rPr lang="lv-LV" dirty="0"/>
              <a:t>Latvijā nav speciālā formālā normatīvā regulējuma, kas nosaka kārtību, kādā atpazītie cilvēku tirdzniecības upuri tiek novirzīti tālākai rīcībai, katra iestāde vai organizācija, kas konstatē iespējamo cilvēku tirdzniecības upuri, rīkojas atbilstoši savai pieredzei un savu funkciju īstenošanas ietvaros.</a:t>
            </a:r>
          </a:p>
          <a:p>
            <a:pPr marL="0" indent="0">
              <a:buNone/>
            </a:pPr>
            <a:endParaRPr lang="lv-LV" dirty="0"/>
          </a:p>
          <a:p>
            <a:pPr marL="0" indent="0">
              <a:buNone/>
            </a:pPr>
            <a:r>
              <a:rPr lang="lv-LV" dirty="0"/>
              <a:t>Latvijā izmanto jēdzienus – cietušais, liecinieks un upuris.</a:t>
            </a:r>
          </a:p>
        </p:txBody>
      </p:sp>
      <p:sp>
        <p:nvSpPr>
          <p:cNvPr id="2" name="Virsraksts 1"/>
          <p:cNvSpPr>
            <a:spLocks noGrp="1"/>
          </p:cNvSpPr>
          <p:nvPr>
            <p:ph type="title"/>
          </p:nvPr>
        </p:nvSpPr>
        <p:spPr/>
        <p:txBody>
          <a:bodyPr/>
          <a:lstStyle/>
          <a:p>
            <a:endParaRPr lang="lv-LV"/>
          </a:p>
        </p:txBody>
      </p:sp>
    </p:spTree>
    <p:extLst>
      <p:ext uri="{BB962C8B-B14F-4D97-AF65-F5344CB8AC3E}">
        <p14:creationId xmlns:p14="http://schemas.microsoft.com/office/powerpoint/2010/main" val="4128373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539552" y="1916832"/>
            <a:ext cx="8229600" cy="4525963"/>
          </a:xfrm>
        </p:spPr>
        <p:txBody>
          <a:bodyPr>
            <a:normAutofit/>
          </a:bodyPr>
          <a:lstStyle/>
          <a:p>
            <a:r>
              <a:rPr lang="lv-LV" dirty="0"/>
              <a:t>Ministru kabineta 2019.gada 16.jūlija noteikumi Nr.344 «Noteikumi par kārtību, kādā cilvēku tirdzniecības upuri saņem sociālās rehabilitācijas pakalpojumus, un kritērijiem personas atzīšanai par cilvēku tirdzniecības upuri»</a:t>
            </a:r>
          </a:p>
        </p:txBody>
      </p:sp>
      <p:sp>
        <p:nvSpPr>
          <p:cNvPr id="2" name="Virsraksts 1"/>
          <p:cNvSpPr>
            <a:spLocks noGrp="1"/>
          </p:cNvSpPr>
          <p:nvPr>
            <p:ph type="title"/>
          </p:nvPr>
        </p:nvSpPr>
        <p:spPr/>
        <p:txBody>
          <a:bodyPr/>
          <a:lstStyle/>
          <a:p>
            <a:pPr algn="ctr"/>
            <a:r>
              <a:rPr lang="lv-LV" dirty="0"/>
              <a:t>Normatīvie akti</a:t>
            </a: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4149080"/>
            <a:ext cx="4568552" cy="261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0362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611560" y="1988840"/>
            <a:ext cx="8229600" cy="4525963"/>
          </a:xfrm>
        </p:spPr>
        <p:txBody>
          <a:bodyPr/>
          <a:lstStyle/>
          <a:p>
            <a:r>
              <a:rPr lang="lv-LV" dirty="0">
                <a:solidFill>
                  <a:srgbClr val="00B050"/>
                </a:solidFill>
              </a:rPr>
              <a:t>Darbības</a:t>
            </a:r>
          </a:p>
          <a:p>
            <a:r>
              <a:rPr lang="lv-LV" dirty="0">
                <a:solidFill>
                  <a:srgbClr val="CC6600"/>
                </a:solidFill>
              </a:rPr>
              <a:t>Līdzekļi</a:t>
            </a:r>
          </a:p>
          <a:p>
            <a:r>
              <a:rPr lang="lv-LV" dirty="0">
                <a:solidFill>
                  <a:srgbClr val="FF0000"/>
                </a:solidFill>
              </a:rPr>
              <a:t>Nolūks</a:t>
            </a:r>
            <a:r>
              <a:rPr lang="lv-LV" dirty="0"/>
              <a:t> ekspluatēt</a:t>
            </a:r>
          </a:p>
          <a:p>
            <a:r>
              <a:rPr lang="lv-LV" dirty="0"/>
              <a:t>Citas pazīmes</a:t>
            </a:r>
          </a:p>
          <a:p>
            <a:endParaRPr lang="lv-LV" dirty="0"/>
          </a:p>
          <a:p>
            <a:endParaRPr lang="lv-LV" dirty="0"/>
          </a:p>
        </p:txBody>
      </p:sp>
      <p:sp>
        <p:nvSpPr>
          <p:cNvPr id="2" name="Virsraksts 1"/>
          <p:cNvSpPr>
            <a:spLocks noGrp="1"/>
          </p:cNvSpPr>
          <p:nvPr>
            <p:ph type="title"/>
          </p:nvPr>
        </p:nvSpPr>
        <p:spPr/>
        <p:txBody>
          <a:bodyPr>
            <a:normAutofit fontScale="90000"/>
          </a:bodyPr>
          <a:lstStyle/>
          <a:p>
            <a:pPr algn="ctr"/>
            <a:r>
              <a:rPr lang="lv-LV" b="1" dirty="0"/>
              <a:t>Cilvēku tirdzniecības upura identificēšanas kritēriji</a:t>
            </a:r>
            <a:endParaRPr lang="lv-LV"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0038" y="1700808"/>
            <a:ext cx="3617662" cy="4620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374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827584" y="1556792"/>
            <a:ext cx="6943504" cy="4176464"/>
          </a:xfrm>
        </p:spPr>
        <p:txBody>
          <a:bodyPr>
            <a:noAutofit/>
          </a:bodyPr>
          <a:lstStyle/>
          <a:p>
            <a:r>
              <a:rPr lang="lv-LV" sz="3200" b="1" dirty="0"/>
              <a:t>savervēšana</a:t>
            </a:r>
          </a:p>
          <a:p>
            <a:r>
              <a:rPr lang="lv-LV" sz="3200" b="1" dirty="0"/>
              <a:t>pārvadāšana</a:t>
            </a:r>
            <a:endParaRPr lang="lv-LV" sz="3200" dirty="0"/>
          </a:p>
          <a:p>
            <a:r>
              <a:rPr lang="lv-LV" sz="3200" b="1" dirty="0"/>
              <a:t>nodošana vai saņemšana</a:t>
            </a:r>
            <a:endParaRPr lang="lv-LV" sz="3200" dirty="0"/>
          </a:p>
          <a:p>
            <a:r>
              <a:rPr lang="lv-LV" sz="3200" b="1" dirty="0"/>
              <a:t>slēpšana</a:t>
            </a:r>
            <a:endParaRPr lang="lv-LV" sz="3200" dirty="0"/>
          </a:p>
          <a:p>
            <a:r>
              <a:rPr lang="lv-LV" sz="3200" b="1" dirty="0"/>
              <a:t>izmitināšana</a:t>
            </a:r>
            <a:endParaRPr lang="lv-LV" sz="3200" dirty="0"/>
          </a:p>
        </p:txBody>
      </p:sp>
      <p:sp>
        <p:nvSpPr>
          <p:cNvPr id="2" name="Virsraksts 1"/>
          <p:cNvSpPr>
            <a:spLocks noGrp="1"/>
          </p:cNvSpPr>
          <p:nvPr>
            <p:ph type="title"/>
          </p:nvPr>
        </p:nvSpPr>
        <p:spPr/>
        <p:txBody>
          <a:bodyPr>
            <a:noAutofit/>
          </a:bodyPr>
          <a:lstStyle/>
          <a:p>
            <a:pPr algn="ctr"/>
            <a:r>
              <a:rPr lang="lv-LV" sz="3200" dirty="0"/>
              <a:t>Pret personu tika izdarīta kāda no šīm </a:t>
            </a:r>
            <a:r>
              <a:rPr lang="lv-LV" sz="3200" b="1" dirty="0">
                <a:solidFill>
                  <a:srgbClr val="00B050"/>
                </a:solidFill>
              </a:rPr>
              <a:t>darbībām</a:t>
            </a:r>
          </a:p>
        </p:txBody>
      </p:sp>
    </p:spTree>
    <p:extLst>
      <p:ext uri="{BB962C8B-B14F-4D97-AF65-F5344CB8AC3E}">
        <p14:creationId xmlns:p14="http://schemas.microsoft.com/office/powerpoint/2010/main" val="29506865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67544" y="1412776"/>
            <a:ext cx="8157592" cy="5328592"/>
          </a:xfrm>
        </p:spPr>
        <p:txBody>
          <a:bodyPr>
            <a:normAutofit/>
          </a:bodyPr>
          <a:lstStyle/>
          <a:p>
            <a:r>
              <a:rPr lang="lv-LV" sz="3600" b="1" dirty="0"/>
              <a:t>vardarbība</a:t>
            </a:r>
            <a:endParaRPr lang="lv-LV" sz="3600" dirty="0"/>
          </a:p>
          <a:p>
            <a:r>
              <a:rPr lang="lv-LV" sz="3600" b="1" dirty="0"/>
              <a:t>draudi</a:t>
            </a:r>
            <a:endParaRPr lang="lv-LV" sz="3600" dirty="0"/>
          </a:p>
          <a:p>
            <a:r>
              <a:rPr lang="lv-LV" sz="3600" b="1" dirty="0"/>
              <a:t>atkarība no cilvēku tirgotājiem</a:t>
            </a:r>
          </a:p>
          <a:p>
            <a:r>
              <a:rPr lang="lv-LV" sz="3600" b="1" dirty="0"/>
              <a:t>viltus/maldināšana</a:t>
            </a:r>
            <a:r>
              <a:rPr lang="lv-LV" sz="3600" dirty="0"/>
              <a:t> </a:t>
            </a:r>
          </a:p>
          <a:p>
            <a:r>
              <a:rPr lang="lv-LV" sz="3600" b="1" dirty="0"/>
              <a:t>kontrole</a:t>
            </a:r>
            <a:endParaRPr lang="lv-LV" sz="3600" dirty="0"/>
          </a:p>
          <a:p>
            <a:endParaRPr lang="lv-LV" dirty="0"/>
          </a:p>
        </p:txBody>
      </p:sp>
      <p:sp>
        <p:nvSpPr>
          <p:cNvPr id="2" name="Virsraksts 1"/>
          <p:cNvSpPr>
            <a:spLocks noGrp="1"/>
          </p:cNvSpPr>
          <p:nvPr>
            <p:ph type="title"/>
          </p:nvPr>
        </p:nvSpPr>
        <p:spPr>
          <a:xfrm>
            <a:off x="467544" y="476672"/>
            <a:ext cx="8229600" cy="864096"/>
          </a:xfrm>
        </p:spPr>
        <p:txBody>
          <a:bodyPr>
            <a:normAutofit fontScale="90000"/>
          </a:bodyPr>
          <a:lstStyle/>
          <a:p>
            <a:pPr algn="ctr"/>
            <a:r>
              <a:rPr lang="lv-LV" sz="4000" dirty="0"/>
              <a:t>Pret personu tika lietots kāds no šiem </a:t>
            </a:r>
            <a:r>
              <a:rPr lang="lv-LV" sz="4000" b="1" dirty="0">
                <a:solidFill>
                  <a:srgbClr val="CC6600"/>
                </a:solidFill>
              </a:rPr>
              <a:t>līdzekļiem</a:t>
            </a:r>
            <a:br>
              <a:rPr lang="lv-LV" dirty="0"/>
            </a:br>
            <a:endParaRPr lang="lv-LV" dirty="0"/>
          </a:p>
        </p:txBody>
      </p:sp>
    </p:spTree>
    <p:extLst>
      <p:ext uri="{BB962C8B-B14F-4D97-AF65-F5344CB8AC3E}">
        <p14:creationId xmlns:p14="http://schemas.microsoft.com/office/powerpoint/2010/main" val="1177072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67544" y="1772816"/>
            <a:ext cx="8229600" cy="4525963"/>
          </a:xfrm>
        </p:spPr>
        <p:txBody>
          <a:bodyPr>
            <a:normAutofit/>
          </a:bodyPr>
          <a:lstStyle/>
          <a:p>
            <a:r>
              <a:rPr lang="lv-LV" sz="3200" b="1" dirty="0"/>
              <a:t>izmantots personas bezpalīdzības stāvoklis</a:t>
            </a:r>
          </a:p>
          <a:p>
            <a:r>
              <a:rPr lang="lv-LV" sz="3200" b="1" dirty="0"/>
              <a:t>izmantots personas ievainojamības stāvoklis</a:t>
            </a:r>
          </a:p>
          <a:p>
            <a:r>
              <a:rPr lang="lv-LV" sz="3200" b="1" dirty="0"/>
              <a:t>materiālu vai citu labumu solīšana, lai panāktu personas piekrišanu ekspluatācijai</a:t>
            </a:r>
            <a:endParaRPr lang="lv-LV" sz="3200" dirty="0"/>
          </a:p>
        </p:txBody>
      </p:sp>
      <p:sp>
        <p:nvSpPr>
          <p:cNvPr id="2" name="Virsraksts 1"/>
          <p:cNvSpPr>
            <a:spLocks noGrp="1"/>
          </p:cNvSpPr>
          <p:nvPr>
            <p:ph type="title"/>
          </p:nvPr>
        </p:nvSpPr>
        <p:spPr/>
        <p:txBody>
          <a:bodyPr>
            <a:normAutofit fontScale="90000"/>
          </a:bodyPr>
          <a:lstStyle/>
          <a:p>
            <a:pPr algn="ctr"/>
            <a:r>
              <a:rPr lang="lv-LV" dirty="0"/>
              <a:t>Pret personu tika lietots kāds no šiem </a:t>
            </a:r>
            <a:r>
              <a:rPr lang="lv-LV" b="1" dirty="0">
                <a:solidFill>
                  <a:srgbClr val="CC6600"/>
                </a:solidFill>
              </a:rPr>
              <a:t>līdzekļiem</a:t>
            </a:r>
          </a:p>
        </p:txBody>
      </p:sp>
    </p:spTree>
    <p:extLst>
      <p:ext uri="{BB962C8B-B14F-4D97-AF65-F5344CB8AC3E}">
        <p14:creationId xmlns:p14="http://schemas.microsoft.com/office/powerpoint/2010/main" val="1143698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67544" y="1916832"/>
            <a:ext cx="8229600" cy="4525963"/>
          </a:xfrm>
        </p:spPr>
        <p:txBody>
          <a:bodyPr>
            <a:normAutofit/>
          </a:bodyPr>
          <a:lstStyle/>
          <a:p>
            <a:r>
              <a:rPr lang="lv-LV" b="1" dirty="0"/>
              <a:t>iesaistīšana prostitūcijā vai cita veida seksuālā izmantošanā</a:t>
            </a:r>
          </a:p>
          <a:p>
            <a:r>
              <a:rPr lang="lv-LV" b="1" dirty="0"/>
              <a:t>piespiešana veikt darbu, sniegt pakalpojumus vai izdarīt noziedzīgus nodarījumus</a:t>
            </a:r>
            <a:endParaRPr lang="lv-LV" dirty="0"/>
          </a:p>
          <a:p>
            <a:r>
              <a:rPr lang="lv-LV" b="1" dirty="0"/>
              <a:t>turēšana verdzībā, kalpībā vai citās tām līdzīgās nebrīves formās</a:t>
            </a:r>
            <a:endParaRPr lang="lv-LV" dirty="0"/>
          </a:p>
          <a:p>
            <a:r>
              <a:rPr lang="lv-LV" b="1" dirty="0"/>
              <a:t>personas audu vai orgānu nelikumīga izņemšana</a:t>
            </a:r>
          </a:p>
          <a:p>
            <a:endParaRPr lang="lv-LV" dirty="0"/>
          </a:p>
        </p:txBody>
      </p:sp>
      <p:sp>
        <p:nvSpPr>
          <p:cNvPr id="2" name="Virsraksts 1"/>
          <p:cNvSpPr>
            <a:spLocks noGrp="1"/>
          </p:cNvSpPr>
          <p:nvPr>
            <p:ph type="title"/>
          </p:nvPr>
        </p:nvSpPr>
        <p:spPr/>
        <p:txBody>
          <a:bodyPr>
            <a:normAutofit fontScale="90000"/>
          </a:bodyPr>
          <a:lstStyle/>
          <a:p>
            <a:pPr algn="ctr"/>
            <a:r>
              <a:rPr lang="lv-LV" dirty="0"/>
              <a:t>Notikusi personas </a:t>
            </a:r>
            <a:r>
              <a:rPr lang="lv-LV" dirty="0">
                <a:solidFill>
                  <a:srgbClr val="FF0000"/>
                </a:solidFill>
              </a:rPr>
              <a:t>ekspluatācija</a:t>
            </a:r>
            <a:r>
              <a:rPr lang="lv-LV" dirty="0"/>
              <a:t> un vai ir bijis </a:t>
            </a:r>
            <a:r>
              <a:rPr lang="lv-LV" dirty="0">
                <a:solidFill>
                  <a:srgbClr val="FF0000"/>
                </a:solidFill>
              </a:rPr>
              <a:t>nolūks</a:t>
            </a:r>
            <a:r>
              <a:rPr lang="lv-LV" dirty="0"/>
              <a:t> personu ekspluatēt</a:t>
            </a:r>
          </a:p>
        </p:txBody>
      </p:sp>
    </p:spTree>
    <p:extLst>
      <p:ext uri="{BB962C8B-B14F-4D97-AF65-F5344CB8AC3E}">
        <p14:creationId xmlns:p14="http://schemas.microsoft.com/office/powerpoint/2010/main" val="2905474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lv-LV" altLang="lv-LV"/>
          </a:p>
        </p:txBody>
      </p:sp>
      <p:sp>
        <p:nvSpPr>
          <p:cNvPr id="11267" name="Rectangle 3"/>
          <p:cNvSpPr>
            <a:spLocks noGrp="1" noChangeArrowheads="1"/>
          </p:cNvSpPr>
          <p:nvPr>
            <p:ph type="body" sz="half" idx="1"/>
          </p:nvPr>
        </p:nvSpPr>
        <p:spPr>
          <a:xfrm>
            <a:off x="179512" y="1484784"/>
            <a:ext cx="4033838" cy="4530725"/>
          </a:xfrm>
        </p:spPr>
        <p:txBody>
          <a:bodyPr/>
          <a:lstStyle/>
          <a:p>
            <a:pPr marL="273050" indent="-273050" algn="ctr">
              <a:buFont typeface="Wingdings" pitchFamily="2" charset="2"/>
              <a:buNone/>
            </a:pPr>
            <a:r>
              <a:rPr lang="lv-LV" altLang="lv-LV" sz="4800" dirty="0"/>
              <a:t>Cilvēku tirdzniecība </a:t>
            </a:r>
          </a:p>
          <a:p>
            <a:pPr marL="273050" indent="-273050" algn="r">
              <a:buFont typeface="Wingdings" pitchFamily="2" charset="2"/>
              <a:buNone/>
            </a:pPr>
            <a:endParaRPr lang="lv-LV" altLang="lv-LV" sz="2800" i="1" dirty="0"/>
          </a:p>
          <a:p>
            <a:pPr marL="273050" indent="-273050" algn="r">
              <a:buFont typeface="Wingdings" pitchFamily="2" charset="2"/>
              <a:buNone/>
            </a:pPr>
            <a:endParaRPr lang="lv-LV" altLang="lv-LV" sz="2800" i="1" dirty="0"/>
          </a:p>
          <a:p>
            <a:pPr marL="273050" indent="-273050" algn="ctr">
              <a:buFont typeface="Wingdings" pitchFamily="2" charset="2"/>
              <a:buNone/>
            </a:pPr>
            <a:r>
              <a:rPr lang="lv-LV" altLang="lv-LV" sz="2800" i="1" dirty="0"/>
              <a:t>TRAFFICKING</a:t>
            </a:r>
            <a:endParaRPr lang="lv-LV" altLang="lv-LV" sz="5600" dirty="0"/>
          </a:p>
          <a:p>
            <a:pPr marL="273050" indent="-273050" algn="r">
              <a:buFont typeface="Wingdings" pitchFamily="2" charset="2"/>
              <a:buNone/>
            </a:pPr>
            <a:endParaRPr lang="ru-RU" altLang="lv-LV" sz="5600" dirty="0">
              <a:latin typeface="Arial" charset="0"/>
            </a:endParaRPr>
          </a:p>
        </p:txBody>
      </p:sp>
      <p:sp>
        <p:nvSpPr>
          <p:cNvPr id="2" name="Satura vietturis 1"/>
          <p:cNvSpPr>
            <a:spLocks noGrp="1"/>
          </p:cNvSpPr>
          <p:nvPr>
            <p:ph sz="half" idx="2"/>
          </p:nvPr>
        </p:nvSpPr>
        <p:spPr/>
        <p:txBody>
          <a:bodyPr/>
          <a:lstStyle/>
          <a:p>
            <a:endParaRPr lang="lv-LV" dirty="0"/>
          </a:p>
        </p:txBody>
      </p:sp>
      <p:grpSp>
        <p:nvGrpSpPr>
          <p:cNvPr id="6" name="Group 1"/>
          <p:cNvGrpSpPr>
            <a:grpSpLocks/>
          </p:cNvGrpSpPr>
          <p:nvPr/>
        </p:nvGrpSpPr>
        <p:grpSpPr bwMode="auto">
          <a:xfrm>
            <a:off x="4355976" y="511252"/>
            <a:ext cx="4533900" cy="5940000"/>
            <a:chOff x="1610" y="57"/>
            <a:chExt cx="2856" cy="4279"/>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 y="57"/>
              <a:ext cx="2856" cy="427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3"/>
            <p:cNvSpPr txBox="1">
              <a:spLocks noChangeArrowheads="1"/>
            </p:cNvSpPr>
            <p:nvPr/>
          </p:nvSpPr>
          <p:spPr bwMode="auto">
            <a:xfrm>
              <a:off x="1610" y="57"/>
              <a:ext cx="2856" cy="4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lv-LV" altLang="lv-LV"/>
            </a:p>
          </p:txBody>
        </p:sp>
      </p:grpSp>
    </p:spTree>
    <p:extLst>
      <p:ext uri="{BB962C8B-B14F-4D97-AF65-F5344CB8AC3E}">
        <p14:creationId xmlns:p14="http://schemas.microsoft.com/office/powerpoint/2010/main" val="1964368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normAutofit/>
          </a:bodyPr>
          <a:lstStyle/>
          <a:p>
            <a:pPr marL="0" indent="0">
              <a:buNone/>
            </a:pPr>
            <a:r>
              <a:rPr lang="lv-LV" dirty="0"/>
              <a:t>personas fiziskais vai psiholoģiskais stāvoklis norāda uz piedzīvoto vardarbību un ekspluatāciju</a:t>
            </a:r>
          </a:p>
          <a:p>
            <a:r>
              <a:rPr lang="lv-LV" b="1" dirty="0"/>
              <a:t>sekas fiziskajai veselībai</a:t>
            </a:r>
          </a:p>
          <a:p>
            <a:r>
              <a:rPr lang="lv-LV" b="1" dirty="0"/>
              <a:t>garīga rakstura traucējumi</a:t>
            </a:r>
            <a:endParaRPr lang="lv-LV" dirty="0"/>
          </a:p>
          <a:p>
            <a:r>
              <a:rPr lang="lv-LV" b="1" dirty="0"/>
              <a:t>citas pazīmes</a:t>
            </a:r>
            <a:endParaRPr lang="lv-LV" dirty="0"/>
          </a:p>
          <a:p>
            <a:endParaRPr lang="lv-LV" dirty="0"/>
          </a:p>
        </p:txBody>
      </p:sp>
      <p:sp>
        <p:nvSpPr>
          <p:cNvPr id="2" name="Virsraksts 1"/>
          <p:cNvSpPr>
            <a:spLocks noGrp="1"/>
          </p:cNvSpPr>
          <p:nvPr>
            <p:ph type="title"/>
          </p:nvPr>
        </p:nvSpPr>
        <p:spPr>
          <a:xfrm>
            <a:off x="251520" y="188640"/>
            <a:ext cx="8229600" cy="1143000"/>
          </a:xfrm>
        </p:spPr>
        <p:txBody>
          <a:bodyPr>
            <a:normAutofit fontScale="90000"/>
          </a:bodyPr>
          <a:lstStyle/>
          <a:p>
            <a:pPr algn="ctr"/>
            <a:r>
              <a:rPr lang="lv-LV" dirty="0"/>
              <a:t>Papildu pazīmes, kas var norādīt uz cilvēku tirdzniecību</a:t>
            </a:r>
          </a:p>
        </p:txBody>
      </p:sp>
    </p:spTree>
    <p:extLst>
      <p:ext uri="{BB962C8B-B14F-4D97-AF65-F5344CB8AC3E}">
        <p14:creationId xmlns:p14="http://schemas.microsoft.com/office/powerpoint/2010/main" val="3722222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lv-LV" dirty="0">
                <a:solidFill>
                  <a:srgbClr val="00B050"/>
                </a:solidFill>
              </a:rPr>
              <a:t>Savervēšana</a:t>
            </a:r>
          </a:p>
          <a:p>
            <a:r>
              <a:rPr lang="lv-LV" dirty="0" err="1">
                <a:solidFill>
                  <a:srgbClr val="00B050"/>
                </a:solidFill>
              </a:rPr>
              <a:t>pārvdāšana</a:t>
            </a:r>
            <a:endParaRPr lang="lv-LV" dirty="0">
              <a:solidFill>
                <a:srgbClr val="00B050"/>
              </a:solidFill>
            </a:endParaRPr>
          </a:p>
          <a:p>
            <a:r>
              <a:rPr lang="en-US" dirty="0">
                <a:solidFill>
                  <a:srgbClr val="CC6600"/>
                </a:solidFill>
              </a:rPr>
              <a:t>S</a:t>
            </a:r>
            <a:r>
              <a:rPr lang="lv-LV" dirty="0">
                <a:solidFill>
                  <a:srgbClr val="CC6600"/>
                </a:solidFill>
              </a:rPr>
              <a:t>pēks</a:t>
            </a:r>
            <a:endParaRPr lang="lv-LV" noProof="0" dirty="0">
              <a:solidFill>
                <a:srgbClr val="CC6600"/>
              </a:solidFill>
            </a:endParaRPr>
          </a:p>
          <a:p>
            <a:r>
              <a:rPr lang="lv-LV" dirty="0">
                <a:solidFill>
                  <a:srgbClr val="CC6600"/>
                </a:solidFill>
              </a:rPr>
              <a:t>Maldināšana</a:t>
            </a:r>
            <a:endParaRPr lang="lv-LV" noProof="0" dirty="0">
              <a:solidFill>
                <a:srgbClr val="CC6600"/>
              </a:solidFill>
            </a:endParaRPr>
          </a:p>
          <a:p>
            <a:r>
              <a:rPr lang="lv-LV" dirty="0">
                <a:solidFill>
                  <a:srgbClr val="CC6600"/>
                </a:solidFill>
              </a:rPr>
              <a:t>Piespiešana</a:t>
            </a:r>
          </a:p>
        </p:txBody>
      </p:sp>
      <p:sp>
        <p:nvSpPr>
          <p:cNvPr id="2" name="Title 1"/>
          <p:cNvSpPr>
            <a:spLocks noGrp="1"/>
          </p:cNvSpPr>
          <p:nvPr>
            <p:ph type="title"/>
          </p:nvPr>
        </p:nvSpPr>
        <p:spPr/>
        <p:txBody>
          <a:bodyPr>
            <a:normAutofit fontScale="90000"/>
          </a:bodyPr>
          <a:lstStyle/>
          <a:p>
            <a:r>
              <a:rPr lang="lv-LV" dirty="0"/>
              <a:t>Vienkārši identificējamas </a:t>
            </a:r>
            <a:r>
              <a:rPr lang="lv-LV" dirty="0">
                <a:solidFill>
                  <a:srgbClr val="00B050"/>
                </a:solidFill>
              </a:rPr>
              <a:t>darbības</a:t>
            </a:r>
            <a:r>
              <a:rPr lang="lv-LV" dirty="0"/>
              <a:t> un </a:t>
            </a:r>
            <a:r>
              <a:rPr lang="lv-LV" dirty="0">
                <a:solidFill>
                  <a:srgbClr val="CC6600"/>
                </a:solidFill>
              </a:rPr>
              <a:t>līdzekļi</a:t>
            </a:r>
            <a:r>
              <a:rPr lang="lv-LV" dirty="0"/>
              <a:t> </a:t>
            </a:r>
            <a:endParaRPr lang="lv-LV" noProof="0" dirty="0"/>
          </a:p>
        </p:txBody>
      </p:sp>
      <p:pic>
        <p:nvPicPr>
          <p:cNvPr id="23554" name="Picture 2" descr="http://ts2.mm.bing.net/th?id=HN.608039572512444358&amp;pid=1.7"/>
          <p:cNvPicPr>
            <a:picLocks noChangeAspect="1" noChangeArrowheads="1"/>
          </p:cNvPicPr>
          <p:nvPr/>
        </p:nvPicPr>
        <p:blipFill>
          <a:blip r:embed="rId2" cstate="print"/>
          <a:srcRect/>
          <a:stretch>
            <a:fillRect/>
          </a:stretch>
        </p:blipFill>
        <p:spPr bwMode="auto">
          <a:xfrm>
            <a:off x="4419600" y="1676400"/>
            <a:ext cx="4572000" cy="2819400"/>
          </a:xfrm>
          <a:prstGeom prst="rect">
            <a:avLst/>
          </a:prstGeom>
          <a:noFill/>
        </p:spPr>
      </p:pic>
      <p:pic>
        <p:nvPicPr>
          <p:cNvPr id="23556" name="Picture 4" descr="http://ts3.mm.bing.net/th?id=HN.608016761947426709&amp;pid=1.7"/>
          <p:cNvPicPr>
            <a:picLocks noChangeAspect="1" noChangeArrowheads="1"/>
          </p:cNvPicPr>
          <p:nvPr/>
        </p:nvPicPr>
        <p:blipFill>
          <a:blip r:embed="rId3" cstate="print"/>
          <a:srcRect/>
          <a:stretch>
            <a:fillRect/>
          </a:stretch>
        </p:blipFill>
        <p:spPr bwMode="auto">
          <a:xfrm>
            <a:off x="539552" y="4005064"/>
            <a:ext cx="3371850" cy="2409826"/>
          </a:xfrm>
          <a:prstGeom prst="rect">
            <a:avLst/>
          </a:prstGeom>
          <a:noFill/>
        </p:spPr>
      </p:pic>
      <p:pic>
        <p:nvPicPr>
          <p:cNvPr id="23558" name="Picture 6" descr="http://ts1.mm.bing.net/th?id=HN.607992379410222849&amp;pid=1.7"/>
          <p:cNvPicPr>
            <a:picLocks noChangeAspect="1" noChangeArrowheads="1"/>
          </p:cNvPicPr>
          <p:nvPr/>
        </p:nvPicPr>
        <p:blipFill>
          <a:blip r:embed="rId4" cstate="print"/>
          <a:srcRect/>
          <a:stretch>
            <a:fillRect/>
          </a:stretch>
        </p:blipFill>
        <p:spPr bwMode="auto">
          <a:xfrm>
            <a:off x="5257800" y="4724400"/>
            <a:ext cx="2857500" cy="1895476"/>
          </a:xfrm>
          <a:prstGeom prst="rect">
            <a:avLst/>
          </a:prstGeom>
          <a:noFill/>
        </p:spPr>
      </p:pic>
    </p:spTree>
    <p:extLst>
      <p:ext uri="{BB962C8B-B14F-4D97-AF65-F5344CB8AC3E}">
        <p14:creationId xmlns:p14="http://schemas.microsoft.com/office/powerpoint/2010/main" val="31861725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2"/>
          <p:cNvSpPr/>
          <p:nvPr/>
        </p:nvSpPr>
        <p:spPr>
          <a:xfrm>
            <a:off x="900113" y="188640"/>
            <a:ext cx="7823200" cy="954107"/>
          </a:xfrm>
          <a:prstGeom prst="rect">
            <a:avLst/>
          </a:prstGeom>
        </p:spPr>
        <p:txBody>
          <a:bodyPr>
            <a:spAutoFit/>
          </a:bodyPr>
          <a:lstStyle/>
          <a:p>
            <a:pPr algn="ctr">
              <a:defRPr/>
            </a:pPr>
            <a:r>
              <a:rPr lang="lv-LV" altLang="lv-LV" sz="2800" b="1" dirty="0">
                <a:cs typeface="Calibri" panose="020F0502020204030204" pitchFamily="34" charset="0"/>
              </a:rPr>
              <a:t>Kritēriji darbaspēka ekspluatācijas upura identifikācijai</a:t>
            </a:r>
            <a:endParaRPr lang="lv-LV" sz="2800" b="1" dirty="0">
              <a:cs typeface="Calibri" panose="020F0502020204030204" pitchFamily="34" charset="0"/>
            </a:endParaRPr>
          </a:p>
        </p:txBody>
      </p:sp>
      <p:sp>
        <p:nvSpPr>
          <p:cNvPr id="4" name="Rectangle 3"/>
          <p:cNvSpPr/>
          <p:nvPr/>
        </p:nvSpPr>
        <p:spPr>
          <a:xfrm>
            <a:off x="395288" y="712515"/>
            <a:ext cx="8569325" cy="4893647"/>
          </a:xfrm>
          <a:prstGeom prst="rect">
            <a:avLst/>
          </a:prstGeom>
        </p:spPr>
        <p:txBody>
          <a:bodyPr>
            <a:spAutoFit/>
          </a:bodyPr>
          <a:lstStyle/>
          <a:p>
            <a:pPr>
              <a:buFont typeface="Wingdings" pitchFamily="2" charset="2"/>
              <a:buNone/>
              <a:defRPr/>
            </a:pPr>
            <a:r>
              <a:rPr lang="lv-LV" altLang="lv-LV" sz="2400" dirty="0">
                <a:cs typeface="Times New Roman" pitchFamily="18" charset="0"/>
              </a:rPr>
              <a:t>Persona:</a:t>
            </a:r>
          </a:p>
          <a:p>
            <a:pPr marL="342900" indent="-342900">
              <a:buFont typeface="Arial" panose="020B0604020202020204" pitchFamily="34" charset="0"/>
              <a:buChar char="•"/>
              <a:defRPr/>
            </a:pPr>
            <a:r>
              <a:rPr lang="lv-LV" altLang="lv-LV" sz="2400" dirty="0">
                <a:cs typeface="Times New Roman" pitchFamily="18" charset="0"/>
              </a:rPr>
              <a:t>ierodoties galamērķa valstī, </a:t>
            </a:r>
            <a:r>
              <a:rPr lang="lv-LV" altLang="lv-LV" sz="2400" b="1" u="sng" dirty="0">
                <a:cs typeface="Times New Roman" pitchFamily="18" charset="0"/>
              </a:rPr>
              <a:t>bija piespiesta</a:t>
            </a:r>
            <a:r>
              <a:rPr lang="lv-LV" altLang="lv-LV" sz="2400" u="sng" dirty="0">
                <a:cs typeface="Times New Roman" pitchFamily="18" charset="0"/>
              </a:rPr>
              <a:t> </a:t>
            </a:r>
            <a:r>
              <a:rPr lang="lv-LV" altLang="lv-LV" sz="2400" dirty="0">
                <a:cs typeface="Times New Roman" pitchFamily="18" charset="0"/>
              </a:rPr>
              <a:t>veikt citu darbu, nevis iepriekš paredzēto vai apsolīto;</a:t>
            </a:r>
          </a:p>
          <a:p>
            <a:pPr marL="342900" indent="-342900">
              <a:buFont typeface="Arial" panose="020B0604020202020204" pitchFamily="34" charset="0"/>
              <a:buChar char="•"/>
              <a:defRPr/>
            </a:pPr>
            <a:r>
              <a:rPr lang="lv-LV" altLang="lv-LV" sz="2400" dirty="0">
                <a:cs typeface="Times New Roman" pitchFamily="18" charset="0"/>
              </a:rPr>
              <a:t>mākslīgi bija iedzīta </a:t>
            </a:r>
            <a:r>
              <a:rPr lang="lv-LV" altLang="lv-LV" sz="2400" b="1" u="sng" dirty="0">
                <a:cs typeface="Times New Roman" pitchFamily="18" charset="0"/>
              </a:rPr>
              <a:t>parāda jūgā</a:t>
            </a:r>
            <a:r>
              <a:rPr lang="lv-LV" altLang="lv-LV" sz="2400" b="1" dirty="0">
                <a:cs typeface="Times New Roman" pitchFamily="18" charset="0"/>
              </a:rPr>
              <a:t> </a:t>
            </a:r>
            <a:r>
              <a:rPr lang="lv-LV" altLang="lv-LV" sz="2400" dirty="0">
                <a:cs typeface="Times New Roman" pitchFamily="18" charset="0"/>
              </a:rPr>
              <a:t>savam darba devējam;</a:t>
            </a:r>
          </a:p>
          <a:p>
            <a:pPr marL="342900" indent="-342900">
              <a:buFont typeface="Arial" panose="020B0604020202020204" pitchFamily="34" charset="0"/>
              <a:buChar char="•"/>
              <a:defRPr/>
            </a:pPr>
            <a:r>
              <a:rPr lang="lv-LV" altLang="lv-LV" sz="2400" dirty="0">
                <a:cs typeface="Times New Roman" pitchFamily="18" charset="0"/>
              </a:rPr>
              <a:t>brīvi </a:t>
            </a:r>
            <a:r>
              <a:rPr lang="lv-LV" altLang="lv-LV" sz="2400" b="1" u="sng" dirty="0">
                <a:cs typeface="Times New Roman" pitchFamily="18" charset="0"/>
              </a:rPr>
              <a:t>nevarēja rīkoties</a:t>
            </a:r>
            <a:r>
              <a:rPr lang="lv-LV" altLang="lv-LV" sz="2400" u="sng" dirty="0">
                <a:cs typeface="Times New Roman" pitchFamily="18" charset="0"/>
              </a:rPr>
              <a:t> </a:t>
            </a:r>
            <a:r>
              <a:rPr lang="lv-LV" altLang="lv-LV" sz="2400" dirty="0">
                <a:cs typeface="Times New Roman" pitchFamily="18" charset="0"/>
              </a:rPr>
              <a:t>ar saviem ienākumiem;</a:t>
            </a:r>
          </a:p>
          <a:p>
            <a:pPr marL="342900" indent="-342900">
              <a:buFont typeface="Arial" panose="020B0604020202020204" pitchFamily="34" charset="0"/>
              <a:buChar char="•"/>
              <a:defRPr/>
            </a:pPr>
            <a:r>
              <a:rPr lang="lv-LV" altLang="lv-LV" sz="2400" dirty="0">
                <a:cs typeface="Times New Roman" pitchFamily="18" charset="0"/>
              </a:rPr>
              <a:t>pēc brīvas gribas </a:t>
            </a:r>
            <a:r>
              <a:rPr lang="lv-LV" altLang="lv-LV" sz="2400" b="1" u="sng" dirty="0">
                <a:cs typeface="Times New Roman" pitchFamily="18" charset="0"/>
              </a:rPr>
              <a:t>nevarēja</a:t>
            </a:r>
            <a:r>
              <a:rPr lang="lv-LV" altLang="lv-LV" sz="2400" dirty="0">
                <a:cs typeface="Times New Roman" pitchFamily="18" charset="0"/>
              </a:rPr>
              <a:t> pamest nodarbošanos vai mainīt darbu;</a:t>
            </a:r>
          </a:p>
          <a:p>
            <a:pPr marL="342900" indent="-342900">
              <a:buFont typeface="Arial" panose="020B0604020202020204" pitchFamily="34" charset="0"/>
              <a:buChar char="•"/>
              <a:defRPr/>
            </a:pPr>
            <a:r>
              <a:rPr lang="lv-LV" altLang="lv-LV" sz="2400" dirty="0">
                <a:cs typeface="Times New Roman" pitchFamily="18" charset="0"/>
              </a:rPr>
              <a:t>tika </a:t>
            </a:r>
            <a:r>
              <a:rPr lang="lv-LV" altLang="lv-LV" sz="2400" b="1" u="sng" dirty="0">
                <a:cs typeface="Times New Roman" pitchFamily="18" charset="0"/>
              </a:rPr>
              <a:t>atņemti</a:t>
            </a:r>
            <a:r>
              <a:rPr lang="lv-LV" altLang="lv-LV" sz="2400" dirty="0">
                <a:cs typeface="Times New Roman" pitchFamily="18" charset="0"/>
              </a:rPr>
              <a:t> identifikācijas dokumenti;</a:t>
            </a:r>
          </a:p>
          <a:p>
            <a:pPr marL="342900" indent="-342900">
              <a:buFont typeface="Arial" panose="020B0604020202020204" pitchFamily="34" charset="0"/>
              <a:buChar char="•"/>
              <a:defRPr/>
            </a:pPr>
            <a:r>
              <a:rPr lang="lv-LV" altLang="lv-LV" sz="2400" dirty="0">
                <a:cs typeface="Times New Roman" pitchFamily="18" charset="0"/>
              </a:rPr>
              <a:t>tika </a:t>
            </a:r>
            <a:r>
              <a:rPr lang="lv-LV" altLang="lv-LV" sz="2400" b="1" u="sng" dirty="0">
                <a:cs typeface="Times New Roman" pitchFamily="18" charset="0"/>
              </a:rPr>
              <a:t>piespiests/(a)</a:t>
            </a:r>
            <a:r>
              <a:rPr lang="lv-LV" altLang="lv-LV" sz="2400" u="sng" dirty="0">
                <a:cs typeface="Times New Roman" pitchFamily="18" charset="0"/>
              </a:rPr>
              <a:t> </a:t>
            </a:r>
            <a:r>
              <a:rPr lang="lv-LV" altLang="lv-LV" sz="2400" dirty="0">
                <a:cs typeface="Times New Roman" pitchFamily="18" charset="0"/>
              </a:rPr>
              <a:t>strādāt ilgāk par noteikto stundu skaitu nedēļā;</a:t>
            </a:r>
          </a:p>
          <a:p>
            <a:pPr marL="342900" indent="-342900">
              <a:buFont typeface="Arial" panose="020B0604020202020204" pitchFamily="34" charset="0"/>
              <a:buChar char="•"/>
              <a:defRPr/>
            </a:pPr>
            <a:r>
              <a:rPr lang="lv-LV" altLang="lv-LV" sz="2400" dirty="0">
                <a:cs typeface="Times New Roman" pitchFamily="18" charset="0"/>
              </a:rPr>
              <a:t>darba vietā </a:t>
            </a:r>
            <a:r>
              <a:rPr lang="lv-LV" altLang="lv-LV" sz="2400" b="1" u="sng" dirty="0">
                <a:cs typeface="Times New Roman" pitchFamily="18" charset="0"/>
              </a:rPr>
              <a:t>tika uzraudzīta</a:t>
            </a:r>
            <a:r>
              <a:rPr lang="lv-LV" altLang="lv-LV" sz="2400" u="sng" dirty="0">
                <a:cs typeface="Times New Roman" pitchFamily="18" charset="0"/>
              </a:rPr>
              <a:t> </a:t>
            </a:r>
            <a:r>
              <a:rPr lang="lv-LV" altLang="lv-LV" sz="2400" dirty="0">
                <a:cs typeface="Times New Roman" pitchFamily="18" charset="0"/>
              </a:rPr>
              <a:t>(apsargi, videonovērošanas kameras, suņi, slēgtas durvis), </a:t>
            </a:r>
            <a:r>
              <a:rPr lang="lv-LV" altLang="lv-LV" sz="2400" u="sng" dirty="0">
                <a:cs typeface="Times New Roman" pitchFamily="18" charset="0"/>
              </a:rPr>
              <a:t>lai bēgšanu padarītu neiespējamu</a:t>
            </a:r>
            <a:r>
              <a:rPr lang="lv-LV" altLang="lv-LV" sz="2400" dirty="0">
                <a:cs typeface="Times New Roman" pitchFamily="18" charset="0"/>
              </a:rPr>
              <a:t>; </a:t>
            </a:r>
          </a:p>
        </p:txBody>
      </p:sp>
    </p:spTree>
    <p:extLst>
      <p:ext uri="{BB962C8B-B14F-4D97-AF65-F5344CB8AC3E}">
        <p14:creationId xmlns:p14="http://schemas.microsoft.com/office/powerpoint/2010/main" val="25820175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ļegs”: dzīves skola loham - Kino Raks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43468"/>
            <a:ext cx="9144000" cy="5857848"/>
          </a:xfrm>
          <a:prstGeom prst="rect">
            <a:avLst/>
          </a:prstGeom>
          <a:noFill/>
          <a:extLst>
            <a:ext uri="{909E8E84-426E-40DD-AFC4-6F175D3DCCD1}">
              <a14:hiddenFill xmlns:a14="http://schemas.microsoft.com/office/drawing/2010/main">
                <a:solidFill>
                  <a:srgbClr val="FFFFFF"/>
                </a:solidFill>
              </a14:hiddenFill>
            </a:ext>
          </a:extLst>
        </p:spPr>
      </p:pic>
      <p:sp>
        <p:nvSpPr>
          <p:cNvPr id="3" name="Taisnstūris 2"/>
          <p:cNvSpPr/>
          <p:nvPr/>
        </p:nvSpPr>
        <p:spPr>
          <a:xfrm>
            <a:off x="900113" y="190481"/>
            <a:ext cx="7823200" cy="954107"/>
          </a:xfrm>
          <a:prstGeom prst="rect">
            <a:avLst/>
          </a:prstGeom>
        </p:spPr>
        <p:txBody>
          <a:bodyPr>
            <a:spAutoFit/>
          </a:bodyPr>
          <a:lstStyle/>
          <a:p>
            <a:pPr algn="ctr">
              <a:defRPr/>
            </a:pPr>
            <a:r>
              <a:rPr lang="lv-LV" altLang="lv-LV" sz="2800" b="1" dirty="0">
                <a:cs typeface="Times New Roman" pitchFamily="18" charset="0"/>
              </a:rPr>
              <a:t>Kritēriji </a:t>
            </a:r>
            <a:r>
              <a:rPr lang="lv-LV" altLang="lv-LV" sz="2800" b="1" dirty="0">
                <a:cs typeface="Calibri" panose="020F0502020204030204" pitchFamily="34" charset="0"/>
              </a:rPr>
              <a:t>darbaspēka ekspluatācijas </a:t>
            </a:r>
            <a:r>
              <a:rPr lang="lv-LV" altLang="lv-LV" sz="2800" b="1" dirty="0">
                <a:cs typeface="Times New Roman" pitchFamily="18" charset="0"/>
              </a:rPr>
              <a:t>upura identifikācijai</a:t>
            </a:r>
            <a:endParaRPr lang="lv-LV" sz="2800" b="1" dirty="0">
              <a:cs typeface="Times New Roman" pitchFamily="18" charset="0"/>
            </a:endParaRPr>
          </a:p>
        </p:txBody>
      </p:sp>
      <p:sp>
        <p:nvSpPr>
          <p:cNvPr id="4" name="Rectangle 3"/>
          <p:cNvSpPr/>
          <p:nvPr/>
        </p:nvSpPr>
        <p:spPr>
          <a:xfrm>
            <a:off x="179388" y="1144588"/>
            <a:ext cx="8785225" cy="5262979"/>
          </a:xfrm>
          <a:prstGeom prst="rect">
            <a:avLst/>
          </a:prstGeom>
        </p:spPr>
        <p:txBody>
          <a:bodyPr>
            <a:spAutoFit/>
          </a:bodyPr>
          <a:lstStyle/>
          <a:p>
            <a:pPr>
              <a:buFont typeface="Wingdings" pitchFamily="2" charset="2"/>
              <a:buNone/>
              <a:defRPr/>
            </a:pPr>
            <a:r>
              <a:rPr lang="lv-LV" altLang="lv-LV" sz="2400" dirty="0">
                <a:solidFill>
                  <a:schemeClr val="bg1"/>
                </a:solidFill>
                <a:cs typeface="Times New Roman" pitchFamily="18" charset="0"/>
              </a:rPr>
              <a:t>Persona tika iebiedēta un viņai tika draudēts:</a:t>
            </a:r>
          </a:p>
          <a:p>
            <a:pPr marL="342900" indent="-342900">
              <a:buFont typeface="Arial" panose="020B0604020202020204" pitchFamily="34" charset="0"/>
              <a:buChar char="•"/>
              <a:defRPr/>
            </a:pPr>
            <a:r>
              <a:rPr lang="lv-LV" altLang="lv-LV" sz="2400" dirty="0">
                <a:solidFill>
                  <a:schemeClr val="bg1"/>
                </a:solidFill>
                <a:cs typeface="Times New Roman" pitchFamily="18" charset="0"/>
              </a:rPr>
              <a:t>ar izrēķināšanos (</a:t>
            </a:r>
            <a:r>
              <a:rPr lang="lv-LV" altLang="lv-LV" sz="2400" dirty="0" err="1">
                <a:solidFill>
                  <a:schemeClr val="bg1"/>
                </a:solidFill>
                <a:cs typeface="Times New Roman" pitchFamily="18" charset="0"/>
              </a:rPr>
              <a:t>t.sk</a:t>
            </a:r>
            <a:r>
              <a:rPr lang="lv-LV" altLang="lv-LV" sz="2400" dirty="0">
                <a:solidFill>
                  <a:schemeClr val="bg1"/>
                </a:solidFill>
                <a:cs typeface="Times New Roman" pitchFamily="18" charset="0"/>
              </a:rPr>
              <a:t>. arī  ar personas ģimeni un radiniekiem) , ja sazināsies ar policiju vai vērsīsies pēc palīdzības kādā citā iestādē vai mēģinās bēgt vai atgriezties savā izcelsmes valstī;</a:t>
            </a:r>
          </a:p>
          <a:p>
            <a:pPr marL="342900" indent="-342900">
              <a:buFont typeface="Arial" panose="020B0604020202020204" pitchFamily="34" charset="0"/>
              <a:buChar char="•"/>
              <a:defRPr/>
            </a:pPr>
            <a:r>
              <a:rPr lang="lv-LV" altLang="lv-LV" sz="2400" dirty="0">
                <a:solidFill>
                  <a:schemeClr val="bg1"/>
                </a:solidFill>
                <a:cs typeface="Times New Roman" pitchFamily="18" charset="0"/>
              </a:rPr>
              <a:t>izjuta draudus netieši, redzot, kā vardarbība tiek veikta pret citiem;</a:t>
            </a:r>
          </a:p>
          <a:p>
            <a:pPr marL="342900" indent="-342900">
              <a:buFont typeface="Arial" panose="020B0604020202020204" pitchFamily="34" charset="0"/>
              <a:buChar char="•"/>
              <a:defRPr/>
            </a:pPr>
            <a:r>
              <a:rPr lang="lv-LV" altLang="lv-LV" sz="2400" dirty="0">
                <a:solidFill>
                  <a:schemeClr val="bg1"/>
                </a:solidFill>
                <a:cs typeface="Times New Roman" pitchFamily="18" charset="0"/>
              </a:rPr>
              <a:t>ir manāmas fiziskas vardarbības pazīmes vai persona ir cietusi no vardarbības iepriekš;</a:t>
            </a:r>
          </a:p>
          <a:p>
            <a:pPr marL="342900" indent="-342900">
              <a:buFont typeface="Arial" panose="020B0604020202020204" pitchFamily="34" charset="0"/>
              <a:buChar char="•"/>
              <a:defRPr/>
            </a:pPr>
            <a:r>
              <a:rPr lang="lv-LV" altLang="lv-LV" sz="2400" dirty="0">
                <a:solidFill>
                  <a:schemeClr val="bg1"/>
                </a:solidFill>
                <a:cs typeface="Times New Roman" pitchFamily="18" charset="0"/>
              </a:rPr>
              <a:t>liegta cilvēka pamatvajadzību apmierināšana (persona tika turēta bez ūdens, pārtikas, miega, primārās medicīniskās aprūpes vai iespējām apmierināt citas pamatvajadzības). </a:t>
            </a:r>
          </a:p>
          <a:p>
            <a:pPr>
              <a:defRPr/>
            </a:pPr>
            <a:endParaRPr lang="lv-LV" altLang="lv-LV" sz="2400" dirty="0">
              <a:solidFill>
                <a:srgbClr val="A5644E">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18906250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Picture 10" descr="http://nebula.wsimg.com/1e78fe7943eba852615295753db0745c?AccessKeyId=2FE3AF73C29D8191AC4A&amp;disposition=0&amp;alloworigin=1"/>
          <p:cNvPicPr>
            <a:picLocks noGrp="1" noChangeAspect="1" noChangeArrowheads="1" noCrop="1"/>
          </p:cNvPicPr>
          <p:nvPr>
            <p:ph idx="1"/>
          </p:nvPr>
        </p:nvPicPr>
        <p:blipFill>
          <a:blip r:embed="rId2" cstate="print"/>
          <a:srcRect/>
          <a:stretch>
            <a:fillRect/>
          </a:stretch>
        </p:blipFill>
        <p:spPr>
          <a:xfrm>
            <a:off x="762000" y="1295400"/>
            <a:ext cx="2727325" cy="4735513"/>
          </a:xfrm>
        </p:spPr>
      </p:pic>
      <p:sp>
        <p:nvSpPr>
          <p:cNvPr id="72706" name="Virsraksts 1"/>
          <p:cNvSpPr>
            <a:spLocks noGrp="1"/>
          </p:cNvSpPr>
          <p:nvPr>
            <p:ph type="title"/>
          </p:nvPr>
        </p:nvSpPr>
        <p:spPr/>
        <p:txBody>
          <a:bodyPr rtlCol="0">
            <a:normAutofit/>
          </a:bodyPr>
          <a:lstStyle/>
          <a:p>
            <a:pPr algn="ctr" eaLnBrk="1" fontAlgn="auto" hangingPunct="1">
              <a:spcAft>
                <a:spcPts val="0"/>
              </a:spcAft>
              <a:defRPr/>
            </a:pPr>
            <a:r>
              <a:rPr lang="lv-LV" altLang="lv-LV" b="1" dirty="0"/>
              <a:t>Jautājumi?</a:t>
            </a:r>
            <a:endParaRPr lang="en-US" altLang="lv-LV" b="1" dirty="0"/>
          </a:p>
        </p:txBody>
      </p:sp>
      <p:sp>
        <p:nvSpPr>
          <p:cNvPr id="80900" name="Taisnstūris 2"/>
          <p:cNvSpPr>
            <a:spLocks noChangeArrowheads="1"/>
          </p:cNvSpPr>
          <p:nvPr/>
        </p:nvSpPr>
        <p:spPr bwMode="auto">
          <a:xfrm>
            <a:off x="3851920" y="3124200"/>
            <a:ext cx="4834880" cy="2554545"/>
          </a:xfrm>
          <a:prstGeom prst="rect">
            <a:avLst/>
          </a:prstGeom>
          <a:noFill/>
          <a:ln w="9525">
            <a:noFill/>
            <a:miter lim="800000"/>
            <a:headEnd/>
            <a:tailEnd/>
          </a:ln>
        </p:spPr>
        <p:txBody>
          <a:bodyPr wrap="square">
            <a:spAutoFit/>
          </a:bodyPr>
          <a:lstStyle/>
          <a:p>
            <a:pPr algn="ctr"/>
            <a:r>
              <a:rPr lang="lv-LV" altLang="en-US" sz="3200" dirty="0" err="1">
                <a:solidFill>
                  <a:srgbClr val="000000"/>
                </a:solidFill>
                <a:latin typeface="Calibri" pitchFamily="34" charset="0"/>
                <a:hlinkClick r:id="rId3"/>
              </a:rPr>
              <a:t>www.patverums</a:t>
            </a:r>
            <a:r>
              <a:rPr lang="lv-LV" altLang="en-US" sz="3200" dirty="0">
                <a:solidFill>
                  <a:srgbClr val="000000"/>
                </a:solidFill>
                <a:latin typeface="Calibri" pitchFamily="34" charset="0"/>
                <a:hlinkClick r:id="rId3"/>
              </a:rPr>
              <a:t>–</a:t>
            </a:r>
            <a:r>
              <a:rPr lang="lv-LV" altLang="en-US" sz="3200" dirty="0" err="1">
                <a:solidFill>
                  <a:srgbClr val="000000"/>
                </a:solidFill>
                <a:latin typeface="Calibri" pitchFamily="34" charset="0"/>
                <a:hlinkClick r:id="rId3"/>
              </a:rPr>
              <a:t>dm.lv</a:t>
            </a:r>
            <a:r>
              <a:rPr lang="lv-LV" altLang="en-US" sz="3200" dirty="0">
                <a:solidFill>
                  <a:srgbClr val="000000"/>
                </a:solidFill>
                <a:latin typeface="Calibri" pitchFamily="34" charset="0"/>
              </a:rPr>
              <a:t> </a:t>
            </a:r>
          </a:p>
          <a:p>
            <a:pPr algn="ctr"/>
            <a:endParaRPr lang="lv-LV" altLang="en-US" sz="3200" dirty="0">
              <a:solidFill>
                <a:srgbClr val="000000"/>
              </a:solidFill>
              <a:latin typeface="Calibri" pitchFamily="34" charset="0"/>
            </a:endParaRPr>
          </a:p>
          <a:p>
            <a:pPr algn="ctr"/>
            <a:r>
              <a:rPr lang="lv-LV" altLang="en-US" sz="3200" dirty="0">
                <a:solidFill>
                  <a:srgbClr val="000000"/>
                </a:solidFill>
                <a:latin typeface="Calibri" pitchFamily="34" charset="0"/>
              </a:rPr>
              <a:t>28612120</a:t>
            </a:r>
          </a:p>
          <a:p>
            <a:pPr algn="ctr"/>
            <a:endParaRPr lang="lv-LV" altLang="en-US" sz="3200" dirty="0">
              <a:solidFill>
                <a:srgbClr val="000000"/>
              </a:solidFill>
              <a:latin typeface="Calibri" pitchFamily="34" charset="0"/>
            </a:endParaRPr>
          </a:p>
          <a:p>
            <a:pPr algn="ctr"/>
            <a:r>
              <a:rPr lang="lv-LV" altLang="en-US" sz="3200" dirty="0" err="1">
                <a:solidFill>
                  <a:srgbClr val="000000"/>
                </a:solidFill>
                <a:latin typeface="Calibri" pitchFamily="34" charset="0"/>
              </a:rPr>
              <a:t>gita.miruskina@gmail.com</a:t>
            </a:r>
            <a:endParaRPr lang="lv-LV" altLang="en-US" sz="3200" dirty="0">
              <a:solidFill>
                <a:srgbClr val="000000"/>
              </a:solidFill>
              <a:latin typeface="Calibri" pitchFamily="34" charset="0"/>
            </a:endParaRPr>
          </a:p>
        </p:txBody>
      </p:sp>
      <p:pic>
        <p:nvPicPr>
          <p:cNvPr id="80901" name="Picture 2"/>
          <p:cNvPicPr>
            <a:picLocks noChangeAspect="1" noChangeArrowheads="1"/>
          </p:cNvPicPr>
          <p:nvPr/>
        </p:nvPicPr>
        <p:blipFill>
          <a:blip r:embed="rId4" cstate="print"/>
          <a:srcRect/>
          <a:stretch>
            <a:fillRect/>
          </a:stretch>
        </p:blipFill>
        <p:spPr bwMode="auto">
          <a:xfrm>
            <a:off x="3858664" y="1540024"/>
            <a:ext cx="4084746" cy="1584176"/>
          </a:xfrm>
          <a:prstGeom prst="rect">
            <a:avLst/>
          </a:prstGeom>
          <a:noFill/>
          <a:ln w="9525">
            <a:noFill/>
            <a:miter lim="800000"/>
            <a:headEnd/>
            <a:tailEnd/>
          </a:ln>
        </p:spPr>
      </p:pic>
    </p:spTree>
    <p:extLst>
      <p:ext uri="{BB962C8B-B14F-4D97-AF65-F5344CB8AC3E}">
        <p14:creationId xmlns:p14="http://schemas.microsoft.com/office/powerpoint/2010/main" val="2155189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1619250" y="4508500"/>
            <a:ext cx="6059488" cy="647700"/>
          </a:xfrm>
        </p:spPr>
        <p:txBody>
          <a:bodyPr>
            <a:normAutofit/>
          </a:bodyPr>
          <a:lstStyle/>
          <a:p>
            <a:pPr marL="273050" indent="-273050">
              <a:lnSpc>
                <a:spcPct val="90000"/>
              </a:lnSpc>
            </a:pPr>
            <a:endParaRPr lang="lv-LV" altLang="lv-LV" sz="2400" dirty="0">
              <a:effectLst/>
            </a:endParaRPr>
          </a:p>
        </p:txBody>
      </p:sp>
      <p:sp>
        <p:nvSpPr>
          <p:cNvPr id="28674" name="Rectangle 2"/>
          <p:cNvSpPr>
            <a:spLocks noGrp="1" noChangeArrowheads="1"/>
          </p:cNvSpPr>
          <p:nvPr>
            <p:ph type="title"/>
          </p:nvPr>
        </p:nvSpPr>
        <p:spPr>
          <a:xfrm>
            <a:off x="539750" y="2349500"/>
            <a:ext cx="8229600" cy="1143000"/>
          </a:xfrm>
        </p:spPr>
        <p:txBody>
          <a:bodyPr>
            <a:normAutofit fontScale="90000"/>
          </a:bodyPr>
          <a:lstStyle/>
          <a:p>
            <a:pPr algn="ctr">
              <a:lnSpc>
                <a:spcPct val="150000"/>
              </a:lnSpc>
            </a:pPr>
            <a:r>
              <a:rPr lang="lv-LV" altLang="lv-LV" sz="5400" dirty="0"/>
              <a:t>NVO kā resurss cilvēku tirdzniecības upuru rehabilitācijā </a:t>
            </a:r>
          </a:p>
        </p:txBody>
      </p:sp>
    </p:spTree>
    <p:extLst>
      <p:ext uri="{BB962C8B-B14F-4D97-AF65-F5344CB8AC3E}">
        <p14:creationId xmlns:p14="http://schemas.microsoft.com/office/powerpoint/2010/main" val="211422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ppt_x"/>
                                          </p:val>
                                        </p:tav>
                                        <p:tav tm="100000">
                                          <p:val>
                                            <p:strVal val="#ppt_x"/>
                                          </p:val>
                                        </p:tav>
                                      </p:tavLst>
                                    </p:anim>
                                    <p:anim calcmode="lin" valueType="num">
                                      <p:cBhvr additive="base">
                                        <p:cTn id="8"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a:grpSpLocks/>
          </p:cNvGrpSpPr>
          <p:nvPr/>
        </p:nvGrpSpPr>
        <p:grpSpPr bwMode="auto">
          <a:xfrm>
            <a:off x="6710574" y="157014"/>
            <a:ext cx="2238375" cy="2191866"/>
            <a:chOff x="5647592" y="3657599"/>
            <a:chExt cx="2696307" cy="2403231"/>
          </a:xfrm>
        </p:grpSpPr>
        <p:pic>
          <p:nvPicPr>
            <p:cNvPr id="5" name="Picture 4" descr="raised-hand1.jpg"/>
            <p:cNvPicPr>
              <a:picLocks noChangeAspect="1"/>
            </p:cNvPicPr>
            <p:nvPr/>
          </p:nvPicPr>
          <p:blipFill>
            <a:blip r:embed="rId2" cstate="print"/>
            <a:srcRect/>
            <a:stretch>
              <a:fillRect/>
            </a:stretch>
          </p:blipFill>
          <p:spPr bwMode="auto">
            <a:xfrm>
              <a:off x="6083591" y="3972623"/>
              <a:ext cx="1826223" cy="1826003"/>
            </a:xfrm>
            <a:prstGeom prst="rect">
              <a:avLst/>
            </a:prstGeom>
            <a:noFill/>
            <a:ln w="12700">
              <a:solidFill>
                <a:schemeClr val="tx2">
                  <a:lumMod val="50000"/>
                </a:schemeClr>
              </a:solidFill>
              <a:miter lim="800000"/>
              <a:headEnd/>
              <a:tailEnd/>
            </a:ln>
          </p:spPr>
        </p:pic>
        <p:grpSp>
          <p:nvGrpSpPr>
            <p:cNvPr id="6" name="Group 8"/>
            <p:cNvGrpSpPr>
              <a:grpSpLocks/>
            </p:cNvGrpSpPr>
            <p:nvPr/>
          </p:nvGrpSpPr>
          <p:grpSpPr bwMode="auto">
            <a:xfrm>
              <a:off x="5647592" y="3657599"/>
              <a:ext cx="2696307" cy="2403231"/>
              <a:chOff x="656492" y="3657599"/>
              <a:chExt cx="2696307" cy="2403231"/>
            </a:xfrm>
          </p:grpSpPr>
          <p:sp>
            <p:nvSpPr>
              <p:cNvPr id="7" name="Oval 6"/>
              <p:cNvSpPr/>
              <p:nvPr/>
            </p:nvSpPr>
            <p:spPr>
              <a:xfrm>
                <a:off x="656492" y="3657599"/>
                <a:ext cx="2696307" cy="2403231"/>
              </a:xfrm>
              <a:prstGeom prst="ellipse">
                <a:avLst/>
              </a:prstGeom>
              <a:noFill/>
              <a:ln w="158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flipV="1">
                <a:off x="1159421" y="3833032"/>
                <a:ext cx="1537469" cy="1933525"/>
              </a:xfrm>
              <a:prstGeom prst="line">
                <a:avLst/>
              </a:prstGeom>
              <a:ln w="158750">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3" name="Satura vietturis 2"/>
          <p:cNvSpPr>
            <a:spLocks noGrp="1"/>
          </p:cNvSpPr>
          <p:nvPr>
            <p:ph idx="1"/>
          </p:nvPr>
        </p:nvSpPr>
        <p:spPr>
          <a:xfrm>
            <a:off x="457200" y="1196752"/>
            <a:ext cx="8229600" cy="4929411"/>
          </a:xfrm>
        </p:spPr>
        <p:txBody>
          <a:bodyPr>
            <a:normAutofit fontScale="85000" lnSpcReduction="20000"/>
          </a:bodyPr>
          <a:lstStyle/>
          <a:p>
            <a:pPr eaLnBrk="0" hangingPunct="0">
              <a:defRPr/>
            </a:pPr>
            <a:r>
              <a:rPr lang="lv-LV" sz="3800" dirty="0">
                <a:cs typeface="Calibri" panose="020F0502020204030204" pitchFamily="34" charset="0"/>
              </a:rPr>
              <a:t>Neuzskata sevi par cietušo</a:t>
            </a:r>
          </a:p>
          <a:p>
            <a:pPr eaLnBrk="0" hangingPunct="0">
              <a:defRPr/>
            </a:pPr>
            <a:r>
              <a:rPr lang="lv-LV" sz="3800" dirty="0">
                <a:cs typeface="Calibri" panose="020F0502020204030204" pitchFamily="34" charset="0"/>
              </a:rPr>
              <a:t>Nesaskata, ka situācija ir ekspluatējoša vai vardarbīga</a:t>
            </a:r>
          </a:p>
          <a:p>
            <a:pPr eaLnBrk="0" hangingPunct="0">
              <a:defRPr/>
            </a:pPr>
            <a:r>
              <a:rPr lang="lv-LV" sz="3800" dirty="0">
                <a:cs typeface="Calibri" panose="020F0502020204030204" pitchFamily="34" charset="0"/>
              </a:rPr>
              <a:t>Baidās no tiesībsargājošām iestādēm: deportācijas un apsūdzības</a:t>
            </a:r>
          </a:p>
          <a:p>
            <a:pPr eaLnBrk="0" hangingPunct="0">
              <a:defRPr/>
            </a:pPr>
            <a:r>
              <a:rPr lang="lv-LV" sz="3800" dirty="0">
                <a:cs typeface="Calibri" panose="020F0502020204030204" pitchFamily="34" charset="0"/>
              </a:rPr>
              <a:t>Baidās no cilvēku tirgotāja:  sliktākais no diviem ļaunumiem</a:t>
            </a:r>
          </a:p>
          <a:p>
            <a:pPr eaLnBrk="0" hangingPunct="0">
              <a:defRPr/>
            </a:pPr>
            <a:r>
              <a:rPr lang="lv-LV" sz="3800" dirty="0">
                <a:cs typeface="Calibri" panose="020F0502020204030204" pitchFamily="34" charset="0"/>
              </a:rPr>
              <a:t>Pārprasta atbildības sajūta</a:t>
            </a:r>
          </a:p>
          <a:p>
            <a:pPr eaLnBrk="0" hangingPunct="0">
              <a:defRPr/>
            </a:pPr>
            <a:r>
              <a:rPr lang="lv-LV" sz="3800" dirty="0">
                <a:cs typeface="Calibri" panose="020F0502020204030204" pitchFamily="34" charset="0"/>
              </a:rPr>
              <a:t>Būtiska trauma:  ļoti atšķirīgas reakcijas</a:t>
            </a:r>
          </a:p>
          <a:p>
            <a:pPr eaLnBrk="0" hangingPunct="0">
              <a:defRPr/>
            </a:pPr>
            <a:r>
              <a:rPr lang="lv-LV" sz="3800" dirty="0">
                <a:cs typeface="Calibri" panose="020F0502020204030204" pitchFamily="34" charset="0"/>
              </a:rPr>
              <a:t>Nevēlas vēlreiz izdzīvot pagātni</a:t>
            </a:r>
          </a:p>
          <a:p>
            <a:pPr marL="0" indent="0">
              <a:buNone/>
            </a:pPr>
            <a:endParaRPr lang="lv-LV" dirty="0"/>
          </a:p>
        </p:txBody>
      </p:sp>
      <p:sp>
        <p:nvSpPr>
          <p:cNvPr id="2" name="Virsraksts 1"/>
          <p:cNvSpPr>
            <a:spLocks noGrp="1"/>
          </p:cNvSpPr>
          <p:nvPr>
            <p:ph type="title"/>
          </p:nvPr>
        </p:nvSpPr>
        <p:spPr/>
        <p:txBody>
          <a:bodyPr/>
          <a:lstStyle/>
          <a:p>
            <a:r>
              <a:rPr lang="lv-LV" dirty="0"/>
              <a:t>Izaicinājumi</a:t>
            </a:r>
          </a:p>
        </p:txBody>
      </p:sp>
    </p:spTree>
    <p:extLst>
      <p:ext uri="{BB962C8B-B14F-4D97-AF65-F5344CB8AC3E}">
        <p14:creationId xmlns:p14="http://schemas.microsoft.com/office/powerpoint/2010/main" val="41160023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539552" y="1700808"/>
            <a:ext cx="8229600" cy="4525963"/>
          </a:xfrm>
        </p:spPr>
        <p:txBody>
          <a:bodyPr>
            <a:normAutofit lnSpcReduction="10000"/>
          </a:bodyPr>
          <a:lstStyle/>
          <a:p>
            <a:pPr>
              <a:lnSpc>
                <a:spcPct val="80000"/>
              </a:lnSpc>
              <a:buFont typeface="Wingdings" pitchFamily="2" charset="2"/>
              <a:buNone/>
            </a:pPr>
            <a:r>
              <a:rPr lang="lv-LV" altLang="lv-LV" sz="3200" b="1" dirty="0"/>
              <a:t>Rehabilitācijas mērķis</a:t>
            </a:r>
            <a:r>
              <a:rPr lang="lv-LV" altLang="lv-LV" sz="3200" dirty="0"/>
              <a:t> </a:t>
            </a:r>
            <a:r>
              <a:rPr lang="lv-LV" altLang="lv-LV" sz="3200" dirty="0">
                <a:effectLst/>
              </a:rPr>
              <a:t>- ir novērst vai mazināt cilvēku tirdzniecības  izraisītās negatīvās sekas personas dzīvē  un reintegrēt to darba tirgū un sabiedrībā</a:t>
            </a:r>
          </a:p>
          <a:p>
            <a:pPr>
              <a:lnSpc>
                <a:spcPct val="80000"/>
              </a:lnSpc>
              <a:buFont typeface="Wingdings" pitchFamily="2" charset="2"/>
              <a:buNone/>
            </a:pPr>
            <a:endParaRPr lang="lv-LV" altLang="lv-LV" sz="3200" dirty="0"/>
          </a:p>
          <a:p>
            <a:pPr>
              <a:lnSpc>
                <a:spcPct val="80000"/>
              </a:lnSpc>
              <a:buFont typeface="Wingdings" pitchFamily="2" charset="2"/>
              <a:buNone/>
            </a:pPr>
            <a:r>
              <a:rPr lang="lv-LV" altLang="lv-LV" sz="3200" b="1" dirty="0"/>
              <a:t>Cilvēku tirdzniecības upuru rehabilitācijas posmi –</a:t>
            </a:r>
          </a:p>
          <a:p>
            <a:pPr>
              <a:lnSpc>
                <a:spcPct val="80000"/>
              </a:lnSpc>
            </a:pPr>
            <a:r>
              <a:rPr lang="lv-LV" altLang="lv-LV" sz="3200" dirty="0">
                <a:effectLst/>
              </a:rPr>
              <a:t>Krīzes intervence</a:t>
            </a:r>
          </a:p>
          <a:p>
            <a:pPr>
              <a:lnSpc>
                <a:spcPct val="80000"/>
              </a:lnSpc>
            </a:pPr>
            <a:r>
              <a:rPr lang="lv-LV" altLang="lv-LV" sz="3200" dirty="0">
                <a:effectLst/>
              </a:rPr>
              <a:t>Alternatīva dzīves modeļa izveidošana</a:t>
            </a:r>
          </a:p>
          <a:p>
            <a:pPr>
              <a:lnSpc>
                <a:spcPct val="80000"/>
              </a:lnSpc>
            </a:pPr>
            <a:r>
              <a:rPr lang="lv-LV" altLang="lv-LV" sz="3200" dirty="0" err="1">
                <a:effectLst/>
              </a:rPr>
              <a:t>Reintegrācija</a:t>
            </a:r>
            <a:endParaRPr lang="lv-LV" altLang="lv-LV" sz="3200" dirty="0">
              <a:effectLst/>
            </a:endParaRPr>
          </a:p>
          <a:p>
            <a:pPr>
              <a:lnSpc>
                <a:spcPct val="80000"/>
              </a:lnSpc>
              <a:buFont typeface="Wingdings" pitchFamily="2" charset="2"/>
              <a:buNone/>
            </a:pPr>
            <a:endParaRPr lang="lv-LV" altLang="lv-LV" sz="3600" dirty="0"/>
          </a:p>
          <a:p>
            <a:pPr>
              <a:lnSpc>
                <a:spcPct val="80000"/>
              </a:lnSpc>
              <a:buFont typeface="Wingdings" pitchFamily="2" charset="2"/>
              <a:buNone/>
            </a:pPr>
            <a:endParaRPr lang="en-US" altLang="lv-LV" sz="3700" dirty="0"/>
          </a:p>
        </p:txBody>
      </p:sp>
      <p:sp>
        <p:nvSpPr>
          <p:cNvPr id="23554" name="Rectangle 2"/>
          <p:cNvSpPr>
            <a:spLocks noGrp="1" noChangeArrowheads="1"/>
          </p:cNvSpPr>
          <p:nvPr>
            <p:ph type="title"/>
          </p:nvPr>
        </p:nvSpPr>
        <p:spPr/>
        <p:txBody>
          <a:bodyPr>
            <a:normAutofit/>
          </a:bodyPr>
          <a:lstStyle/>
          <a:p>
            <a:r>
              <a:rPr lang="lv-LV" altLang="lv-LV" sz="3400"/>
              <a:t>Cilvēku tirdzniecības upuru rehabilitācija</a:t>
            </a:r>
            <a:endParaRPr lang="en-US" altLang="lv-LV" sz="3400"/>
          </a:p>
        </p:txBody>
      </p:sp>
    </p:spTree>
    <p:extLst>
      <p:ext uri="{BB962C8B-B14F-4D97-AF65-F5344CB8AC3E}">
        <p14:creationId xmlns:p14="http://schemas.microsoft.com/office/powerpoint/2010/main" val="25885062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468313" y="404813"/>
            <a:ext cx="8229600" cy="6119812"/>
          </a:xfrm>
        </p:spPr>
        <p:txBody>
          <a:bodyPr>
            <a:normAutofit lnSpcReduction="10000"/>
          </a:bodyPr>
          <a:lstStyle/>
          <a:p>
            <a:pPr marL="273050" indent="-273050">
              <a:buFont typeface="Wingdings" pitchFamily="2" charset="2"/>
              <a:buNone/>
            </a:pPr>
            <a:r>
              <a:rPr lang="lv-LV" altLang="lv-LV" sz="2800" b="1" dirty="0">
                <a:solidFill>
                  <a:schemeClr val="tx2"/>
                </a:solidFill>
                <a:effectLst>
                  <a:outerShdw blurRad="38100" dist="38100" dir="2700000" algn="tl">
                    <a:srgbClr val="000000"/>
                  </a:outerShdw>
                </a:effectLst>
              </a:rPr>
              <a:t>Biedrība “Patvērums “Drošā māja”” cilvēku tirdzniecības upuriem nodrošina:</a:t>
            </a:r>
          </a:p>
          <a:p>
            <a:pPr marL="273050" indent="-273050"/>
            <a:r>
              <a:rPr lang="lv-LV" altLang="lv-LV" dirty="0">
                <a:effectLst/>
              </a:rPr>
              <a:t>Profesionāla sociālā darbinieka, psihologa, jurista un medicīnas darbinieka konsultācijas;</a:t>
            </a:r>
          </a:p>
          <a:p>
            <a:pPr marL="273050" indent="-273050"/>
            <a:r>
              <a:rPr lang="lv-LV" altLang="lv-LV" dirty="0">
                <a:effectLst/>
              </a:rPr>
              <a:t>Cilvēku tirdzniecībā cietušās personas repatriāciju, sagaidīšanu un nogādāšanu drošā mājvietā; </a:t>
            </a:r>
          </a:p>
          <a:p>
            <a:pPr marL="273050" indent="-273050"/>
            <a:r>
              <a:rPr lang="lv-LV" altLang="lv-LV" dirty="0">
                <a:effectLst/>
              </a:rPr>
              <a:t>Individuālu rehabilitācijas un reintegrācijas programmu; </a:t>
            </a:r>
          </a:p>
          <a:p>
            <a:pPr marL="273050" indent="-273050"/>
            <a:r>
              <a:rPr lang="lv-LV" altLang="lv-LV" dirty="0">
                <a:effectLst/>
              </a:rPr>
              <a:t>Palīdzību personību apliecinošo dokumentu atjaunošanā;</a:t>
            </a:r>
          </a:p>
          <a:p>
            <a:pPr marL="273050" indent="-273050"/>
            <a:r>
              <a:rPr lang="lv-LV" altLang="lv-LV" dirty="0">
                <a:effectLst/>
              </a:rPr>
              <a:t>Atbalstu kriminālprocesa un/vai civilprocesa laikā;</a:t>
            </a:r>
          </a:p>
          <a:p>
            <a:pPr marL="273050" indent="-273050"/>
            <a:r>
              <a:rPr lang="lv-LV" altLang="lv-LV" dirty="0">
                <a:effectLst/>
              </a:rPr>
              <a:t>Iesaistīšanos apmācībās vai izglītības programmās.</a:t>
            </a:r>
            <a:r>
              <a:rPr lang="fr-FR" altLang="lv-LV" sz="3200" dirty="0"/>
              <a:t> </a:t>
            </a:r>
            <a:endParaRPr lang="ru-RU" altLang="lv-LV" sz="3200" dirty="0"/>
          </a:p>
        </p:txBody>
      </p:sp>
      <p:sp>
        <p:nvSpPr>
          <p:cNvPr id="22530" name="Rectangle 2"/>
          <p:cNvSpPr>
            <a:spLocks noGrp="1" noChangeArrowheads="1"/>
          </p:cNvSpPr>
          <p:nvPr>
            <p:ph type="title"/>
          </p:nvPr>
        </p:nvSpPr>
        <p:spPr>
          <a:xfrm>
            <a:off x="457200" y="277813"/>
            <a:ext cx="8229600" cy="561975"/>
          </a:xfrm>
        </p:spPr>
        <p:txBody>
          <a:bodyPr>
            <a:normAutofit fontScale="90000"/>
          </a:bodyPr>
          <a:lstStyle/>
          <a:p>
            <a:endParaRPr lang="lv-LV" altLang="lv-LV" sz="3600"/>
          </a:p>
        </p:txBody>
      </p:sp>
    </p:spTree>
    <p:extLst>
      <p:ext uri="{BB962C8B-B14F-4D97-AF65-F5344CB8AC3E}">
        <p14:creationId xmlns:p14="http://schemas.microsoft.com/office/powerpoint/2010/main" val="12039545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437112"/>
            <a:ext cx="8229600" cy="864096"/>
          </a:xfrm>
        </p:spPr>
        <p:txBody>
          <a:bodyPr>
            <a:normAutofit fontScale="90000"/>
          </a:bodyPr>
          <a:lstStyle/>
          <a:p>
            <a:pPr algn="l"/>
            <a:br>
              <a:rPr lang="lv-LV" dirty="0">
                <a:latin typeface="Calibri" panose="020F0502020204030204" pitchFamily="34" charset="0"/>
              </a:rPr>
            </a:br>
            <a:r>
              <a:rPr lang="lv-LV" sz="6000" dirty="0">
                <a:latin typeface="Calibri" panose="020F0502020204030204" pitchFamily="34" charset="0"/>
              </a:rPr>
              <a:t>28612120</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116632"/>
            <a:ext cx="4717099" cy="662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aisnstūris 2"/>
          <p:cNvSpPr/>
          <p:nvPr/>
        </p:nvSpPr>
        <p:spPr>
          <a:xfrm>
            <a:off x="251520" y="476672"/>
            <a:ext cx="3816424" cy="707886"/>
          </a:xfrm>
          <a:prstGeom prst="rect">
            <a:avLst/>
          </a:prstGeom>
        </p:spPr>
        <p:txBody>
          <a:bodyPr wrap="square">
            <a:spAutoFit/>
          </a:bodyPr>
          <a:lstStyle/>
          <a:p>
            <a:r>
              <a:rPr lang="lv-LV" sz="4000" dirty="0">
                <a:solidFill>
                  <a:srgbClr val="2F5897"/>
                </a:solidFill>
                <a:effectLst>
                  <a:outerShdw blurRad="63500" dist="38100" dir="5400000" algn="t" rotWithShape="0">
                    <a:prstClr val="black">
                      <a:alpha val="25000"/>
                    </a:prstClr>
                  </a:outerShdw>
                </a:effectLst>
                <a:latin typeface="Calibri" panose="020F0502020204030204" pitchFamily="34" charset="0"/>
                <a:ea typeface="+mj-ea"/>
                <a:cs typeface="+mj-cs"/>
              </a:rPr>
              <a:t>Uzticības tālrunis </a:t>
            </a:r>
            <a:endParaRPr lang="lv-LV" dirty="0"/>
          </a:p>
        </p:txBody>
      </p:sp>
    </p:spTree>
    <p:extLst>
      <p:ext uri="{BB962C8B-B14F-4D97-AF65-F5344CB8AC3E}">
        <p14:creationId xmlns:p14="http://schemas.microsoft.com/office/powerpoint/2010/main" val="24196165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687388" y="1556792"/>
            <a:ext cx="7931150" cy="4680520"/>
          </a:xfrm>
        </p:spPr>
        <p:txBody>
          <a:bodyPr>
            <a:normAutofit fontScale="77500" lnSpcReduction="20000"/>
          </a:bodyPr>
          <a:lstStyle/>
          <a:p>
            <a:pPr marL="469900" indent="-469900">
              <a:lnSpc>
                <a:spcPct val="120000"/>
              </a:lnSpc>
              <a:buFont typeface="Wingdings" pitchFamily="2" charset="2"/>
              <a:buNone/>
            </a:pPr>
            <a:r>
              <a:rPr lang="lv-LV" altLang="lv-LV" sz="2800" dirty="0"/>
              <a:t>	</a:t>
            </a:r>
            <a:r>
              <a:rPr lang="lv-LV" altLang="lv-LV" sz="2900" dirty="0"/>
              <a:t>Cilvēku tirdzniecība ir ekspluatācijas nolūkos izdarīta cilvēku savervēšana, pārvadāšana, nodošana, slēpšana vai saņemšana, izmantojot spēku, draudus vai citu piespiešanu, aizvešanu ar varu, krāpšanu, maldināšanu vai citas viltus formas, izmantojot varas pozīcijas vai arī cilvēku neaizsargātību, vai arī dodot vai saņemot maksājumus vai labumus, lai panāktu kādas tādas personas piekrišanu, kurai ir vara pār citu personu.</a:t>
            </a:r>
            <a:endParaRPr lang="lv-LV" altLang="lv-LV" sz="2900" i="1" dirty="0"/>
          </a:p>
          <a:p>
            <a:pPr marL="908050" lvl="1" indent="-436563">
              <a:lnSpc>
                <a:spcPct val="90000"/>
              </a:lnSpc>
              <a:buFont typeface="Wingdings" pitchFamily="2" charset="2"/>
              <a:buNone/>
            </a:pPr>
            <a:r>
              <a:rPr lang="lv-LV" altLang="lv-LV" sz="4400" b="1" i="1" dirty="0"/>
              <a:t>	</a:t>
            </a:r>
          </a:p>
          <a:p>
            <a:pPr marL="908050" lvl="1" indent="-436563">
              <a:lnSpc>
                <a:spcPct val="90000"/>
              </a:lnSpc>
              <a:buFont typeface="Wingdings" pitchFamily="2" charset="2"/>
              <a:buNone/>
            </a:pPr>
            <a:r>
              <a:rPr lang="lv-LV" altLang="lv-LV" sz="4400" b="1" i="1" dirty="0"/>
              <a:t>	</a:t>
            </a:r>
            <a:r>
              <a:rPr lang="lv-LV" altLang="lv-LV" sz="2000" b="1" i="1" dirty="0"/>
              <a:t>Avots: ANO Konvencijas pret transnacionālo organizēto noziedzību Protokols par cilvēku tirdzniecības, jo sevišķi tirdzniecības ar sievietēm un bērniem, novēršanu, apkarošanu un sodīšanu par to</a:t>
            </a:r>
            <a:endParaRPr lang="ru-RU" altLang="lv-LV" sz="2000" b="1" i="1" dirty="0"/>
          </a:p>
        </p:txBody>
      </p:sp>
      <p:sp>
        <p:nvSpPr>
          <p:cNvPr id="30722" name="Rectangle 2"/>
          <p:cNvSpPr>
            <a:spLocks noGrp="1" noChangeArrowheads="1"/>
          </p:cNvSpPr>
          <p:nvPr>
            <p:ph type="title"/>
          </p:nvPr>
        </p:nvSpPr>
        <p:spPr>
          <a:xfrm>
            <a:off x="467544" y="620688"/>
            <a:ext cx="8229600" cy="864096"/>
          </a:xfrm>
        </p:spPr>
        <p:txBody>
          <a:bodyPr>
            <a:normAutofit fontScale="90000"/>
          </a:bodyPr>
          <a:lstStyle/>
          <a:p>
            <a:pPr algn="ctr"/>
            <a:br>
              <a:rPr lang="lv-LV" altLang="lv-LV" sz="4000" dirty="0"/>
            </a:br>
            <a:r>
              <a:rPr lang="lv-LV" altLang="lv-LV" sz="4000" dirty="0"/>
              <a:t>ANO cilvēku tirdzniecības definīcija</a:t>
            </a:r>
            <a:endParaRPr lang="ru-RU" altLang="lv-LV" sz="4000" dirty="0"/>
          </a:p>
        </p:txBody>
      </p:sp>
    </p:spTree>
    <p:extLst>
      <p:ext uri="{BB962C8B-B14F-4D97-AF65-F5344CB8AC3E}">
        <p14:creationId xmlns:p14="http://schemas.microsoft.com/office/powerpoint/2010/main" val="17632195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Picture 10" descr="http://nebula.wsimg.com/1e78fe7943eba852615295753db0745c?AccessKeyId=2FE3AF73C29D8191AC4A&amp;disposition=0&amp;alloworigin=1"/>
          <p:cNvPicPr>
            <a:picLocks noGrp="1" noChangeAspect="1" noChangeArrowheads="1" noCrop="1"/>
          </p:cNvPicPr>
          <p:nvPr>
            <p:ph idx="1"/>
          </p:nvPr>
        </p:nvPicPr>
        <p:blipFill>
          <a:blip r:embed="rId2" cstate="print"/>
          <a:srcRect/>
          <a:stretch>
            <a:fillRect/>
          </a:stretch>
        </p:blipFill>
        <p:spPr>
          <a:xfrm>
            <a:off x="762000" y="1295400"/>
            <a:ext cx="2727325" cy="4735513"/>
          </a:xfrm>
        </p:spPr>
      </p:pic>
      <p:sp>
        <p:nvSpPr>
          <p:cNvPr id="72706" name="Virsraksts 1"/>
          <p:cNvSpPr>
            <a:spLocks noGrp="1"/>
          </p:cNvSpPr>
          <p:nvPr>
            <p:ph type="title"/>
          </p:nvPr>
        </p:nvSpPr>
        <p:spPr/>
        <p:txBody>
          <a:bodyPr rtlCol="0">
            <a:normAutofit/>
          </a:bodyPr>
          <a:lstStyle/>
          <a:p>
            <a:pPr algn="ctr" eaLnBrk="1" fontAlgn="auto" hangingPunct="1">
              <a:spcAft>
                <a:spcPts val="0"/>
              </a:spcAft>
              <a:defRPr/>
            </a:pPr>
            <a:r>
              <a:rPr lang="lv-LV" altLang="lv-LV" b="1" dirty="0"/>
              <a:t>Jautājumi?</a:t>
            </a:r>
            <a:endParaRPr lang="en-US" altLang="lv-LV" b="1" dirty="0"/>
          </a:p>
        </p:txBody>
      </p:sp>
      <p:sp>
        <p:nvSpPr>
          <p:cNvPr id="80900" name="Taisnstūris 2"/>
          <p:cNvSpPr>
            <a:spLocks noChangeArrowheads="1"/>
          </p:cNvSpPr>
          <p:nvPr/>
        </p:nvSpPr>
        <p:spPr bwMode="auto">
          <a:xfrm>
            <a:off x="3851920" y="3124200"/>
            <a:ext cx="4834880" cy="2554545"/>
          </a:xfrm>
          <a:prstGeom prst="rect">
            <a:avLst/>
          </a:prstGeom>
          <a:noFill/>
          <a:ln w="9525">
            <a:noFill/>
            <a:miter lim="800000"/>
            <a:headEnd/>
            <a:tailEnd/>
          </a:ln>
        </p:spPr>
        <p:txBody>
          <a:bodyPr wrap="square">
            <a:spAutoFit/>
          </a:bodyPr>
          <a:lstStyle/>
          <a:p>
            <a:pPr algn="ctr"/>
            <a:r>
              <a:rPr lang="lv-LV" altLang="en-US" sz="3200" dirty="0" err="1">
                <a:solidFill>
                  <a:srgbClr val="000000"/>
                </a:solidFill>
                <a:latin typeface="Calibri" pitchFamily="34" charset="0"/>
                <a:hlinkClick r:id="rId3"/>
              </a:rPr>
              <a:t>www.patverums</a:t>
            </a:r>
            <a:r>
              <a:rPr lang="lv-LV" altLang="en-US" sz="3200" dirty="0">
                <a:solidFill>
                  <a:srgbClr val="000000"/>
                </a:solidFill>
                <a:latin typeface="Calibri" pitchFamily="34" charset="0"/>
                <a:hlinkClick r:id="rId3"/>
              </a:rPr>
              <a:t>–</a:t>
            </a:r>
            <a:r>
              <a:rPr lang="lv-LV" altLang="en-US" sz="3200" dirty="0" err="1">
                <a:solidFill>
                  <a:srgbClr val="000000"/>
                </a:solidFill>
                <a:latin typeface="Calibri" pitchFamily="34" charset="0"/>
                <a:hlinkClick r:id="rId3"/>
              </a:rPr>
              <a:t>dm.lv</a:t>
            </a:r>
            <a:r>
              <a:rPr lang="lv-LV" altLang="en-US" sz="3200" dirty="0">
                <a:solidFill>
                  <a:srgbClr val="000000"/>
                </a:solidFill>
                <a:latin typeface="Calibri" pitchFamily="34" charset="0"/>
              </a:rPr>
              <a:t> </a:t>
            </a:r>
          </a:p>
          <a:p>
            <a:pPr algn="ctr"/>
            <a:endParaRPr lang="lv-LV" altLang="en-US" sz="3200" dirty="0">
              <a:solidFill>
                <a:srgbClr val="000000"/>
              </a:solidFill>
              <a:latin typeface="Calibri" pitchFamily="34" charset="0"/>
            </a:endParaRPr>
          </a:p>
          <a:p>
            <a:pPr algn="ctr"/>
            <a:r>
              <a:rPr lang="lv-LV" altLang="en-US" sz="3200" dirty="0">
                <a:solidFill>
                  <a:srgbClr val="000000"/>
                </a:solidFill>
                <a:latin typeface="Calibri" pitchFamily="34" charset="0"/>
              </a:rPr>
              <a:t>28612120</a:t>
            </a:r>
          </a:p>
          <a:p>
            <a:pPr algn="ctr"/>
            <a:endParaRPr lang="lv-LV" altLang="en-US" sz="3200" dirty="0">
              <a:solidFill>
                <a:srgbClr val="000000"/>
              </a:solidFill>
              <a:latin typeface="Calibri" pitchFamily="34" charset="0"/>
            </a:endParaRPr>
          </a:p>
          <a:p>
            <a:pPr algn="ctr"/>
            <a:r>
              <a:rPr lang="lv-LV" altLang="en-US" sz="3200" dirty="0" err="1">
                <a:solidFill>
                  <a:srgbClr val="000000"/>
                </a:solidFill>
                <a:latin typeface="Calibri" pitchFamily="34" charset="0"/>
              </a:rPr>
              <a:t>gita.miruskina@gmail.com</a:t>
            </a:r>
            <a:endParaRPr lang="lv-LV" altLang="en-US" sz="3200" dirty="0">
              <a:solidFill>
                <a:srgbClr val="000000"/>
              </a:solidFill>
              <a:latin typeface="Calibri" pitchFamily="34" charset="0"/>
            </a:endParaRPr>
          </a:p>
        </p:txBody>
      </p:sp>
      <p:pic>
        <p:nvPicPr>
          <p:cNvPr id="80901" name="Picture 2"/>
          <p:cNvPicPr>
            <a:picLocks noChangeAspect="1" noChangeArrowheads="1"/>
          </p:cNvPicPr>
          <p:nvPr/>
        </p:nvPicPr>
        <p:blipFill>
          <a:blip r:embed="rId4" cstate="print"/>
          <a:srcRect/>
          <a:stretch>
            <a:fillRect/>
          </a:stretch>
        </p:blipFill>
        <p:spPr bwMode="auto">
          <a:xfrm>
            <a:off x="3824408" y="1340768"/>
            <a:ext cx="4084746" cy="1584176"/>
          </a:xfrm>
          <a:prstGeom prst="rect">
            <a:avLst/>
          </a:prstGeom>
          <a:noFill/>
          <a:ln w="9525">
            <a:noFill/>
            <a:miter lim="800000"/>
            <a:headEnd/>
            <a:tailEnd/>
          </a:ln>
        </p:spPr>
      </p:pic>
    </p:spTree>
    <p:extLst>
      <p:ext uri="{BB962C8B-B14F-4D97-AF65-F5344CB8AC3E}">
        <p14:creationId xmlns:p14="http://schemas.microsoft.com/office/powerpoint/2010/main" val="15872845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tretch>
            <a:fillRect/>
          </a:stretch>
        </p:blipFill>
        <p:spPr bwMode="auto">
          <a:xfrm>
            <a:off x="2335530" y="1922939"/>
            <a:ext cx="4472940" cy="3642360"/>
          </a:xfrm>
          <a:prstGeom prst="rect">
            <a:avLst/>
          </a:prstGeom>
          <a:noFill/>
          <a:ln w="9525">
            <a:noFill/>
            <a:miter lim="800000"/>
            <a:headEnd/>
            <a:tailEnd/>
          </a:ln>
        </p:spPr>
      </p:pic>
      <p:sp>
        <p:nvSpPr>
          <p:cNvPr id="2" name="Virsraksts 1"/>
          <p:cNvSpPr>
            <a:spLocks noGrp="1"/>
          </p:cNvSpPr>
          <p:nvPr>
            <p:ph type="title"/>
          </p:nvPr>
        </p:nvSpPr>
        <p:spPr>
          <a:xfrm>
            <a:off x="467544" y="620688"/>
            <a:ext cx="8229600" cy="864096"/>
          </a:xfrm>
        </p:spPr>
        <p:txBody>
          <a:bodyPr>
            <a:normAutofit fontScale="90000"/>
          </a:bodyPr>
          <a:lstStyle/>
          <a:p>
            <a:r>
              <a:rPr lang="lv-LV" sz="4000" dirty="0"/>
              <a:t>Cilvēku tirdzniecība narkobiznesā</a:t>
            </a:r>
            <a:br>
              <a:rPr lang="lv-LV" dirty="0"/>
            </a:br>
            <a:endParaRPr lang="lv-LV" dirty="0"/>
          </a:p>
        </p:txBody>
      </p:sp>
    </p:spTree>
    <p:extLst>
      <p:ext uri="{BB962C8B-B14F-4D97-AF65-F5344CB8AC3E}">
        <p14:creationId xmlns:p14="http://schemas.microsoft.com/office/powerpoint/2010/main" val="4657868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lstStyle/>
          <a:p>
            <a:r>
              <a:rPr lang="lv-LV" dirty="0"/>
              <a:t>Kas viņi ir?</a:t>
            </a:r>
          </a:p>
          <a:p>
            <a:endParaRPr lang="lv-LV" dirty="0"/>
          </a:p>
          <a:p>
            <a:r>
              <a:rPr lang="lv-LV" dirty="0"/>
              <a:t>Cilvēki, kas pārved narkotikas pāri starptautiskām</a:t>
            </a:r>
            <a:r>
              <a:rPr lang="lv-LV" dirty="0">
                <a:solidFill>
                  <a:srgbClr val="FF0000"/>
                </a:solidFill>
              </a:rPr>
              <a:t> </a:t>
            </a:r>
            <a:r>
              <a:rPr lang="lv-LV" dirty="0"/>
              <a:t>robežām.</a:t>
            </a:r>
          </a:p>
          <a:p>
            <a:pPr marL="0" indent="0">
              <a:buNone/>
            </a:pPr>
            <a:endParaRPr lang="lv-LV" dirty="0"/>
          </a:p>
        </p:txBody>
      </p:sp>
      <p:sp>
        <p:nvSpPr>
          <p:cNvPr id="2" name="Virsraksts 1"/>
          <p:cNvSpPr>
            <a:spLocks noGrp="1"/>
          </p:cNvSpPr>
          <p:nvPr>
            <p:ph type="title"/>
          </p:nvPr>
        </p:nvSpPr>
        <p:spPr>
          <a:xfrm>
            <a:off x="611560" y="764704"/>
            <a:ext cx="8229600" cy="864096"/>
          </a:xfrm>
        </p:spPr>
        <p:txBody>
          <a:bodyPr>
            <a:normAutofit fontScale="90000"/>
          </a:bodyPr>
          <a:lstStyle/>
          <a:p>
            <a:r>
              <a:rPr lang="lv-LV" dirty="0"/>
              <a:t>Narkotiku “mūļi” </a:t>
            </a:r>
            <a:br>
              <a:rPr lang="lv-LV" dirty="0"/>
            </a:br>
            <a:endParaRPr lang="lv-LV" dirty="0"/>
          </a:p>
        </p:txBody>
      </p:sp>
    </p:spTree>
    <p:extLst>
      <p:ext uri="{BB962C8B-B14F-4D97-AF65-F5344CB8AC3E}">
        <p14:creationId xmlns:p14="http://schemas.microsoft.com/office/powerpoint/2010/main" val="5339196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lstStyle/>
          <a:p>
            <a:r>
              <a:rPr lang="lv-LV" dirty="0"/>
              <a:t>Parādu atmaksa</a:t>
            </a:r>
          </a:p>
          <a:p>
            <a:r>
              <a:rPr lang="lv-LV" dirty="0"/>
              <a:t>Draudi viņiem vai viņu ģimenēm</a:t>
            </a:r>
          </a:p>
          <a:p>
            <a:r>
              <a:rPr lang="lv-LV" dirty="0"/>
              <a:t>Fiziska vardarbība</a:t>
            </a:r>
          </a:p>
          <a:p>
            <a:r>
              <a:rPr lang="lv-LV" dirty="0"/>
              <a:t>Iespēja apceļot pasauli</a:t>
            </a:r>
          </a:p>
        </p:txBody>
      </p:sp>
      <p:sp>
        <p:nvSpPr>
          <p:cNvPr id="2" name="Virsraksts 1"/>
          <p:cNvSpPr>
            <a:spLocks noGrp="1"/>
          </p:cNvSpPr>
          <p:nvPr>
            <p:ph type="title"/>
          </p:nvPr>
        </p:nvSpPr>
        <p:spPr>
          <a:xfrm>
            <a:off x="683568" y="836712"/>
            <a:ext cx="8229600" cy="864096"/>
          </a:xfrm>
        </p:spPr>
        <p:txBody>
          <a:bodyPr>
            <a:normAutofit fontScale="90000"/>
          </a:bodyPr>
          <a:lstStyle/>
          <a:p>
            <a:r>
              <a:rPr lang="lv-LV" dirty="0"/>
              <a:t>Piespiešanas līdzekļi</a:t>
            </a:r>
            <a:br>
              <a:rPr lang="lv-LV" dirty="0"/>
            </a:br>
            <a:endParaRPr lang="lv-LV" dirty="0"/>
          </a:p>
        </p:txBody>
      </p:sp>
    </p:spTree>
    <p:extLst>
      <p:ext uri="{BB962C8B-B14F-4D97-AF65-F5344CB8AC3E}">
        <p14:creationId xmlns:p14="http://schemas.microsoft.com/office/powerpoint/2010/main" val="560123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lstStyle/>
          <a:p>
            <a:r>
              <a:rPr lang="lv-LV" dirty="0"/>
              <a:t>Narkotiku “mūļus” bieži vien piespiež nodarboties ar citām cilvēku tirdzniecības nodarbēm</a:t>
            </a:r>
          </a:p>
          <a:p>
            <a:r>
              <a:rPr lang="lv-LV" dirty="0"/>
              <a:t>Prostitūcija</a:t>
            </a:r>
          </a:p>
          <a:p>
            <a:r>
              <a:rPr lang="lv-LV" dirty="0"/>
              <a:t>Mājkalpotāji</a:t>
            </a:r>
          </a:p>
          <a:p>
            <a:r>
              <a:rPr lang="lv-LV" dirty="0"/>
              <a:t>Narkotiku piegādātāji</a:t>
            </a:r>
          </a:p>
          <a:p>
            <a:r>
              <a:rPr lang="lv-LV" dirty="0"/>
              <a:t>Jaunu upuru vervētāji</a:t>
            </a:r>
          </a:p>
        </p:txBody>
      </p:sp>
      <p:sp>
        <p:nvSpPr>
          <p:cNvPr id="2" name="Virsraksts 1"/>
          <p:cNvSpPr>
            <a:spLocks noGrp="1"/>
          </p:cNvSpPr>
          <p:nvPr>
            <p:ph type="title"/>
          </p:nvPr>
        </p:nvSpPr>
        <p:spPr>
          <a:xfrm>
            <a:off x="539552" y="836712"/>
            <a:ext cx="8229600" cy="864096"/>
          </a:xfrm>
        </p:spPr>
        <p:txBody>
          <a:bodyPr>
            <a:normAutofit fontScale="90000"/>
          </a:bodyPr>
          <a:lstStyle/>
          <a:p>
            <a:r>
              <a:rPr lang="lv-LV" dirty="0"/>
              <a:t>Kas notiek vēlāk</a:t>
            </a:r>
            <a:br>
              <a:rPr lang="lv-LV" dirty="0"/>
            </a:br>
            <a:endParaRPr lang="lv-LV" dirty="0"/>
          </a:p>
        </p:txBody>
      </p:sp>
    </p:spTree>
    <p:extLst>
      <p:ext uri="{BB962C8B-B14F-4D97-AF65-F5344CB8AC3E}">
        <p14:creationId xmlns:p14="http://schemas.microsoft.com/office/powerpoint/2010/main" val="4237092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normAutofit fontScale="85000" lnSpcReduction="10000"/>
          </a:bodyPr>
          <a:lstStyle/>
          <a:p>
            <a:r>
              <a:rPr lang="lv-LV" sz="4400" dirty="0"/>
              <a:t>Norij</a:t>
            </a:r>
          </a:p>
          <a:p>
            <a:pPr marL="457200" lvl="1" indent="0">
              <a:buNone/>
            </a:pPr>
            <a:r>
              <a:rPr lang="lv-LV" sz="2800" dirty="0"/>
              <a:t>Narkotiku “mūļus” piespiež norīt lielu daudzumu nelegālu narkotiku, kas iepakotas prezervatīvos vai balonos.</a:t>
            </a:r>
          </a:p>
          <a:p>
            <a:r>
              <a:rPr lang="lv-LV" dirty="0"/>
              <a:t>	Iedod anestēziju, lai padarītu rīkli nejūtīgu.</a:t>
            </a:r>
          </a:p>
          <a:p>
            <a:r>
              <a:rPr lang="lv-LV" dirty="0"/>
              <a:t>	Var norīt līdz 120 maisiņiem.</a:t>
            </a:r>
          </a:p>
          <a:p>
            <a:r>
              <a:rPr lang="lv-LV" dirty="0"/>
              <a:t>	Iedod medikamentus, kas kavē vēdera izeju.</a:t>
            </a:r>
          </a:p>
          <a:p>
            <a:r>
              <a:rPr lang="lv-LV" dirty="0"/>
              <a:t>	Ierodoties galamērķī, dod </a:t>
            </a:r>
            <a:r>
              <a:rPr lang="lv-LV" dirty="0" err="1"/>
              <a:t>laksatīvus</a:t>
            </a:r>
            <a:r>
              <a:rPr lang="lv-LV" dirty="0"/>
              <a:t> narkotiku izvadīšanai.</a:t>
            </a:r>
          </a:p>
          <a:p>
            <a:r>
              <a:rPr lang="lv-LV" sz="4400" dirty="0"/>
              <a:t>	Pastāv liels risks nomirt</a:t>
            </a:r>
          </a:p>
          <a:p>
            <a:r>
              <a:rPr lang="lv-LV" sz="4400" dirty="0"/>
              <a:t>Citi veidi: mugursomas, bagāža</a:t>
            </a:r>
          </a:p>
          <a:p>
            <a:pPr marL="0" indent="0">
              <a:buNone/>
            </a:pPr>
            <a:endParaRPr lang="lv-LV" dirty="0"/>
          </a:p>
        </p:txBody>
      </p:sp>
      <p:sp>
        <p:nvSpPr>
          <p:cNvPr id="2" name="Virsraksts 1"/>
          <p:cNvSpPr>
            <a:spLocks noGrp="1"/>
          </p:cNvSpPr>
          <p:nvPr>
            <p:ph type="title"/>
          </p:nvPr>
        </p:nvSpPr>
        <p:spPr>
          <a:xfrm>
            <a:off x="683568" y="1052736"/>
            <a:ext cx="8229600" cy="864096"/>
          </a:xfrm>
        </p:spPr>
        <p:txBody>
          <a:bodyPr>
            <a:normAutofit fontScale="90000"/>
          </a:bodyPr>
          <a:lstStyle/>
          <a:p>
            <a:r>
              <a:rPr lang="lv-LV" dirty="0"/>
              <a:t>Kā viņi to dara?</a:t>
            </a:r>
            <a:br>
              <a:rPr lang="lv-LV" dirty="0"/>
            </a:br>
            <a:endParaRPr lang="lv-LV" dirty="0"/>
          </a:p>
        </p:txBody>
      </p:sp>
    </p:spTree>
    <p:extLst>
      <p:ext uri="{BB962C8B-B14F-4D97-AF65-F5344CB8AC3E}">
        <p14:creationId xmlns:p14="http://schemas.microsoft.com/office/powerpoint/2010/main" val="10439924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lstStyle/>
          <a:p>
            <a:r>
              <a:rPr lang="lv-LV" dirty="0"/>
              <a:t>Sarežģīti</a:t>
            </a:r>
          </a:p>
          <a:p>
            <a:r>
              <a:rPr lang="lv-LV" dirty="0"/>
              <a:t>Piespiešana/līdzdalība</a:t>
            </a:r>
          </a:p>
          <a:p>
            <a:r>
              <a:rPr lang="lv-LV" dirty="0"/>
              <a:t>Spēks/Krāpšana/Piespiešana</a:t>
            </a:r>
          </a:p>
          <a:p>
            <a:r>
              <a:rPr lang="lv-LV" dirty="0"/>
              <a:t>Cietušo klusēšana</a:t>
            </a:r>
          </a:p>
          <a:p>
            <a:endParaRPr lang="lv-LV" dirty="0"/>
          </a:p>
        </p:txBody>
      </p:sp>
      <p:sp>
        <p:nvSpPr>
          <p:cNvPr id="2" name="Virsraksts 1"/>
          <p:cNvSpPr>
            <a:spLocks noGrp="1"/>
          </p:cNvSpPr>
          <p:nvPr>
            <p:ph type="title"/>
          </p:nvPr>
        </p:nvSpPr>
        <p:spPr>
          <a:xfrm>
            <a:off x="539552" y="1052736"/>
            <a:ext cx="8229600" cy="864096"/>
          </a:xfrm>
        </p:spPr>
        <p:txBody>
          <a:bodyPr>
            <a:normAutofit fontScale="90000"/>
          </a:bodyPr>
          <a:lstStyle/>
          <a:p>
            <a:r>
              <a:rPr lang="lv-LV" dirty="0"/>
              <a:t>Vai visi ir upuri?</a:t>
            </a:r>
            <a:br>
              <a:rPr lang="lv-LV" dirty="0"/>
            </a:br>
            <a:endParaRPr lang="lv-LV" dirty="0"/>
          </a:p>
        </p:txBody>
      </p:sp>
    </p:spTree>
    <p:extLst>
      <p:ext uri="{BB962C8B-B14F-4D97-AF65-F5344CB8AC3E}">
        <p14:creationId xmlns:p14="http://schemas.microsoft.com/office/powerpoint/2010/main" val="8237120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Picture 10" descr="http://nebula.wsimg.com/1e78fe7943eba852615295753db0745c?AccessKeyId=2FE3AF73C29D8191AC4A&amp;disposition=0&amp;alloworigin=1"/>
          <p:cNvPicPr>
            <a:picLocks noGrp="1" noChangeAspect="1" noChangeArrowheads="1" noCrop="1"/>
          </p:cNvPicPr>
          <p:nvPr>
            <p:ph idx="1"/>
          </p:nvPr>
        </p:nvPicPr>
        <p:blipFill>
          <a:blip r:embed="rId2" cstate="print"/>
          <a:srcRect/>
          <a:stretch>
            <a:fillRect/>
          </a:stretch>
        </p:blipFill>
        <p:spPr>
          <a:xfrm>
            <a:off x="762000" y="1295400"/>
            <a:ext cx="2727325" cy="4735513"/>
          </a:xfrm>
        </p:spPr>
      </p:pic>
      <p:sp>
        <p:nvSpPr>
          <p:cNvPr id="72706" name="Virsraksts 1"/>
          <p:cNvSpPr>
            <a:spLocks noGrp="1"/>
          </p:cNvSpPr>
          <p:nvPr>
            <p:ph type="title"/>
          </p:nvPr>
        </p:nvSpPr>
        <p:spPr/>
        <p:txBody>
          <a:bodyPr rtlCol="0">
            <a:normAutofit/>
          </a:bodyPr>
          <a:lstStyle/>
          <a:p>
            <a:pPr algn="ctr" eaLnBrk="1" fontAlgn="auto" hangingPunct="1">
              <a:spcAft>
                <a:spcPts val="0"/>
              </a:spcAft>
              <a:defRPr/>
            </a:pPr>
            <a:r>
              <a:rPr lang="lv-LV" altLang="lv-LV" b="1" dirty="0"/>
              <a:t>Jautājumi?</a:t>
            </a:r>
            <a:endParaRPr lang="en-US" altLang="lv-LV" b="1" dirty="0"/>
          </a:p>
        </p:txBody>
      </p:sp>
      <p:sp>
        <p:nvSpPr>
          <p:cNvPr id="80900" name="Taisnstūris 2"/>
          <p:cNvSpPr>
            <a:spLocks noChangeArrowheads="1"/>
          </p:cNvSpPr>
          <p:nvPr/>
        </p:nvSpPr>
        <p:spPr bwMode="auto">
          <a:xfrm>
            <a:off x="3851920" y="3124200"/>
            <a:ext cx="4834880" cy="2554545"/>
          </a:xfrm>
          <a:prstGeom prst="rect">
            <a:avLst/>
          </a:prstGeom>
          <a:noFill/>
          <a:ln w="9525">
            <a:noFill/>
            <a:miter lim="800000"/>
            <a:headEnd/>
            <a:tailEnd/>
          </a:ln>
        </p:spPr>
        <p:txBody>
          <a:bodyPr wrap="square">
            <a:spAutoFit/>
          </a:bodyPr>
          <a:lstStyle/>
          <a:p>
            <a:pPr algn="ctr"/>
            <a:r>
              <a:rPr lang="lv-LV" altLang="en-US" sz="3200" dirty="0" err="1">
                <a:solidFill>
                  <a:srgbClr val="000000"/>
                </a:solidFill>
                <a:latin typeface="Calibri" pitchFamily="34" charset="0"/>
                <a:hlinkClick r:id="rId3"/>
              </a:rPr>
              <a:t>www.patverums</a:t>
            </a:r>
            <a:r>
              <a:rPr lang="lv-LV" altLang="en-US" sz="3200" dirty="0">
                <a:solidFill>
                  <a:srgbClr val="000000"/>
                </a:solidFill>
                <a:latin typeface="Calibri" pitchFamily="34" charset="0"/>
                <a:hlinkClick r:id="rId3"/>
              </a:rPr>
              <a:t>–</a:t>
            </a:r>
            <a:r>
              <a:rPr lang="lv-LV" altLang="en-US" sz="3200" dirty="0" err="1">
                <a:solidFill>
                  <a:srgbClr val="000000"/>
                </a:solidFill>
                <a:latin typeface="Calibri" pitchFamily="34" charset="0"/>
                <a:hlinkClick r:id="rId3"/>
              </a:rPr>
              <a:t>dm.lv</a:t>
            </a:r>
            <a:r>
              <a:rPr lang="lv-LV" altLang="en-US" sz="3200" dirty="0">
                <a:solidFill>
                  <a:srgbClr val="000000"/>
                </a:solidFill>
                <a:latin typeface="Calibri" pitchFamily="34" charset="0"/>
              </a:rPr>
              <a:t> </a:t>
            </a:r>
          </a:p>
          <a:p>
            <a:pPr algn="ctr"/>
            <a:endParaRPr lang="lv-LV" altLang="en-US" sz="3200" dirty="0">
              <a:solidFill>
                <a:srgbClr val="000000"/>
              </a:solidFill>
              <a:latin typeface="Calibri" pitchFamily="34" charset="0"/>
            </a:endParaRPr>
          </a:p>
          <a:p>
            <a:pPr algn="ctr"/>
            <a:r>
              <a:rPr lang="lv-LV" altLang="en-US" sz="3200">
                <a:solidFill>
                  <a:srgbClr val="000000"/>
                </a:solidFill>
                <a:latin typeface="Calibri" pitchFamily="34" charset="0"/>
              </a:rPr>
              <a:t>28612120</a:t>
            </a:r>
            <a:endParaRPr lang="lv-LV" altLang="en-US" sz="3200" dirty="0">
              <a:solidFill>
                <a:srgbClr val="000000"/>
              </a:solidFill>
              <a:latin typeface="Calibri" pitchFamily="34" charset="0"/>
            </a:endParaRPr>
          </a:p>
          <a:p>
            <a:pPr algn="ctr"/>
            <a:endParaRPr lang="lv-LV" altLang="en-US" sz="3200" dirty="0">
              <a:solidFill>
                <a:srgbClr val="000000"/>
              </a:solidFill>
              <a:latin typeface="Calibri" pitchFamily="34" charset="0"/>
            </a:endParaRPr>
          </a:p>
          <a:p>
            <a:pPr algn="ctr"/>
            <a:r>
              <a:rPr lang="lv-LV" altLang="en-US" sz="3200" dirty="0" err="1">
                <a:solidFill>
                  <a:srgbClr val="000000"/>
                </a:solidFill>
                <a:latin typeface="Calibri" pitchFamily="34" charset="0"/>
              </a:rPr>
              <a:t>gita.miruskina@gmail.com</a:t>
            </a:r>
            <a:endParaRPr lang="lv-LV" altLang="en-US" sz="3200" dirty="0">
              <a:solidFill>
                <a:srgbClr val="000000"/>
              </a:solidFill>
              <a:latin typeface="Calibri" pitchFamily="34" charset="0"/>
            </a:endParaRPr>
          </a:p>
        </p:txBody>
      </p:sp>
      <p:pic>
        <p:nvPicPr>
          <p:cNvPr id="80901" name="Picture 2"/>
          <p:cNvPicPr>
            <a:picLocks noChangeAspect="1" noChangeArrowheads="1"/>
          </p:cNvPicPr>
          <p:nvPr/>
        </p:nvPicPr>
        <p:blipFill>
          <a:blip r:embed="rId4" cstate="print"/>
          <a:srcRect/>
          <a:stretch>
            <a:fillRect/>
          </a:stretch>
        </p:blipFill>
        <p:spPr bwMode="auto">
          <a:xfrm>
            <a:off x="3824408" y="1340768"/>
            <a:ext cx="4084746" cy="1584176"/>
          </a:xfrm>
          <a:prstGeom prst="rect">
            <a:avLst/>
          </a:prstGeom>
          <a:noFill/>
          <a:ln w="9525">
            <a:noFill/>
            <a:miter lim="800000"/>
            <a:headEnd/>
            <a:tailEnd/>
          </a:ln>
        </p:spPr>
      </p:pic>
    </p:spTree>
    <p:extLst>
      <p:ext uri="{BB962C8B-B14F-4D97-AF65-F5344CB8AC3E}">
        <p14:creationId xmlns:p14="http://schemas.microsoft.com/office/powerpoint/2010/main" val="1909479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4784"/>
            <a:ext cx="8229600" cy="4983163"/>
          </a:xfrm>
        </p:spPr>
        <p:txBody>
          <a:bodyPr rtlCol="0">
            <a:normAutofit lnSpcReduction="10000"/>
          </a:bodyPr>
          <a:lstStyle/>
          <a:p>
            <a:pPr algn="just" eaLnBrk="1" fontAlgn="auto" hangingPunct="1">
              <a:spcAft>
                <a:spcPts val="0"/>
              </a:spcAft>
              <a:buFont typeface="Arial" pitchFamily="34" charset="0"/>
              <a:buNone/>
              <a:defRPr/>
            </a:pPr>
            <a:r>
              <a:rPr lang="lv-LV" dirty="0">
                <a:cs typeface="Times New Roman" pitchFamily="18" charset="0"/>
              </a:rPr>
              <a:t>(1) Par cilvēku tirdzniecību —</a:t>
            </a:r>
          </a:p>
          <a:p>
            <a:pPr marL="109728" indent="0" algn="just" eaLnBrk="1" fontAlgn="auto" hangingPunct="1">
              <a:spcAft>
                <a:spcPts val="0"/>
              </a:spcAft>
              <a:buNone/>
              <a:defRPr/>
            </a:pPr>
            <a:r>
              <a:rPr lang="lv-LV" dirty="0">
                <a:cs typeface="Times New Roman" pitchFamily="18" charset="0"/>
              </a:rPr>
              <a:t>soda ar brīvības atņemšanu uz laiku līdz </a:t>
            </a:r>
            <a:r>
              <a:rPr lang="lv-LV" b="1" dirty="0">
                <a:solidFill>
                  <a:srgbClr val="FF0000"/>
                </a:solidFill>
                <a:cs typeface="Times New Roman" pitchFamily="18" charset="0"/>
              </a:rPr>
              <a:t>astoņiem</a:t>
            </a:r>
            <a:r>
              <a:rPr lang="lv-LV" dirty="0">
                <a:cs typeface="Times New Roman" pitchFamily="18" charset="0"/>
              </a:rPr>
              <a:t> gadiem, konfiscējot mantu vai bez mantas konfiskācijas.</a:t>
            </a:r>
          </a:p>
          <a:p>
            <a:pPr algn="just" eaLnBrk="1" fontAlgn="auto" hangingPunct="1">
              <a:spcAft>
                <a:spcPts val="0"/>
              </a:spcAft>
              <a:buFont typeface="Arial" pitchFamily="34" charset="0"/>
              <a:buNone/>
              <a:defRPr/>
            </a:pPr>
            <a:r>
              <a:rPr lang="lv-LV" dirty="0">
                <a:cs typeface="Times New Roman" pitchFamily="18" charset="0"/>
              </a:rPr>
              <a:t>(2) Par cilvēku tirdzniecību, ja tā izdarīta pret nepilngadīgo vai ja to izdarījusi personu grupa pēc iepriekšējas vienošanās, —</a:t>
            </a:r>
          </a:p>
          <a:p>
            <a:pPr marL="109728" indent="0" algn="just" eaLnBrk="1" fontAlgn="auto" hangingPunct="1">
              <a:spcAft>
                <a:spcPts val="0"/>
              </a:spcAft>
              <a:buNone/>
              <a:defRPr/>
            </a:pPr>
            <a:r>
              <a:rPr lang="lv-LV" dirty="0">
                <a:cs typeface="Times New Roman" pitchFamily="18" charset="0"/>
              </a:rPr>
              <a:t>soda ar brīvības atņemšanu uz laiku </a:t>
            </a:r>
            <a:r>
              <a:rPr lang="lv-LV" b="1" dirty="0">
                <a:solidFill>
                  <a:srgbClr val="FF0000"/>
                </a:solidFill>
                <a:cs typeface="Times New Roman" pitchFamily="18" charset="0"/>
              </a:rPr>
              <a:t>no trim līdz divpadsmit gadiem</a:t>
            </a:r>
            <a:r>
              <a:rPr lang="lv-LV" dirty="0">
                <a:cs typeface="Times New Roman" pitchFamily="18" charset="0"/>
              </a:rPr>
              <a:t>, konfiscējot mantu vai bez mantas konfiskācijas, un ar probācijas uzraudzību uz laiku līdz trim gadiem vai bez tās.</a:t>
            </a:r>
          </a:p>
          <a:p>
            <a:pPr eaLnBrk="1" fontAlgn="auto" hangingPunct="1">
              <a:spcAft>
                <a:spcPts val="0"/>
              </a:spcAft>
              <a:buFont typeface="Arial" pitchFamily="34" charset="0"/>
              <a:buChar char="•"/>
              <a:defRPr/>
            </a:pPr>
            <a:endParaRPr lang="lv-LV" dirty="0"/>
          </a:p>
        </p:txBody>
      </p:sp>
      <p:sp>
        <p:nvSpPr>
          <p:cNvPr id="2" name="Title 1"/>
          <p:cNvSpPr>
            <a:spLocks noGrp="1"/>
          </p:cNvSpPr>
          <p:nvPr>
            <p:ph type="title"/>
          </p:nvPr>
        </p:nvSpPr>
        <p:spPr>
          <a:xfrm>
            <a:off x="395536" y="908720"/>
            <a:ext cx="8229600" cy="533400"/>
          </a:xfrm>
        </p:spPr>
        <p:txBody>
          <a:bodyPr rtlCol="0">
            <a:noAutofit/>
          </a:bodyPr>
          <a:lstStyle/>
          <a:p>
            <a:pPr eaLnBrk="1" fontAlgn="auto" hangingPunct="1">
              <a:spcAft>
                <a:spcPts val="0"/>
              </a:spcAft>
              <a:defRPr/>
            </a:pPr>
            <a:r>
              <a:rPr lang="lv-LV" sz="2400" dirty="0">
                <a:solidFill>
                  <a:schemeClr val="tx1"/>
                </a:solidFill>
                <a:effectLst>
                  <a:outerShdw blurRad="38100" dist="38100" dir="2700000" algn="tl">
                    <a:srgbClr val="000000">
                      <a:alpha val="43137"/>
                    </a:srgbClr>
                  </a:outerShdw>
                </a:effectLst>
              </a:rPr>
              <a:t>Krimināllikuma 154.</a:t>
            </a:r>
            <a:r>
              <a:rPr lang="lv-LV" sz="2400" baseline="30000" dirty="0">
                <a:solidFill>
                  <a:schemeClr val="tx1"/>
                </a:solidFill>
                <a:effectLst>
                  <a:outerShdw blurRad="38100" dist="38100" dir="2700000" algn="tl">
                    <a:srgbClr val="000000">
                      <a:alpha val="43137"/>
                    </a:srgbClr>
                  </a:outerShdw>
                </a:effectLst>
              </a:rPr>
              <a:t>1</a:t>
            </a:r>
            <a:r>
              <a:rPr lang="lv-LV" sz="2400" dirty="0">
                <a:solidFill>
                  <a:schemeClr val="tx1"/>
                </a:solidFill>
                <a:effectLst>
                  <a:outerShdw blurRad="38100" dist="38100" dir="2700000" algn="tl">
                    <a:srgbClr val="000000">
                      <a:alpha val="43137"/>
                    </a:srgbClr>
                  </a:outerShdw>
                </a:effectLst>
              </a:rPr>
              <a:t> pants. Cilvēku tirdzniecība</a:t>
            </a:r>
            <a:br>
              <a:rPr lang="lv-LV" sz="3200" dirty="0">
                <a:solidFill>
                  <a:schemeClr val="tx1"/>
                </a:solidFill>
              </a:rPr>
            </a:br>
            <a:endParaRPr lang="lv-LV" sz="3200" dirty="0">
              <a:solidFill>
                <a:schemeClr val="tx1"/>
              </a:solidFill>
            </a:endParaRPr>
          </a:p>
        </p:txBody>
      </p:sp>
    </p:spTree>
    <p:extLst>
      <p:ext uri="{BB962C8B-B14F-4D97-AF65-F5344CB8AC3E}">
        <p14:creationId xmlns:p14="http://schemas.microsoft.com/office/powerpoint/2010/main" val="26493062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4294967295"/>
          </p:nvPr>
        </p:nvSpPr>
        <p:spPr>
          <a:xfrm>
            <a:off x="601216" y="1196752"/>
            <a:ext cx="8229600" cy="5410200"/>
          </a:xfrm>
        </p:spPr>
        <p:txBody>
          <a:bodyPr/>
          <a:lstStyle/>
          <a:p>
            <a:pPr algn="just" eaLnBrk="1" hangingPunct="1">
              <a:buFont typeface="Arial" charset="0"/>
              <a:buNone/>
              <a:defRPr/>
            </a:pPr>
            <a:r>
              <a:rPr lang="lv-LV" altLang="lv-LV" dirty="0"/>
              <a:t>(</a:t>
            </a:r>
            <a:r>
              <a:rPr lang="lv-LV" altLang="lv-LV" dirty="0">
                <a:cs typeface="Times New Roman" pitchFamily="18" charset="0"/>
              </a:rPr>
              <a:t>3) Par cilvēku tirdzniecību, ja tā apdraudējusi cietušā dzīvību vai izraisījusi smagas sekas vai ja tā izdarīta ar sevišķu cietsirdību vai pret mazgadīgo, vai ja to izdarījusi organizēta grupa,—</a:t>
            </a:r>
          </a:p>
          <a:p>
            <a:pPr marL="0" indent="0" algn="just" eaLnBrk="1" hangingPunct="1">
              <a:buNone/>
              <a:defRPr/>
            </a:pPr>
            <a:r>
              <a:rPr lang="lv-LV" altLang="lv-LV" dirty="0">
                <a:cs typeface="Times New Roman" pitchFamily="18" charset="0"/>
              </a:rPr>
              <a:t>soda ar brīvības atņemšanu uz laiku </a:t>
            </a:r>
            <a:r>
              <a:rPr lang="lv-LV" altLang="lv-LV" b="1" dirty="0">
                <a:solidFill>
                  <a:srgbClr val="FF0000"/>
                </a:solidFill>
                <a:cs typeface="Times New Roman" pitchFamily="18" charset="0"/>
              </a:rPr>
              <a:t>no pieciem līdz piecpadsmit gadiem</a:t>
            </a:r>
            <a:r>
              <a:rPr lang="lv-LV" altLang="lv-LV" dirty="0">
                <a:cs typeface="Times New Roman" pitchFamily="18" charset="0"/>
              </a:rPr>
              <a:t>, konfiscējot mantu vai bez mantas konfiskācijas, un ar probācijas uzraudzību uz laiku līdz trim gadiem vai bez tās.</a:t>
            </a:r>
          </a:p>
          <a:p>
            <a:pPr eaLnBrk="1" hangingPunct="1">
              <a:buFont typeface="Arial" charset="0"/>
              <a:buNone/>
              <a:defRPr/>
            </a:pPr>
            <a:endParaRPr lang="lv-LV" altLang="lv-LV" dirty="0"/>
          </a:p>
        </p:txBody>
      </p:sp>
      <p:sp>
        <p:nvSpPr>
          <p:cNvPr id="2" name="Taisnstūris 1"/>
          <p:cNvSpPr/>
          <p:nvPr/>
        </p:nvSpPr>
        <p:spPr>
          <a:xfrm>
            <a:off x="1043608" y="188640"/>
            <a:ext cx="7344816" cy="523220"/>
          </a:xfrm>
          <a:prstGeom prst="rect">
            <a:avLst/>
          </a:prstGeom>
        </p:spPr>
        <p:txBody>
          <a:bodyPr wrap="square">
            <a:spAutoFit/>
          </a:bodyPr>
          <a:lstStyle/>
          <a:p>
            <a:pPr algn="ctr"/>
            <a:r>
              <a:rPr lang="lv-LV" sz="2800" b="1" dirty="0"/>
              <a:t>Krimināllikuma 154.</a:t>
            </a:r>
            <a:r>
              <a:rPr lang="lv-LV" sz="2800" b="1" baseline="30000" dirty="0"/>
              <a:t>1</a:t>
            </a:r>
            <a:r>
              <a:rPr lang="lv-LV" sz="2800" b="1" dirty="0"/>
              <a:t> pants. Cilvēku tirdzniecība</a:t>
            </a:r>
            <a:endParaRPr lang="lv-LV" sz="2800" dirty="0"/>
          </a:p>
        </p:txBody>
      </p:sp>
    </p:spTree>
    <p:extLst>
      <p:ext uri="{BB962C8B-B14F-4D97-AF65-F5344CB8AC3E}">
        <p14:creationId xmlns:p14="http://schemas.microsoft.com/office/powerpoint/2010/main" val="42316838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4294967295"/>
          </p:nvPr>
        </p:nvSpPr>
        <p:spPr>
          <a:xfrm>
            <a:off x="683568" y="116632"/>
            <a:ext cx="7772400" cy="4525963"/>
          </a:xfrm>
        </p:spPr>
        <p:txBody>
          <a:bodyPr/>
          <a:lstStyle/>
          <a:p>
            <a:pPr algn="ctr" eaLnBrk="1" hangingPunct="1">
              <a:buFont typeface="Arial" charset="0"/>
              <a:buNone/>
            </a:pPr>
            <a:r>
              <a:rPr lang="lv-LV" altLang="lv-LV" b="1" dirty="0"/>
              <a:t>    </a:t>
            </a:r>
          </a:p>
          <a:p>
            <a:pPr algn="ctr" eaLnBrk="1" hangingPunct="1">
              <a:buFont typeface="Arial" charset="0"/>
              <a:buNone/>
            </a:pPr>
            <a:r>
              <a:rPr lang="lv-LV" altLang="lv-LV" sz="4000" dirty="0">
                <a:latin typeface="Lucida Sans Unicode" panose="020B0602030504020204" pitchFamily="34" charset="0"/>
                <a:cs typeface="Lucida Sans Unicode" panose="020B0602030504020204" pitchFamily="34" charset="0"/>
              </a:rPr>
              <a:t>Cilvēku tirdzniecības jēdziens definēts </a:t>
            </a:r>
          </a:p>
          <a:p>
            <a:pPr algn="ctr" eaLnBrk="1" hangingPunct="1">
              <a:buFont typeface="Arial" charset="0"/>
              <a:buNone/>
            </a:pPr>
            <a:r>
              <a:rPr lang="lv-LV" altLang="lv-LV" sz="4000" dirty="0">
                <a:latin typeface="Lucida Sans Unicode" panose="020B0602030504020204" pitchFamily="34" charset="0"/>
                <a:cs typeface="Lucida Sans Unicode" panose="020B0602030504020204" pitchFamily="34" charset="0"/>
              </a:rPr>
              <a:t>Krimināllikuma 154.² pantā </a:t>
            </a:r>
          </a:p>
          <a:p>
            <a:pPr eaLnBrk="1" hangingPunct="1">
              <a:buFont typeface="Arial" charset="0"/>
              <a:buNone/>
            </a:pPr>
            <a:endParaRPr lang="lv-LV" altLang="lv-LV" dirty="0"/>
          </a:p>
        </p:txBody>
      </p:sp>
      <p:pic>
        <p:nvPicPr>
          <p:cNvPr id="3074" name="Picture 2" descr="Spēkā stājas grozījumi Krimināllikumā par maigākiem sodiem | LA.L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636912"/>
            <a:ext cx="5715000" cy="391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1739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556792"/>
            <a:ext cx="8229600" cy="4906963"/>
          </a:xfrm>
        </p:spPr>
        <p:txBody>
          <a:bodyPr rtlCol="0">
            <a:normAutofit/>
          </a:bodyPr>
          <a:lstStyle/>
          <a:p>
            <a:pPr algn="just" eaLnBrk="1" fontAlgn="auto" hangingPunct="1">
              <a:spcAft>
                <a:spcPts val="0"/>
              </a:spcAft>
              <a:buFont typeface="Arial" pitchFamily="34" charset="0"/>
              <a:buNone/>
              <a:defRPr/>
            </a:pPr>
            <a:r>
              <a:rPr lang="lv-LV" sz="2400" dirty="0">
                <a:cs typeface="Times New Roman" pitchFamily="18" charset="0"/>
              </a:rPr>
              <a:t>   (1) Cilvēku tirdzniecība ir </a:t>
            </a:r>
            <a:r>
              <a:rPr lang="lv-LV" sz="2400" b="1" dirty="0">
                <a:solidFill>
                  <a:srgbClr val="FF0000"/>
                </a:solidFill>
                <a:cs typeface="Times New Roman" pitchFamily="18" charset="0"/>
              </a:rPr>
              <a:t>ekspluatācijas nolūkā (</a:t>
            </a:r>
            <a:r>
              <a:rPr lang="lv-LV" sz="2400" b="1" i="1" dirty="0">
                <a:solidFill>
                  <a:srgbClr val="FF0000"/>
                </a:solidFill>
                <a:cs typeface="Times New Roman" pitchFamily="18" charset="0"/>
              </a:rPr>
              <a:t>nolūks</a:t>
            </a:r>
            <a:r>
              <a:rPr lang="lv-LV" sz="2400" b="1" dirty="0">
                <a:solidFill>
                  <a:srgbClr val="FF0000"/>
                </a:solidFill>
                <a:cs typeface="Times New Roman" pitchFamily="18" charset="0"/>
              </a:rPr>
              <a:t>) </a:t>
            </a:r>
            <a:r>
              <a:rPr lang="lv-LV" sz="2400" dirty="0">
                <a:cs typeface="Times New Roman" pitchFamily="18" charset="0"/>
              </a:rPr>
              <a:t>izdarīta personu </a:t>
            </a:r>
            <a:r>
              <a:rPr lang="lv-LV" sz="2400" b="1" dirty="0">
                <a:solidFill>
                  <a:srgbClr val="00B050"/>
                </a:solidFill>
                <a:cs typeface="Times New Roman" pitchFamily="18" charset="0"/>
              </a:rPr>
              <a:t>savervēšana</a:t>
            </a:r>
            <a:r>
              <a:rPr lang="lv-LV" sz="2400" dirty="0">
                <a:solidFill>
                  <a:srgbClr val="00B050"/>
                </a:solidFill>
                <a:cs typeface="Times New Roman" pitchFamily="18" charset="0"/>
              </a:rPr>
              <a:t>, </a:t>
            </a:r>
            <a:r>
              <a:rPr lang="lv-LV" sz="2400" b="1" dirty="0">
                <a:solidFill>
                  <a:srgbClr val="00B050"/>
                </a:solidFill>
                <a:cs typeface="Times New Roman" pitchFamily="18" charset="0"/>
              </a:rPr>
              <a:t>pārvadāšana, nodošana, slēpšana, izmitināšana</a:t>
            </a:r>
            <a:r>
              <a:rPr lang="lv-LV" sz="2400" dirty="0">
                <a:cs typeface="Times New Roman" pitchFamily="18" charset="0"/>
              </a:rPr>
              <a:t> vai </a:t>
            </a:r>
            <a:r>
              <a:rPr lang="lv-LV" sz="2400" b="1" dirty="0">
                <a:solidFill>
                  <a:srgbClr val="00B050"/>
                </a:solidFill>
                <a:cs typeface="Times New Roman" pitchFamily="18" charset="0"/>
              </a:rPr>
              <a:t>saņemšana (</a:t>
            </a:r>
            <a:r>
              <a:rPr lang="lv-LV" sz="2400" b="1" i="1" dirty="0">
                <a:solidFill>
                  <a:srgbClr val="00B050"/>
                </a:solidFill>
                <a:cs typeface="Times New Roman" pitchFamily="18" charset="0"/>
              </a:rPr>
              <a:t>darbības</a:t>
            </a:r>
            <a:r>
              <a:rPr lang="lv-LV" sz="2400" b="1" dirty="0">
                <a:solidFill>
                  <a:srgbClr val="00B050"/>
                </a:solidFill>
                <a:cs typeface="Times New Roman" pitchFamily="18" charset="0"/>
              </a:rPr>
              <a:t>)</a:t>
            </a:r>
            <a:r>
              <a:rPr lang="lv-LV" sz="2400" dirty="0">
                <a:cs typeface="Times New Roman" pitchFamily="18" charset="0"/>
              </a:rPr>
              <a:t>, </a:t>
            </a:r>
            <a:r>
              <a:rPr lang="lv-LV" sz="2400" b="1" dirty="0">
                <a:solidFill>
                  <a:srgbClr val="CC6600"/>
                </a:solidFill>
                <a:cs typeface="Times New Roman" pitchFamily="18" charset="0"/>
              </a:rPr>
              <a:t>lietojot vardarbību</a:t>
            </a:r>
            <a:r>
              <a:rPr lang="lv-LV" sz="2400" b="1" dirty="0">
                <a:solidFill>
                  <a:srgbClr val="0070C0"/>
                </a:solidFill>
                <a:cs typeface="Times New Roman" pitchFamily="18" charset="0"/>
              </a:rPr>
              <a:t> </a:t>
            </a:r>
            <a:r>
              <a:rPr lang="lv-LV" sz="2400" dirty="0">
                <a:cs typeface="Times New Roman" pitchFamily="18" charset="0"/>
              </a:rPr>
              <a:t>vai </a:t>
            </a:r>
            <a:r>
              <a:rPr lang="lv-LV" sz="2400" b="1" dirty="0">
                <a:solidFill>
                  <a:srgbClr val="CC6600"/>
                </a:solidFill>
                <a:cs typeface="Times New Roman" pitchFamily="18" charset="0"/>
              </a:rPr>
              <a:t>draudus</a:t>
            </a:r>
            <a:r>
              <a:rPr lang="lv-LV" sz="2400" dirty="0">
                <a:cs typeface="Times New Roman" pitchFamily="18" charset="0"/>
              </a:rPr>
              <a:t>, vai </a:t>
            </a:r>
            <a:r>
              <a:rPr lang="lv-LV" sz="2400" b="1" dirty="0">
                <a:solidFill>
                  <a:srgbClr val="CC6600"/>
                </a:solidFill>
                <a:cs typeface="Times New Roman" pitchFamily="18" charset="0"/>
              </a:rPr>
              <a:t>aizvešanu ar viltu</a:t>
            </a:r>
            <a:r>
              <a:rPr lang="lv-LV" sz="2400" dirty="0">
                <a:cs typeface="Times New Roman" pitchFamily="18" charset="0"/>
              </a:rPr>
              <a:t> vai </a:t>
            </a:r>
            <a:r>
              <a:rPr lang="lv-LV" sz="2400" b="1" dirty="0">
                <a:solidFill>
                  <a:srgbClr val="CC6600"/>
                </a:solidFill>
                <a:cs typeface="Times New Roman" pitchFamily="18" charset="0"/>
              </a:rPr>
              <a:t>izmantojot personas atkarību no vainīgā</a:t>
            </a:r>
            <a:r>
              <a:rPr lang="lv-LV" sz="2400" dirty="0">
                <a:solidFill>
                  <a:srgbClr val="CC6600"/>
                </a:solidFill>
                <a:cs typeface="Times New Roman" pitchFamily="18" charset="0"/>
              </a:rPr>
              <a:t> vai </a:t>
            </a:r>
            <a:r>
              <a:rPr lang="lv-LV" sz="2400" b="1" dirty="0">
                <a:solidFill>
                  <a:srgbClr val="CC6600"/>
                </a:solidFill>
                <a:cs typeface="Times New Roman" pitchFamily="18" charset="0"/>
              </a:rPr>
              <a:t>tās ievainojamības </a:t>
            </a:r>
            <a:r>
              <a:rPr lang="lv-LV" sz="2400" dirty="0">
                <a:cs typeface="Times New Roman" pitchFamily="18" charset="0"/>
              </a:rPr>
              <a:t>vai </a:t>
            </a:r>
            <a:r>
              <a:rPr lang="lv-LV" sz="2400" b="1" dirty="0">
                <a:solidFill>
                  <a:srgbClr val="CC6600"/>
                </a:solidFill>
                <a:cs typeface="Times New Roman" pitchFamily="18" charset="0"/>
              </a:rPr>
              <a:t>bezpalīdzības stāvokli</a:t>
            </a:r>
            <a:r>
              <a:rPr lang="lv-LV" sz="2400" dirty="0">
                <a:cs typeface="Times New Roman" pitchFamily="18" charset="0"/>
              </a:rPr>
              <a:t>, vai arī </a:t>
            </a:r>
            <a:r>
              <a:rPr lang="lv-LV" sz="2400" b="1" dirty="0">
                <a:solidFill>
                  <a:srgbClr val="CC6600"/>
                </a:solidFill>
                <a:cs typeface="Times New Roman" pitchFamily="18" charset="0"/>
              </a:rPr>
              <a:t>dodot vai saņemot materiāla vai citāda rakstura labumus, lai panāktu tās personas piekrišanu (</a:t>
            </a:r>
            <a:r>
              <a:rPr lang="lv-LV" sz="2400" b="1" i="1" dirty="0">
                <a:solidFill>
                  <a:srgbClr val="CC6600"/>
                </a:solidFill>
                <a:cs typeface="Times New Roman" pitchFamily="18" charset="0"/>
              </a:rPr>
              <a:t>līdzekļi</a:t>
            </a:r>
            <a:r>
              <a:rPr lang="lv-LV" sz="2400" b="1" dirty="0">
                <a:solidFill>
                  <a:srgbClr val="CC6600"/>
                </a:solidFill>
                <a:cs typeface="Times New Roman" pitchFamily="18" charset="0"/>
              </a:rPr>
              <a:t>)</a:t>
            </a:r>
            <a:r>
              <a:rPr lang="lv-LV" sz="2400" dirty="0">
                <a:solidFill>
                  <a:srgbClr val="CC6600"/>
                </a:solidFill>
                <a:cs typeface="Times New Roman" pitchFamily="18" charset="0"/>
              </a:rPr>
              <a:t> </a:t>
            </a:r>
            <a:r>
              <a:rPr lang="lv-LV" sz="2400" dirty="0">
                <a:cs typeface="Times New Roman" pitchFamily="18" charset="0"/>
              </a:rPr>
              <a:t>tirdzniecībai, no kuras ir atkarīgs cietušais.</a:t>
            </a:r>
          </a:p>
          <a:p>
            <a:pPr eaLnBrk="1" fontAlgn="auto" hangingPunct="1">
              <a:spcAft>
                <a:spcPts val="0"/>
              </a:spcAft>
              <a:buFont typeface="Arial" pitchFamily="34" charset="0"/>
              <a:buChar char="•"/>
              <a:defRPr/>
            </a:pPr>
            <a:endParaRPr lang="lv-LV" dirty="0"/>
          </a:p>
        </p:txBody>
      </p:sp>
      <p:sp>
        <p:nvSpPr>
          <p:cNvPr id="2" name="Title 1"/>
          <p:cNvSpPr>
            <a:spLocks noGrp="1"/>
          </p:cNvSpPr>
          <p:nvPr>
            <p:ph type="title"/>
          </p:nvPr>
        </p:nvSpPr>
        <p:spPr>
          <a:xfrm>
            <a:off x="467544" y="1052736"/>
            <a:ext cx="8229600" cy="563563"/>
          </a:xfrm>
        </p:spPr>
        <p:txBody>
          <a:bodyPr rtlCol="0">
            <a:noAutofit/>
          </a:bodyPr>
          <a:lstStyle/>
          <a:p>
            <a:pPr eaLnBrk="1" fontAlgn="auto" hangingPunct="1">
              <a:spcAft>
                <a:spcPts val="0"/>
              </a:spcAft>
              <a:defRPr/>
            </a:pPr>
            <a:r>
              <a:rPr lang="lv-LV" sz="2800" b="1" dirty="0"/>
              <a:t>154.</a:t>
            </a:r>
            <a:r>
              <a:rPr lang="lv-LV" sz="2800" b="1" baseline="30000" dirty="0"/>
              <a:t>2</a:t>
            </a:r>
            <a:r>
              <a:rPr lang="lv-LV" sz="2800" b="1" dirty="0"/>
              <a:t> pants. Cilvēku tirdzniecības jēdziens</a:t>
            </a:r>
            <a:br>
              <a:rPr lang="lv-LV" sz="3600" dirty="0"/>
            </a:br>
            <a:endParaRPr lang="lv-LV" sz="3600" dirty="0"/>
          </a:p>
        </p:txBody>
      </p:sp>
    </p:spTree>
    <p:extLst>
      <p:ext uri="{BB962C8B-B14F-4D97-AF65-F5344CB8AC3E}">
        <p14:creationId xmlns:p14="http://schemas.microsoft.com/office/powerpoint/2010/main" val="39325876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tvērtība">
  <a:themeElements>
    <a:clrScheme name="Apekss">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tvērtīb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Atvērtīb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ēma">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155</TotalTime>
  <Words>2044</Words>
  <Application>Microsoft Office PowerPoint</Application>
  <PresentationFormat>On-screen Show (4:3)</PresentationFormat>
  <Paragraphs>244</Paragraphs>
  <Slides>57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Arial</vt:lpstr>
      <vt:lpstr>Calibri</vt:lpstr>
      <vt:lpstr>Lucida Sans Unicode</vt:lpstr>
      <vt:lpstr>Times New Roman</vt:lpstr>
      <vt:lpstr>Verdana</vt:lpstr>
      <vt:lpstr>Wingdings</vt:lpstr>
      <vt:lpstr>Wingdings 2</vt:lpstr>
      <vt:lpstr>Wingdings 3</vt:lpstr>
      <vt:lpstr>Atvērtība</vt:lpstr>
      <vt:lpstr>Sociālajiem darbiniekiem par iespējamā cilvēku tirdzniecības upura atpazīšanu, novirzīšanu palīdzības saņemšanai </vt:lpstr>
      <vt:lpstr>Tēmas </vt:lpstr>
      <vt:lpstr>biedrība «Patvērums «Drošā māja»»</vt:lpstr>
      <vt:lpstr>PowerPoint Presentation</vt:lpstr>
      <vt:lpstr> ANO cilvēku tirdzniecības definīcija</vt:lpstr>
      <vt:lpstr>Krimināllikuma 154.1 pants. Cilvēku tirdzniecība </vt:lpstr>
      <vt:lpstr>PowerPoint Presentation</vt:lpstr>
      <vt:lpstr>PowerPoint Presentation</vt:lpstr>
      <vt:lpstr>154.2 pants. Cilvēku tirdzniecības jēdziens </vt:lpstr>
      <vt:lpstr>154.2 pants. Cilvēku tirdzniecības jēdziens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Cilvēku tirdzniecības mērķis</vt:lpstr>
      <vt:lpstr>PowerPoint Presentation</vt:lpstr>
      <vt:lpstr>Iespējamo cilvēku tirdzniecības upuru atpazīšana, novirzīšana palīdzības saņemšanai</vt:lpstr>
      <vt:lpstr>PowerPoint Presentation</vt:lpstr>
      <vt:lpstr>PowerPoint Presentation</vt:lpstr>
      <vt:lpstr>PowerPoint Presentation</vt:lpstr>
      <vt:lpstr>Kā CT upuri nonāk pie sociālas rehabilitācijas pakalpojuma sniedzēja</vt:lpstr>
      <vt:lpstr>Palīdzības posmi cietušajai personai</vt:lpstr>
      <vt:lpstr>Cilvēku tirdzniecības upuru atpazīšana</vt:lpstr>
      <vt:lpstr>CT upuru identificēšana</vt:lpstr>
      <vt:lpstr>CT upuru identificēšana</vt:lpstr>
      <vt:lpstr>Identificēšanas mērķis ir nodrošināt:</vt:lpstr>
      <vt:lpstr>Situācija Latvijā</vt:lpstr>
      <vt:lpstr>PowerPoint Presentation</vt:lpstr>
      <vt:lpstr>Normatīvie akti</vt:lpstr>
      <vt:lpstr>Cilvēku tirdzniecības upura identificēšanas kritēriji</vt:lpstr>
      <vt:lpstr>Pret personu tika izdarīta kāda no šīm darbībām</vt:lpstr>
      <vt:lpstr>Pret personu tika lietots kāds no šiem līdzekļiem </vt:lpstr>
      <vt:lpstr>Pret personu tika lietots kāds no šiem līdzekļiem</vt:lpstr>
      <vt:lpstr>Notikusi personas ekspluatācija un vai ir bijis nolūks personu ekspluatēt</vt:lpstr>
      <vt:lpstr>Papildu pazīmes, kas var norādīt uz cilvēku tirdzniecību</vt:lpstr>
      <vt:lpstr>Vienkārši identificējamas darbības un līdzekļi </vt:lpstr>
      <vt:lpstr>PowerPoint Presentation</vt:lpstr>
      <vt:lpstr>PowerPoint Presentation</vt:lpstr>
      <vt:lpstr>Jautājumi?</vt:lpstr>
      <vt:lpstr>NVO kā resurss cilvēku tirdzniecības upuru rehabilitācijā </vt:lpstr>
      <vt:lpstr>Izaicinājumi</vt:lpstr>
      <vt:lpstr>Cilvēku tirdzniecības upuru rehabilitācija</vt:lpstr>
      <vt:lpstr>PowerPoint Presentation</vt:lpstr>
      <vt:lpstr> 28612120</vt:lpstr>
      <vt:lpstr>Jautājumi?</vt:lpstr>
      <vt:lpstr>Cilvēku tirdzniecība narkobiznesā </vt:lpstr>
      <vt:lpstr>Narkotiku “mūļi”  </vt:lpstr>
      <vt:lpstr>Piespiešanas līdzekļi </vt:lpstr>
      <vt:lpstr>Kas notiek vēlāk </vt:lpstr>
      <vt:lpstr>Kā viņi to dara? </vt:lpstr>
      <vt:lpstr>Vai visi ir upuri? </vt:lpstr>
      <vt:lpstr>Jautājumi?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Sociālajiem darbiniekiem par iespējamā cilvēku tirdzniecības upura atpazīšanu, novirzīšanu palīdzības saņemšanai</dc:title>
  <dc:creator>gita.miruskina@gmail.com</dc:creator>
  <cp:lastModifiedBy>Daiga Muktupāvela</cp:lastModifiedBy>
  <cp:revision>15</cp:revision>
  <cp:lastPrinted>2022-08-14T18:43:40Z</cp:lastPrinted>
  <dcterms:created xsi:type="dcterms:W3CDTF">2022-08-14T18:37:39Z</dcterms:created>
  <dcterms:modified xsi:type="dcterms:W3CDTF">2022-08-19T09:53:03Z</dcterms:modified>
</cp:coreProperties>
</file>