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7" r:id="rId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vilda Štrāla" initials="IŠ" lastIdx="1" clrIdx="0">
    <p:extLst>
      <p:ext uri="{19B8F6BF-5375-455C-9EA6-DF929625EA0E}">
        <p15:presenceInfo xmlns:p15="http://schemas.microsoft.com/office/powerpoint/2012/main" userId="S-1-5-21-738795142-1242532775-405837587-11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227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35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20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6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86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896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885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93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443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9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261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85EB-FB53-427E-BF85-26B92A819042}" type="datetimeFigureOut">
              <a:rPr lang="lv-LV" smtClean="0"/>
              <a:t>18.02.2021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0A2D-7BE4-4554-ADB8-CE09843FB1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62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303" y="1139780"/>
            <a:ext cx="9849394" cy="2387600"/>
          </a:xfrm>
        </p:spPr>
        <p:txBody>
          <a:bodyPr>
            <a:normAutofit/>
          </a:bodyPr>
          <a:lstStyle/>
          <a:p>
            <a:r>
              <a:rPr lang="lv-LV" dirty="0"/>
              <a:t>Aktualitātes projektā</a:t>
            </a:r>
            <a:br>
              <a:rPr lang="lv-LV" dirty="0"/>
            </a:br>
            <a:r>
              <a:rPr lang="lv-LV" sz="4000" dirty="0"/>
              <a:t>Profesionāla sociālā darba attīstība pašvaldībās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dirty="0"/>
              <a:t>Maija Muceniece</a:t>
            </a:r>
          </a:p>
          <a:p>
            <a:pPr algn="r"/>
            <a:r>
              <a:rPr lang="lv-LV" dirty="0"/>
              <a:t>17.06.2020.</a:t>
            </a:r>
          </a:p>
        </p:txBody>
      </p:sp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8E982F-277C-493B-B9A3-888F1C05E0DC}"/>
              </a:ext>
            </a:extLst>
          </p:cNvPr>
          <p:cNvSpPr txBox="1"/>
          <p:nvPr/>
        </p:nvSpPr>
        <p:spPr>
          <a:xfrm>
            <a:off x="151001" y="109055"/>
            <a:ext cx="4068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Ārkārtas situācijas laikā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FA98F-5401-4A7C-9F9C-802B8CAA2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921664"/>
            <a:ext cx="2641972" cy="148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2EE712-445B-44B4-BF90-F81030EDF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86" y="4859475"/>
            <a:ext cx="3227724" cy="181559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F9E7348-0180-4AE4-B95C-CDE5A6E45C5E}"/>
              </a:ext>
            </a:extLst>
          </p:cNvPr>
          <p:cNvGrpSpPr/>
          <p:nvPr/>
        </p:nvGrpSpPr>
        <p:grpSpPr>
          <a:xfrm>
            <a:off x="200111" y="3007969"/>
            <a:ext cx="5171506" cy="3545196"/>
            <a:chOff x="4554805" y="379385"/>
            <a:chExt cx="6586290" cy="45150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8934E1C-C2D9-4EF6-9C49-13C8D6B8819A}"/>
                </a:ext>
              </a:extLst>
            </p:cNvPr>
            <p:cNvGrpSpPr/>
            <p:nvPr/>
          </p:nvGrpSpPr>
          <p:grpSpPr>
            <a:xfrm>
              <a:off x="4554805" y="723513"/>
              <a:ext cx="6586290" cy="4170938"/>
              <a:chOff x="2876644" y="713763"/>
              <a:chExt cx="7954475" cy="503737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519523D-9CA9-451D-B2E5-A93E3FFD0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8502" y="780344"/>
                <a:ext cx="2252617" cy="147828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F1B1466-8F14-4FFE-8498-45EED6100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8810" y="713763"/>
                <a:ext cx="1400962" cy="350240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CC7D732-1266-44B6-B321-EC5F271D0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9455" y="3630158"/>
                <a:ext cx="4193854" cy="167754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DA3AA2C-CFBB-4456-8FC8-8FADB757C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535" y="714141"/>
                <a:ext cx="2618802" cy="136941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32F6C82-7E7B-4EC2-B9CE-455CCB6AF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6644" y="713763"/>
                <a:ext cx="1872166" cy="468041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0BCDD35-0019-47F2-9B8C-F7FA2155C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4436" y="4216167"/>
                <a:ext cx="1534972" cy="153497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028E6DE-FF36-409E-A8CB-ED53079EA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0497" y="2123328"/>
                <a:ext cx="1400961" cy="140096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97BC960-C98E-4DD8-B164-EC1FD3782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9535" y="2084030"/>
                <a:ext cx="1534973" cy="153497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B3C4BCC-7D50-4750-B28C-3C9BB22D0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7268" y="2231307"/>
                <a:ext cx="1509185" cy="1509185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4433036-F3BF-4ECB-AD91-52CDDB20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74280" y="403278"/>
              <a:ext cx="251991" cy="25310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4E1FB1-4BB7-4756-A875-1D51476CA22C}"/>
                </a:ext>
              </a:extLst>
            </p:cNvPr>
            <p:cNvSpPr txBox="1"/>
            <p:nvPr/>
          </p:nvSpPr>
          <p:spPr>
            <a:xfrm>
              <a:off x="5443061" y="379385"/>
              <a:ext cx="5058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@Profesionalasocialadarbaattistibapasvaldibas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ED0E958-2AEA-4758-989D-234DEC7C6A9C}"/>
              </a:ext>
            </a:extLst>
          </p:cNvPr>
          <p:cNvSpPr txBox="1"/>
          <p:nvPr/>
        </p:nvSpPr>
        <p:spPr>
          <a:xfrm>
            <a:off x="3264660" y="736322"/>
            <a:ext cx="3652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VADLĪNIJAS </a:t>
            </a:r>
          </a:p>
          <a:p>
            <a:r>
              <a:rPr lang="lv-LV" b="1" dirty="0"/>
              <a:t>rīcībai ārkārtējās situācijas un </a:t>
            </a:r>
          </a:p>
          <a:p>
            <a:r>
              <a:rPr lang="lv-LV" b="1" dirty="0"/>
              <a:t>tās radīto seku apstākļos: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ģimenes ar bērniem;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Atkarīgām personām;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Vardarbībā cietušie/veikušie;</a:t>
            </a:r>
          </a:p>
          <a:p>
            <a:pPr marL="285750" indent="-285750">
              <a:buFontTx/>
              <a:buChar char="-"/>
            </a:pPr>
            <a:r>
              <a:rPr lang="lv-LV" b="1" dirty="0">
                <a:solidFill>
                  <a:schemeClr val="bg1">
                    <a:lumMod val="65000"/>
                  </a:schemeClr>
                </a:solidFill>
              </a:rPr>
              <a:t>Pakalpojumu sniedzējiem (GRT)</a:t>
            </a:r>
            <a:endParaRPr lang="lv-LV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318AB5-713F-4160-822D-45DBDC6094D3}"/>
              </a:ext>
            </a:extLst>
          </p:cNvPr>
          <p:cNvGrpSpPr/>
          <p:nvPr/>
        </p:nvGrpSpPr>
        <p:grpSpPr>
          <a:xfrm>
            <a:off x="5803895" y="3007969"/>
            <a:ext cx="4308477" cy="2583221"/>
            <a:chOff x="342811" y="4145618"/>
            <a:chExt cx="4308477" cy="25832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F0D7B6-4348-4A46-B989-53E9C9903981}"/>
                </a:ext>
              </a:extLst>
            </p:cNvPr>
            <p:cNvSpPr txBox="1"/>
            <p:nvPr/>
          </p:nvSpPr>
          <p:spPr>
            <a:xfrm>
              <a:off x="1721699" y="4145618"/>
              <a:ext cx="166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b="1" dirty="0"/>
                <a:t>VIDEO LEKCIJAS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F35D5C5-1705-4C50-AFDF-5803CF7F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2811" y="4514950"/>
              <a:ext cx="2121692" cy="110123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AF1B393-2749-4100-A117-48D807A92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60317" y="4514952"/>
              <a:ext cx="1890971" cy="110123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AF327A4-4865-45C7-A848-E031569C2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19457" y="5616189"/>
              <a:ext cx="2121692" cy="111265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A0D7DC-8921-434F-91E8-1B206A89D198}"/>
              </a:ext>
            </a:extLst>
          </p:cNvPr>
          <p:cNvGrpSpPr/>
          <p:nvPr/>
        </p:nvGrpSpPr>
        <p:grpSpPr>
          <a:xfrm>
            <a:off x="7682545" y="401442"/>
            <a:ext cx="3431862" cy="1200329"/>
            <a:chOff x="4947102" y="5208981"/>
            <a:chExt cx="4064624" cy="13801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4A8B040-BB4B-4145-BDE1-1ACE22500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102" y="5242022"/>
              <a:ext cx="1942932" cy="132227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760ADE-E1A0-4CC1-B996-10E2131EF641}"/>
                </a:ext>
              </a:extLst>
            </p:cNvPr>
            <p:cNvSpPr txBox="1"/>
            <p:nvPr/>
          </p:nvSpPr>
          <p:spPr>
            <a:xfrm>
              <a:off x="6890034" y="5208981"/>
              <a:ext cx="2121692" cy="138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dirty="0"/>
                <a:t>Sadarbībā ar Latvijas universitāti bezmaksas lekciju kurss </a:t>
              </a:r>
            </a:p>
            <a:p>
              <a:r>
                <a:rPr lang="lv-LV" sz="1200" dirty="0"/>
                <a:t>«Novērst izdegšanu. Lekcijas līdzsvarotai ikdienai»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1E092A-C8E3-4126-B209-86C1543BB8D0}"/>
              </a:ext>
            </a:extLst>
          </p:cNvPr>
          <p:cNvGrpSpPr/>
          <p:nvPr/>
        </p:nvGrpSpPr>
        <p:grpSpPr>
          <a:xfrm>
            <a:off x="6917336" y="1751985"/>
            <a:ext cx="4962280" cy="648828"/>
            <a:chOff x="5992912" y="226503"/>
            <a:chExt cx="4068659" cy="64882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0C6CD1D-B038-45BF-9E43-B66DD10851FC}"/>
                </a:ext>
              </a:extLst>
            </p:cNvPr>
            <p:cNvSpPr txBox="1"/>
            <p:nvPr/>
          </p:nvSpPr>
          <p:spPr>
            <a:xfrm>
              <a:off x="6066894" y="322042"/>
              <a:ext cx="3922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 err="1"/>
                <a:t>Supervīzijas</a:t>
              </a:r>
              <a:r>
                <a:rPr lang="lv-LV" dirty="0"/>
                <a:t> un </a:t>
              </a:r>
              <a:r>
                <a:rPr lang="lv-LV" dirty="0">
                  <a:solidFill>
                    <a:schemeClr val="accent2"/>
                  </a:solidFill>
                </a:rPr>
                <a:t>apmācības</a:t>
              </a:r>
              <a:r>
                <a:rPr lang="lv-LV" dirty="0"/>
                <a:t> – ATTĀLINĀTI (</a:t>
              </a:r>
              <a:r>
                <a:rPr lang="lv-LV" dirty="0" err="1"/>
                <a:t>On-line</a:t>
              </a:r>
              <a:r>
                <a:rPr lang="lv-LV" dirty="0"/>
                <a:t>)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B5212D4-860D-4F7D-A599-37D11FEED1B5}"/>
                </a:ext>
              </a:extLst>
            </p:cNvPr>
            <p:cNvSpPr/>
            <p:nvPr/>
          </p:nvSpPr>
          <p:spPr>
            <a:xfrm>
              <a:off x="5992912" y="226503"/>
              <a:ext cx="4068659" cy="648828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53475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2C21E37-C8BC-4160-8BC5-D5F64CF5DF7F}"/>
              </a:ext>
            </a:extLst>
          </p:cNvPr>
          <p:cNvSpPr txBox="1"/>
          <p:nvPr/>
        </p:nvSpPr>
        <p:spPr>
          <a:xfrm>
            <a:off x="4714053" y="109055"/>
            <a:ext cx="29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Turpinām darbu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0D838-46F9-4593-9D8F-537B6F0145FB}"/>
              </a:ext>
            </a:extLst>
          </p:cNvPr>
          <p:cNvGrpSpPr/>
          <p:nvPr/>
        </p:nvGrpSpPr>
        <p:grpSpPr>
          <a:xfrm>
            <a:off x="179199" y="584128"/>
            <a:ext cx="4320794" cy="3290941"/>
            <a:chOff x="5805182" y="293615"/>
            <a:chExt cx="3766657" cy="22622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27D375-CF2A-4AFD-8E7D-7AB3B9F83593}"/>
                </a:ext>
              </a:extLst>
            </p:cNvPr>
            <p:cNvSpPr/>
            <p:nvPr/>
          </p:nvSpPr>
          <p:spPr>
            <a:xfrm>
              <a:off x="5805182" y="293615"/>
              <a:ext cx="3766657" cy="226226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9D3D4B-736D-4842-9532-97533F469FE5}"/>
                </a:ext>
              </a:extLst>
            </p:cNvPr>
            <p:cNvSpPr txBox="1"/>
            <p:nvPr/>
          </p:nvSpPr>
          <p:spPr>
            <a:xfrm>
              <a:off x="5947795" y="401442"/>
              <a:ext cx="3447875" cy="17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dirty="0"/>
                <a:t>METODIKAS</a:t>
              </a:r>
            </a:p>
            <a:p>
              <a:r>
                <a:rPr lang="lv-LV" sz="1400" dirty="0"/>
                <a:t>Personas ar garīga rakstura traucējumiem (mācības)</a:t>
              </a:r>
            </a:p>
            <a:p>
              <a:r>
                <a:rPr lang="lv-LV" sz="1400" dirty="0"/>
                <a:t>Vardarbībā cietušas/veikušas (mācības)</a:t>
              </a:r>
            </a:p>
            <a:p>
              <a:r>
                <a:rPr lang="lv-LV" sz="1400" dirty="0"/>
                <a:t>Ģimenes ar bērniem</a:t>
              </a:r>
            </a:p>
            <a:p>
              <a:r>
                <a:rPr lang="lv-LV" sz="1400" dirty="0"/>
                <a:t>Atkarīgas/</a:t>
              </a:r>
              <a:r>
                <a:rPr lang="lv-LV" sz="1400" dirty="0" err="1"/>
                <a:t>līdzatkarīgas</a:t>
              </a:r>
              <a:r>
                <a:rPr lang="lv-LV" sz="1400" dirty="0"/>
                <a:t> personas</a:t>
              </a:r>
            </a:p>
            <a:p>
              <a:endParaRPr lang="lv-LV" sz="1400" dirty="0"/>
            </a:p>
            <a:p>
              <a:pPr algn="r"/>
              <a:r>
                <a:rPr lang="lv-LV" dirty="0"/>
                <a:t>DRĪZUMĀ IZSLUDINĀM</a:t>
              </a:r>
            </a:p>
            <a:p>
              <a:pPr algn="r"/>
              <a:r>
                <a:rPr lang="lv-LV" sz="1400" dirty="0"/>
                <a:t>Sociālās atstumtības un diskriminācijas riskam pakļautas personas (Dažādība)</a:t>
              </a:r>
            </a:p>
            <a:p>
              <a:pPr algn="r"/>
              <a:endParaRPr lang="lv-LV" sz="1400" dirty="0"/>
            </a:p>
            <a:p>
              <a:r>
                <a:rPr lang="lv-LV" dirty="0"/>
                <a:t>IZSTRĀDĒ TEHNISKĀS SPECIFIKĀCIJAS</a:t>
              </a:r>
            </a:p>
            <a:p>
              <a:r>
                <a:rPr lang="lv-LV" sz="1400" dirty="0"/>
                <a:t>Jaunieši</a:t>
              </a:r>
            </a:p>
            <a:p>
              <a:r>
                <a:rPr lang="lv-LV" sz="1400" dirty="0"/>
                <a:t>Darbs ar grupu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9189D3-57CB-4EC8-9E35-999546D789AF}"/>
              </a:ext>
            </a:extLst>
          </p:cNvPr>
          <p:cNvGrpSpPr/>
          <p:nvPr/>
        </p:nvGrpSpPr>
        <p:grpSpPr>
          <a:xfrm>
            <a:off x="4714053" y="675896"/>
            <a:ext cx="4320794" cy="2704979"/>
            <a:chOff x="5532544" y="1028122"/>
            <a:chExt cx="4320794" cy="27049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887252-51A5-4233-B7EB-399FB0E126C4}"/>
                </a:ext>
              </a:extLst>
            </p:cNvPr>
            <p:cNvSpPr txBox="1"/>
            <p:nvPr/>
          </p:nvSpPr>
          <p:spPr>
            <a:xfrm>
              <a:off x="5671330" y="1187309"/>
              <a:ext cx="405150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IZSTRĀDĒ</a:t>
              </a:r>
            </a:p>
            <a:p>
              <a:r>
                <a:rPr lang="lv-LV" sz="1400" dirty="0"/>
                <a:t>Sociālā darba terminoloģijas vārdnīca (30.09.2022.)</a:t>
              </a:r>
            </a:p>
            <a:p>
              <a:r>
                <a:rPr lang="lv-LV" sz="1400" dirty="0"/>
                <a:t>Sociālā darba teoriju grāmata (07.03.2021.)</a:t>
              </a:r>
            </a:p>
            <a:p>
              <a:r>
                <a:rPr lang="lv-LV" sz="1400" dirty="0"/>
                <a:t>Periodiskais izdevums «Sociālais darbs Latvijā» 1/2020 (jūlijs)</a:t>
              </a:r>
            </a:p>
            <a:p>
              <a:endParaRPr lang="lv-LV" dirty="0"/>
            </a:p>
            <a:p>
              <a:pPr algn="r"/>
              <a:r>
                <a:rPr lang="lv-LV" dirty="0"/>
                <a:t>TEHNISKO SPECIFIKĀCIJU IZSTRĀDE</a:t>
              </a:r>
            </a:p>
            <a:p>
              <a:pPr algn="r"/>
              <a:r>
                <a:rPr lang="lv-LV" sz="1400" dirty="0"/>
                <a:t>Vadības kvalitātes modeļi</a:t>
              </a:r>
            </a:p>
            <a:p>
              <a:pPr algn="r"/>
              <a:r>
                <a:rPr lang="lv-LV" sz="1400" dirty="0"/>
                <a:t>Sociālais darbs kopienā</a:t>
              </a:r>
            </a:p>
            <a:p>
              <a:pPr algn="r"/>
              <a:r>
                <a:rPr lang="lv-LV" sz="1400" dirty="0"/>
                <a:t>Informatīvā kampaņa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B1E29D-D086-4EAC-92E9-319671754E81}"/>
                </a:ext>
              </a:extLst>
            </p:cNvPr>
            <p:cNvSpPr/>
            <p:nvPr/>
          </p:nvSpPr>
          <p:spPr>
            <a:xfrm>
              <a:off x="5532544" y="1028122"/>
              <a:ext cx="4320794" cy="2704979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CEE01-5ED3-4DF5-BB6E-6B97BF0B3C21}"/>
              </a:ext>
            </a:extLst>
          </p:cNvPr>
          <p:cNvGrpSpPr/>
          <p:nvPr/>
        </p:nvGrpSpPr>
        <p:grpSpPr>
          <a:xfrm>
            <a:off x="143015" y="5638962"/>
            <a:ext cx="8761334" cy="976222"/>
            <a:chOff x="871151" y="4639112"/>
            <a:chExt cx="4926593" cy="14345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FF78E-E657-4BC3-A230-2886FA37F67B}"/>
                </a:ext>
              </a:extLst>
            </p:cNvPr>
            <p:cNvSpPr txBox="1"/>
            <p:nvPr/>
          </p:nvSpPr>
          <p:spPr>
            <a:xfrm>
              <a:off x="963711" y="4723002"/>
              <a:ext cx="4724220" cy="122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PLĀNOTIE SADARBĪBAS PARTNERI ĢIMENES ASISTENTA APROBĒŠANĀ</a:t>
              </a:r>
              <a:endParaRPr lang="lv-LV" dirty="0"/>
            </a:p>
            <a:p>
              <a:r>
                <a:rPr lang="lv-LV" sz="1000" dirty="0"/>
                <a:t>Limbažu, Aizputes, Alūksnes, Baldones, Bauskas, Burtnieku, </a:t>
              </a:r>
              <a:r>
                <a:rPr lang="lv-LV" sz="1000" dirty="0" err="1"/>
                <a:t>Cēsu</a:t>
              </a:r>
              <a:r>
                <a:rPr lang="lv-LV" sz="1000" dirty="0"/>
                <a:t>, Dagdas, Daugavpils, Dobeles, Garkalnes, Gulbenes, Ikšķiles, Ilūkstes, Jaunpils, Jelgavas, Kārsavas, Ķekavas,  Lielvārdes, Līvānu, Ludzas, Madonas, Neretas, Olaines, Pļaviņu, Priekuļu, Rojas, Saldus, Skrundas, Smiltenes, Valkas, Varakļānu, Viļakas novada </a:t>
              </a:r>
              <a:r>
                <a:rPr lang="lv-LV" sz="1000" dirty="0" err="1"/>
                <a:t>pašvaldīb</a:t>
              </a:r>
              <a:r>
                <a:rPr lang="en-GB" sz="1000" dirty="0"/>
                <a:t>a</a:t>
              </a:r>
              <a:r>
                <a:rPr lang="lv-LV" sz="1000" dirty="0"/>
                <a:t> un Balvu, Daugavpils, Jēkabpils un Rēzeknes </a:t>
              </a:r>
              <a:r>
                <a:rPr lang="lv-LV" sz="1000" dirty="0" err="1"/>
                <a:t>pilsēt</a:t>
              </a:r>
              <a:r>
                <a:rPr lang="en-GB" sz="1000" dirty="0"/>
                <a:t>a</a:t>
              </a:r>
              <a:endParaRPr lang="lv-LV" sz="10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1451769-14E5-49EE-961D-1AB4E7D2D44A}"/>
                </a:ext>
              </a:extLst>
            </p:cNvPr>
            <p:cNvSpPr/>
            <p:nvPr/>
          </p:nvSpPr>
          <p:spPr>
            <a:xfrm>
              <a:off x="871151" y="4639112"/>
              <a:ext cx="4926593" cy="1434518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206BBB3-AAB8-4BBB-8A59-B1EFA66BF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56" y="33641"/>
            <a:ext cx="2646161" cy="661540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59E1359-104C-4213-910A-F74A7E658D97}"/>
              </a:ext>
            </a:extLst>
          </p:cNvPr>
          <p:cNvGrpSpPr/>
          <p:nvPr/>
        </p:nvGrpSpPr>
        <p:grpSpPr>
          <a:xfrm>
            <a:off x="4795102" y="3553442"/>
            <a:ext cx="4700364" cy="1912541"/>
            <a:chOff x="4822264" y="4172584"/>
            <a:chExt cx="4700364" cy="19125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A43A9B-337C-4C6F-BDB5-4296374EBE08}"/>
                </a:ext>
              </a:extLst>
            </p:cNvPr>
            <p:cNvSpPr txBox="1"/>
            <p:nvPr/>
          </p:nvSpPr>
          <p:spPr>
            <a:xfrm>
              <a:off x="5001243" y="4232557"/>
              <a:ext cx="452138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Konference </a:t>
              </a:r>
            </a:p>
            <a:p>
              <a:r>
                <a:rPr lang="lv-LV" dirty="0"/>
                <a:t>«Sociālā darba profesijas attīstība»</a:t>
              </a:r>
            </a:p>
            <a:p>
              <a:endParaRPr lang="lv-LV" dirty="0"/>
            </a:p>
            <a:p>
              <a:r>
                <a:rPr lang="lv-LV" dirty="0"/>
                <a:t>Koncepts - 4 daļās (septembris-novembris)</a:t>
              </a:r>
            </a:p>
            <a:p>
              <a:r>
                <a:rPr lang="lv-LV" dirty="0"/>
                <a:t>Kurzeme, Vidzeme, Latgale, Rīga</a:t>
              </a:r>
            </a:p>
            <a:p>
              <a:r>
                <a:rPr lang="lv-LV" dirty="0"/>
                <a:t>+ Metodiskās sanāksmes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BD4BA0D-0CFE-4947-A1C1-3F202698EAFE}"/>
                </a:ext>
              </a:extLst>
            </p:cNvPr>
            <p:cNvSpPr/>
            <p:nvPr/>
          </p:nvSpPr>
          <p:spPr>
            <a:xfrm>
              <a:off x="4822264" y="4172584"/>
              <a:ext cx="4320794" cy="1912541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E6EF86-FADC-48AE-8989-B09CC4F7EA94}"/>
              </a:ext>
            </a:extLst>
          </p:cNvPr>
          <p:cNvGrpSpPr/>
          <p:nvPr/>
        </p:nvGrpSpPr>
        <p:grpSpPr>
          <a:xfrm>
            <a:off x="196914" y="3952248"/>
            <a:ext cx="4615510" cy="1434517"/>
            <a:chOff x="760785" y="4327940"/>
            <a:chExt cx="4615510" cy="14345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C4F8B4-9749-449C-B33C-974563DF69C9}"/>
                </a:ext>
              </a:extLst>
            </p:cNvPr>
            <p:cNvSpPr txBox="1"/>
            <p:nvPr/>
          </p:nvSpPr>
          <p:spPr>
            <a:xfrm>
              <a:off x="870383" y="4537368"/>
              <a:ext cx="45059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IZSLUDINĀTI IEPIRKUMI</a:t>
              </a:r>
            </a:p>
            <a:p>
              <a:r>
                <a:rPr lang="lv-LV" sz="1400" dirty="0"/>
                <a:t>Ģimenes asistentu apmācības (25.06.2020.)</a:t>
              </a:r>
            </a:p>
            <a:p>
              <a:r>
                <a:rPr lang="lv-LV" sz="1400" dirty="0"/>
                <a:t>Latvijas augstskolu sociālā darba jomas studiju programmu </a:t>
              </a:r>
              <a:r>
                <a:rPr lang="lv-LV" sz="1400" dirty="0" err="1"/>
                <a:t>izvērtējums</a:t>
              </a:r>
              <a:r>
                <a:rPr lang="lv-LV" sz="1400" dirty="0"/>
                <a:t> (pretendentu vērtēšana)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AA89E79-E290-41B1-93F8-F7E064000993}"/>
                </a:ext>
              </a:extLst>
            </p:cNvPr>
            <p:cNvSpPr/>
            <p:nvPr/>
          </p:nvSpPr>
          <p:spPr>
            <a:xfrm>
              <a:off x="760785" y="4327940"/>
              <a:ext cx="4505912" cy="1434517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5124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278</Words>
  <Application>Microsoft Office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Aktualitātes projektā Profesionāla sociālā darba attīstība pašvaldībās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Aktualitātes. Metodiku tēmas</dc:title>
  <dc:creator>Ilze Kurme</dc:creator>
  <cp:lastModifiedBy>Līva Vīksne</cp:lastModifiedBy>
  <cp:revision>60</cp:revision>
  <dcterms:created xsi:type="dcterms:W3CDTF">2018-09-14T13:24:48Z</dcterms:created>
  <dcterms:modified xsi:type="dcterms:W3CDTF">2021-02-18T14:18:45Z</dcterms:modified>
</cp:coreProperties>
</file>