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7" r:id="rId4"/>
    <p:sldId id="281" r:id="rId5"/>
    <p:sldId id="292" r:id="rId6"/>
    <p:sldId id="282" r:id="rId7"/>
    <p:sldId id="283" r:id="rId8"/>
    <p:sldId id="284" r:id="rId9"/>
    <p:sldId id="290" r:id="rId10"/>
    <p:sldId id="291" r:id="rId11"/>
    <p:sldId id="285" r:id="rId12"/>
    <p:sldId id="293" r:id="rId13"/>
    <p:sldId id="295" r:id="rId14"/>
    <p:sldId id="294" r:id="rId15"/>
    <p:sldId id="287" r:id="rId16"/>
    <p:sldId id="300" r:id="rId17"/>
    <p:sldId id="301" r:id="rId18"/>
    <p:sldId id="298" r:id="rId19"/>
    <p:sldId id="299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D0112-9EC8-4A09-8B1E-534C5D8C8B69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B1FCEF-C2D9-4FAE-972F-4DCB44AC0040}">
      <dgm:prSet phldrT="[Text]" custT="1"/>
      <dgm:spPr/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BĒRNS</a:t>
          </a:r>
        </a:p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IAP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EB94B1-6A79-446A-A419-D5446EAE3BC2}" type="parTrans" cxnId="{02CB6853-9FE4-4B31-B9B7-CF798D1DADE4}">
      <dgm:prSet/>
      <dgm:spPr/>
      <dgm:t>
        <a:bodyPr/>
        <a:lstStyle/>
        <a:p>
          <a:endParaRPr lang="en-US"/>
        </a:p>
      </dgm:t>
    </dgm:pt>
    <dgm:pt modelId="{E148C851-12B2-4398-8773-A7C232C25064}" type="sibTrans" cxnId="{02CB6853-9FE4-4B31-B9B7-CF798D1DADE4}">
      <dgm:prSet/>
      <dgm:spPr/>
      <dgm:t>
        <a:bodyPr/>
        <a:lstStyle/>
        <a:p>
          <a:endParaRPr lang="en-US"/>
        </a:p>
      </dgm:t>
    </dgm:pt>
    <dgm:pt modelId="{9F95DF1D-FD76-49B5-90A8-9AB43C9916BD}">
      <dgm:prSet phldrT="[Text]" custT="1"/>
      <dgm:spPr/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AĢ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3CBC3C-649E-4330-A27E-9430A57919CD}" type="parTrans" cxnId="{AB37FF1E-9892-48F1-82A0-1A2473562F92}">
      <dgm:prSet/>
      <dgm:spPr/>
      <dgm:t>
        <a:bodyPr/>
        <a:lstStyle/>
        <a:p>
          <a:endParaRPr lang="en-US"/>
        </a:p>
      </dgm:t>
    </dgm:pt>
    <dgm:pt modelId="{1855B850-FE2B-4C0E-BFD6-56684E6120A9}" type="sibTrans" cxnId="{AB37FF1E-9892-48F1-82A0-1A2473562F92}">
      <dgm:prSet/>
      <dgm:spPr/>
      <dgm:t>
        <a:bodyPr/>
        <a:lstStyle/>
        <a:p>
          <a:endParaRPr lang="en-US"/>
        </a:p>
      </dgm:t>
    </dgm:pt>
    <dgm:pt modelId="{3A3EEE19-B419-4847-ADF5-CCBBBE7AFBD7}">
      <dgm:prSet phldrT="[Text]"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CENTRS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4C4F09-BAE2-467D-BB9B-59231541F590}" type="parTrans" cxnId="{9336393E-3DB4-40CD-95E0-D5D899AD8272}">
      <dgm:prSet/>
      <dgm:spPr/>
      <dgm:t>
        <a:bodyPr/>
        <a:lstStyle/>
        <a:p>
          <a:endParaRPr lang="en-US"/>
        </a:p>
      </dgm:t>
    </dgm:pt>
    <dgm:pt modelId="{770646E2-62AE-4BBF-A467-887C41E2F033}" type="sibTrans" cxnId="{9336393E-3DB4-40CD-95E0-D5D899AD8272}">
      <dgm:prSet/>
      <dgm:spPr/>
      <dgm:t>
        <a:bodyPr/>
        <a:lstStyle/>
        <a:p>
          <a:endParaRPr lang="en-US"/>
        </a:p>
      </dgm:t>
    </dgm:pt>
    <dgm:pt modelId="{E133A98F-CD41-42B8-8436-F8E0505B8B9B}">
      <dgm:prSet phldrT="[Text]" custT="1"/>
      <dgm:spPr/>
      <dgm:t>
        <a:bodyPr/>
        <a:lstStyle/>
        <a:p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Bērna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 BT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C40A39-2E27-4628-898C-7A6A0811AD4A}" type="parTrans" cxnId="{D6397295-B1AF-4DF3-A4DC-9BB4C868AEC6}">
      <dgm:prSet/>
      <dgm:spPr/>
      <dgm:t>
        <a:bodyPr/>
        <a:lstStyle/>
        <a:p>
          <a:endParaRPr lang="en-US"/>
        </a:p>
      </dgm:t>
    </dgm:pt>
    <dgm:pt modelId="{7C283612-4428-4368-9982-6180AFCA5D00}" type="sibTrans" cxnId="{D6397295-B1AF-4DF3-A4DC-9BB4C868AEC6}">
      <dgm:prSet/>
      <dgm:spPr/>
      <dgm:t>
        <a:bodyPr/>
        <a:lstStyle/>
        <a:p>
          <a:endParaRPr lang="en-US"/>
        </a:p>
      </dgm:t>
    </dgm:pt>
    <dgm:pt modelId="{5C304247-25F7-4388-8505-0F93706B2B1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Bērna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SD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D76A15-0107-46A8-AC1F-4405A8DCB5B1}" type="parTrans" cxnId="{61A4F77F-F33A-40F6-8E6C-61AAF63EE61D}">
      <dgm:prSet/>
      <dgm:spPr/>
      <dgm:t>
        <a:bodyPr/>
        <a:lstStyle/>
        <a:p>
          <a:endParaRPr lang="en-US"/>
        </a:p>
      </dgm:t>
    </dgm:pt>
    <dgm:pt modelId="{A4CD32C7-E4C7-4ABA-8AA7-851D9AA76D26}" type="sibTrans" cxnId="{61A4F77F-F33A-40F6-8E6C-61AAF63EE61D}">
      <dgm:prSet/>
      <dgm:spPr/>
      <dgm:t>
        <a:bodyPr/>
        <a:lstStyle/>
        <a:p>
          <a:endParaRPr lang="en-US"/>
        </a:p>
      </dgm:t>
    </dgm:pt>
    <dgm:pt modelId="{E3896AE4-E589-4846-97C7-6C169B5E21E9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lv-LV" sz="1600" b="1" dirty="0" smtClean="0">
              <a:latin typeface="Arial" panose="020B0604020202020204" pitchFamily="34" charset="0"/>
              <a:cs typeface="Arial" panose="020B0604020202020204" pitchFamily="34" charset="0"/>
            </a:rPr>
            <a:t>Bērna </a:t>
          </a:r>
          <a:r>
            <a:rPr lang="lv-LV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ģim</a:t>
          </a:r>
          <a:endParaRPr lang="lv-LV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E41A8F-BB85-4F86-868E-78EEC7C15E45}" type="parTrans" cxnId="{3693F819-2DFC-4ADC-AF0A-C49A930DF8E3}">
      <dgm:prSet/>
      <dgm:spPr/>
      <dgm:t>
        <a:bodyPr/>
        <a:lstStyle/>
        <a:p>
          <a:endParaRPr lang="lv-LV"/>
        </a:p>
      </dgm:t>
    </dgm:pt>
    <dgm:pt modelId="{6915C037-1CAE-4734-87EA-A223B31CDC50}" type="sibTrans" cxnId="{3693F819-2DFC-4ADC-AF0A-C49A930DF8E3}">
      <dgm:prSet/>
      <dgm:spPr/>
      <dgm:t>
        <a:bodyPr/>
        <a:lstStyle/>
        <a:p>
          <a:endParaRPr lang="lv-LV"/>
        </a:p>
      </dgm:t>
    </dgm:pt>
    <dgm:pt modelId="{D352E59B-9441-44D2-B3FC-29878031F2CB}" type="pres">
      <dgm:prSet presAssocID="{CCBD0112-9EC8-4A09-8B1E-534C5D8C8B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D57C4A-9239-486A-8D0E-56F27E0CE712}" type="pres">
      <dgm:prSet presAssocID="{2CB1FCEF-C2D9-4FAE-972F-4DCB44AC0040}" presName="centerShape" presStyleLbl="node0" presStyleIdx="0" presStyleCnt="1" custScaleX="106423" custScaleY="88042"/>
      <dgm:spPr/>
      <dgm:t>
        <a:bodyPr/>
        <a:lstStyle/>
        <a:p>
          <a:endParaRPr lang="en-US"/>
        </a:p>
      </dgm:t>
    </dgm:pt>
    <dgm:pt modelId="{986D1985-75F3-4023-9563-672F25EAA1E1}" type="pres">
      <dgm:prSet presAssocID="{9F95DF1D-FD76-49B5-90A8-9AB43C9916B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B329E-C828-44C9-B0EC-64B67CD3530F}" type="pres">
      <dgm:prSet presAssocID="{9F95DF1D-FD76-49B5-90A8-9AB43C9916BD}" presName="dummy" presStyleCnt="0"/>
      <dgm:spPr/>
    </dgm:pt>
    <dgm:pt modelId="{E160E169-0838-44C4-AD03-17DF36292856}" type="pres">
      <dgm:prSet presAssocID="{1855B850-FE2B-4C0E-BFD6-56684E6120A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360D1AA-304F-469A-BB93-DDB8E143CCA3}" type="pres">
      <dgm:prSet presAssocID="{3A3EEE19-B419-4847-ADF5-CCBBBE7AFBD7}" presName="node" presStyleLbl="node1" presStyleIdx="1" presStyleCnt="5" custScaleX="134591" custScaleY="108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5451C-D90C-4E9E-BA4A-AB9F02562B2C}" type="pres">
      <dgm:prSet presAssocID="{3A3EEE19-B419-4847-ADF5-CCBBBE7AFBD7}" presName="dummy" presStyleCnt="0"/>
      <dgm:spPr/>
    </dgm:pt>
    <dgm:pt modelId="{08941D23-EA71-485B-B022-ECF54E2754E6}" type="pres">
      <dgm:prSet presAssocID="{770646E2-62AE-4BBF-A467-887C41E2F03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5E3974B-C51D-4107-B0F8-30560CE9F3B8}" type="pres">
      <dgm:prSet presAssocID="{E133A98F-CD41-42B8-8436-F8E0505B8B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7ECB6-ABBD-422A-8107-B6AF315574DF}" type="pres">
      <dgm:prSet presAssocID="{E133A98F-CD41-42B8-8436-F8E0505B8B9B}" presName="dummy" presStyleCnt="0"/>
      <dgm:spPr/>
    </dgm:pt>
    <dgm:pt modelId="{FD42AE0F-760D-4693-A966-8771A8A58937}" type="pres">
      <dgm:prSet presAssocID="{7C283612-4428-4368-9982-6180AFCA5D0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0A6E098-44FD-468C-9EF3-4BD84565B60E}" type="pres">
      <dgm:prSet presAssocID="{E3896AE4-E589-4846-97C7-6C169B5E21E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9BA47EC-A0B1-4D7A-A555-D7B4311081F0}" type="pres">
      <dgm:prSet presAssocID="{E3896AE4-E589-4846-97C7-6C169B5E21E9}" presName="dummy" presStyleCnt="0"/>
      <dgm:spPr/>
    </dgm:pt>
    <dgm:pt modelId="{011896A4-B143-46AC-8A07-3D39E14235FE}" type="pres">
      <dgm:prSet presAssocID="{6915C037-1CAE-4734-87EA-A223B31CDC5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76A660A-6ABB-4606-878D-266B0CAE86E3}" type="pres">
      <dgm:prSet presAssocID="{5C304247-25F7-4388-8505-0F93706B2B1D}" presName="node" presStyleLbl="node1" presStyleIdx="4" presStyleCnt="5" custScaleX="119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84AB1-6767-49DC-B565-60DFB5890E78}" type="pres">
      <dgm:prSet presAssocID="{5C304247-25F7-4388-8505-0F93706B2B1D}" presName="dummy" presStyleCnt="0"/>
      <dgm:spPr/>
    </dgm:pt>
    <dgm:pt modelId="{ECFC6F60-0AFF-408A-9CC0-50B0238EAA83}" type="pres">
      <dgm:prSet presAssocID="{A4CD32C7-E4C7-4ABA-8AA7-851D9AA76D26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D6397295-B1AF-4DF3-A4DC-9BB4C868AEC6}" srcId="{2CB1FCEF-C2D9-4FAE-972F-4DCB44AC0040}" destId="{E133A98F-CD41-42B8-8436-F8E0505B8B9B}" srcOrd="2" destOrd="0" parTransId="{71C40A39-2E27-4628-898C-7A6A0811AD4A}" sibTransId="{7C283612-4428-4368-9982-6180AFCA5D00}"/>
    <dgm:cxn modelId="{9336393E-3DB4-40CD-95E0-D5D899AD8272}" srcId="{2CB1FCEF-C2D9-4FAE-972F-4DCB44AC0040}" destId="{3A3EEE19-B419-4847-ADF5-CCBBBE7AFBD7}" srcOrd="1" destOrd="0" parTransId="{874C4F09-BAE2-467D-BB9B-59231541F590}" sibTransId="{770646E2-62AE-4BBF-A467-887C41E2F033}"/>
    <dgm:cxn modelId="{A7447CE7-BEA4-41AC-B3EB-0910F89530A1}" type="presOf" srcId="{1855B850-FE2B-4C0E-BFD6-56684E6120A9}" destId="{E160E169-0838-44C4-AD03-17DF36292856}" srcOrd="0" destOrd="0" presId="urn:microsoft.com/office/officeart/2005/8/layout/radial6"/>
    <dgm:cxn modelId="{3693F819-2DFC-4ADC-AF0A-C49A930DF8E3}" srcId="{2CB1FCEF-C2D9-4FAE-972F-4DCB44AC0040}" destId="{E3896AE4-E589-4846-97C7-6C169B5E21E9}" srcOrd="3" destOrd="0" parTransId="{5FE41A8F-BB85-4F86-868E-78EEC7C15E45}" sibTransId="{6915C037-1CAE-4734-87EA-A223B31CDC50}"/>
    <dgm:cxn modelId="{AB37FF1E-9892-48F1-82A0-1A2473562F92}" srcId="{2CB1FCEF-C2D9-4FAE-972F-4DCB44AC0040}" destId="{9F95DF1D-FD76-49B5-90A8-9AB43C9916BD}" srcOrd="0" destOrd="0" parTransId="{243CBC3C-649E-4330-A27E-9430A57919CD}" sibTransId="{1855B850-FE2B-4C0E-BFD6-56684E6120A9}"/>
    <dgm:cxn modelId="{76180C98-BD43-4A7D-A089-093E3430E096}" type="presOf" srcId="{2CB1FCEF-C2D9-4FAE-972F-4DCB44AC0040}" destId="{D5D57C4A-9239-486A-8D0E-56F27E0CE712}" srcOrd="0" destOrd="0" presId="urn:microsoft.com/office/officeart/2005/8/layout/radial6"/>
    <dgm:cxn modelId="{6218D4FC-8303-48D8-BD14-2C20BC51511C}" type="presOf" srcId="{CCBD0112-9EC8-4A09-8B1E-534C5D8C8B69}" destId="{D352E59B-9441-44D2-B3FC-29878031F2CB}" srcOrd="0" destOrd="0" presId="urn:microsoft.com/office/officeart/2005/8/layout/radial6"/>
    <dgm:cxn modelId="{51A3386E-AE22-4C2A-B36A-6F4D90964132}" type="presOf" srcId="{3A3EEE19-B419-4847-ADF5-CCBBBE7AFBD7}" destId="{1360D1AA-304F-469A-BB93-DDB8E143CCA3}" srcOrd="0" destOrd="0" presId="urn:microsoft.com/office/officeart/2005/8/layout/radial6"/>
    <dgm:cxn modelId="{48B6B976-F572-4A5F-A7C0-00622EFCB17E}" type="presOf" srcId="{770646E2-62AE-4BBF-A467-887C41E2F033}" destId="{08941D23-EA71-485B-B022-ECF54E2754E6}" srcOrd="0" destOrd="0" presId="urn:microsoft.com/office/officeart/2005/8/layout/radial6"/>
    <dgm:cxn modelId="{02CB6853-9FE4-4B31-B9B7-CF798D1DADE4}" srcId="{CCBD0112-9EC8-4A09-8B1E-534C5D8C8B69}" destId="{2CB1FCEF-C2D9-4FAE-972F-4DCB44AC0040}" srcOrd="0" destOrd="0" parTransId="{89EB94B1-6A79-446A-A419-D5446EAE3BC2}" sibTransId="{E148C851-12B2-4398-8773-A7C232C25064}"/>
    <dgm:cxn modelId="{42868AD9-8E7A-4095-B6A6-88307C080C21}" type="presOf" srcId="{5C304247-25F7-4388-8505-0F93706B2B1D}" destId="{576A660A-6ABB-4606-878D-266B0CAE86E3}" srcOrd="0" destOrd="0" presId="urn:microsoft.com/office/officeart/2005/8/layout/radial6"/>
    <dgm:cxn modelId="{86B39F78-B816-49C6-9F1B-61DA5E0842BF}" type="presOf" srcId="{9F95DF1D-FD76-49B5-90A8-9AB43C9916BD}" destId="{986D1985-75F3-4023-9563-672F25EAA1E1}" srcOrd="0" destOrd="0" presId="urn:microsoft.com/office/officeart/2005/8/layout/radial6"/>
    <dgm:cxn modelId="{C4D994AB-02A5-4E72-AD4A-7AB6D3FF5CB1}" type="presOf" srcId="{E3896AE4-E589-4846-97C7-6C169B5E21E9}" destId="{10A6E098-44FD-468C-9EF3-4BD84565B60E}" srcOrd="0" destOrd="0" presId="urn:microsoft.com/office/officeart/2005/8/layout/radial6"/>
    <dgm:cxn modelId="{B0B0843A-B88E-49AC-B8FE-463B1F71481C}" type="presOf" srcId="{A4CD32C7-E4C7-4ABA-8AA7-851D9AA76D26}" destId="{ECFC6F60-0AFF-408A-9CC0-50B0238EAA83}" srcOrd="0" destOrd="0" presId="urn:microsoft.com/office/officeart/2005/8/layout/radial6"/>
    <dgm:cxn modelId="{693FF516-4B10-4644-83BF-9DDC08788F15}" type="presOf" srcId="{E133A98F-CD41-42B8-8436-F8E0505B8B9B}" destId="{25E3974B-C51D-4107-B0F8-30560CE9F3B8}" srcOrd="0" destOrd="0" presId="urn:microsoft.com/office/officeart/2005/8/layout/radial6"/>
    <dgm:cxn modelId="{61A4F77F-F33A-40F6-8E6C-61AAF63EE61D}" srcId="{2CB1FCEF-C2D9-4FAE-972F-4DCB44AC0040}" destId="{5C304247-25F7-4388-8505-0F93706B2B1D}" srcOrd="4" destOrd="0" parTransId="{81D76A15-0107-46A8-AC1F-4405A8DCB5B1}" sibTransId="{A4CD32C7-E4C7-4ABA-8AA7-851D9AA76D26}"/>
    <dgm:cxn modelId="{89478BEB-FEDE-45B4-A4D0-AB166EE7998C}" type="presOf" srcId="{7C283612-4428-4368-9982-6180AFCA5D00}" destId="{FD42AE0F-760D-4693-A966-8771A8A58937}" srcOrd="0" destOrd="0" presId="urn:microsoft.com/office/officeart/2005/8/layout/radial6"/>
    <dgm:cxn modelId="{E4AADC55-CAF5-48D9-8198-C337218167E0}" type="presOf" srcId="{6915C037-1CAE-4734-87EA-A223B31CDC50}" destId="{011896A4-B143-46AC-8A07-3D39E14235FE}" srcOrd="0" destOrd="0" presId="urn:microsoft.com/office/officeart/2005/8/layout/radial6"/>
    <dgm:cxn modelId="{5E88A900-DF3C-40E8-ADBB-8230D5A5A1BD}" type="presParOf" srcId="{D352E59B-9441-44D2-B3FC-29878031F2CB}" destId="{D5D57C4A-9239-486A-8D0E-56F27E0CE712}" srcOrd="0" destOrd="0" presId="urn:microsoft.com/office/officeart/2005/8/layout/radial6"/>
    <dgm:cxn modelId="{499A42B3-212E-44B5-A338-7AA1282113CC}" type="presParOf" srcId="{D352E59B-9441-44D2-B3FC-29878031F2CB}" destId="{986D1985-75F3-4023-9563-672F25EAA1E1}" srcOrd="1" destOrd="0" presId="urn:microsoft.com/office/officeart/2005/8/layout/radial6"/>
    <dgm:cxn modelId="{6656A925-8746-4070-9292-B9829A842099}" type="presParOf" srcId="{D352E59B-9441-44D2-B3FC-29878031F2CB}" destId="{2EDB329E-C828-44C9-B0EC-64B67CD3530F}" srcOrd="2" destOrd="0" presId="urn:microsoft.com/office/officeart/2005/8/layout/radial6"/>
    <dgm:cxn modelId="{062E7022-7C52-4678-AE00-4592596558D3}" type="presParOf" srcId="{D352E59B-9441-44D2-B3FC-29878031F2CB}" destId="{E160E169-0838-44C4-AD03-17DF36292856}" srcOrd="3" destOrd="0" presId="urn:microsoft.com/office/officeart/2005/8/layout/radial6"/>
    <dgm:cxn modelId="{9BB3724F-C0AD-4F27-9E1C-65BD87934C20}" type="presParOf" srcId="{D352E59B-9441-44D2-B3FC-29878031F2CB}" destId="{1360D1AA-304F-469A-BB93-DDB8E143CCA3}" srcOrd="4" destOrd="0" presId="urn:microsoft.com/office/officeart/2005/8/layout/radial6"/>
    <dgm:cxn modelId="{C7ED1BE7-E72B-41E9-91EF-56973999F9AE}" type="presParOf" srcId="{D352E59B-9441-44D2-B3FC-29878031F2CB}" destId="{2EF5451C-D90C-4E9E-BA4A-AB9F02562B2C}" srcOrd="5" destOrd="0" presId="urn:microsoft.com/office/officeart/2005/8/layout/radial6"/>
    <dgm:cxn modelId="{C39F8767-48C3-4833-AF2A-3F401766BF20}" type="presParOf" srcId="{D352E59B-9441-44D2-B3FC-29878031F2CB}" destId="{08941D23-EA71-485B-B022-ECF54E2754E6}" srcOrd="6" destOrd="0" presId="urn:microsoft.com/office/officeart/2005/8/layout/radial6"/>
    <dgm:cxn modelId="{434970FF-8AA0-4573-9217-0B7AEFB11261}" type="presParOf" srcId="{D352E59B-9441-44D2-B3FC-29878031F2CB}" destId="{25E3974B-C51D-4107-B0F8-30560CE9F3B8}" srcOrd="7" destOrd="0" presId="urn:microsoft.com/office/officeart/2005/8/layout/radial6"/>
    <dgm:cxn modelId="{2304AEBA-B446-4DE0-A820-99AE0112E4E0}" type="presParOf" srcId="{D352E59B-9441-44D2-B3FC-29878031F2CB}" destId="{E167ECB6-ABBD-422A-8107-B6AF315574DF}" srcOrd="8" destOrd="0" presId="urn:microsoft.com/office/officeart/2005/8/layout/radial6"/>
    <dgm:cxn modelId="{497FCC87-FC42-4467-9FB5-905A81F862F1}" type="presParOf" srcId="{D352E59B-9441-44D2-B3FC-29878031F2CB}" destId="{FD42AE0F-760D-4693-A966-8771A8A58937}" srcOrd="9" destOrd="0" presId="urn:microsoft.com/office/officeart/2005/8/layout/radial6"/>
    <dgm:cxn modelId="{8B5DE07E-BAB3-4374-9C70-D34D264662BF}" type="presParOf" srcId="{D352E59B-9441-44D2-B3FC-29878031F2CB}" destId="{10A6E098-44FD-468C-9EF3-4BD84565B60E}" srcOrd="10" destOrd="0" presId="urn:microsoft.com/office/officeart/2005/8/layout/radial6"/>
    <dgm:cxn modelId="{8FE466E8-307A-408E-8F27-9CA71C723273}" type="presParOf" srcId="{D352E59B-9441-44D2-B3FC-29878031F2CB}" destId="{E9BA47EC-A0B1-4D7A-A555-D7B4311081F0}" srcOrd="11" destOrd="0" presId="urn:microsoft.com/office/officeart/2005/8/layout/radial6"/>
    <dgm:cxn modelId="{E50D5BD2-CD53-492C-94BA-0D038393F98F}" type="presParOf" srcId="{D352E59B-9441-44D2-B3FC-29878031F2CB}" destId="{011896A4-B143-46AC-8A07-3D39E14235FE}" srcOrd="12" destOrd="0" presId="urn:microsoft.com/office/officeart/2005/8/layout/radial6"/>
    <dgm:cxn modelId="{734C1AF1-44F5-4078-B03C-54A5A4883798}" type="presParOf" srcId="{D352E59B-9441-44D2-B3FC-29878031F2CB}" destId="{576A660A-6ABB-4606-878D-266B0CAE86E3}" srcOrd="13" destOrd="0" presId="urn:microsoft.com/office/officeart/2005/8/layout/radial6"/>
    <dgm:cxn modelId="{D431920B-DB39-437A-AF3B-2768FF97680A}" type="presParOf" srcId="{D352E59B-9441-44D2-B3FC-29878031F2CB}" destId="{6AE84AB1-6767-49DC-B565-60DFB5890E78}" srcOrd="14" destOrd="0" presId="urn:microsoft.com/office/officeart/2005/8/layout/radial6"/>
    <dgm:cxn modelId="{4C90F539-E454-422E-8BF5-3D04954C9408}" type="presParOf" srcId="{D352E59B-9441-44D2-B3FC-29878031F2CB}" destId="{ECFC6F60-0AFF-408A-9CC0-50B0238EAA8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88CA2-EEF9-465F-8307-DC80EA1DA4E7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4CBA9-35F5-4E6B-BE7A-A68DB78C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384" indent="-28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51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519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52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2530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35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2541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7546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365D60-AD90-4874-9A7A-3A60F466F5DC}" type="slidenum">
              <a:rPr lang="en-US" altLang="en-US" b="1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23557" name="Header Placeholder 1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384" indent="-28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51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519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52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2530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35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2541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7546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Program Development in LATVIA, 23.05.13</a:t>
            </a:r>
          </a:p>
        </p:txBody>
      </p:sp>
    </p:spTree>
    <p:extLst>
      <p:ext uri="{BB962C8B-B14F-4D97-AF65-F5344CB8AC3E}">
        <p14:creationId xmlns:p14="http://schemas.microsoft.com/office/powerpoint/2010/main" val="236089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3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2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3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6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4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5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2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2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9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5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100" y="1787272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Labklājības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ministrijas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metodiskā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sanāksme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b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atbalsta centriem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938"/>
            <a:ext cx="9144000" cy="165576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.2018 </a:t>
            </a:r>
          </a:p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Rēzekne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88" y="582867"/>
            <a:ext cx="3240024" cy="1078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15027" y="5062916"/>
            <a:ext cx="3561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Edijs </a:t>
            </a:r>
          </a:p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ētersons</a:t>
            </a:r>
            <a:endParaRPr lang="lv-LV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Vidzemes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reģionālās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pogrammas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direktors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v-LV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edijs.petersons</a:t>
            </a:r>
            <a:r>
              <a:rPr lang="lv-LV" i="1" dirty="0" smtClean="0">
                <a:latin typeface="Arial" panose="020B0604020202020204" pitchFamily="34" charset="0"/>
                <a:cs typeface="Arial" panose="020B0604020202020204" pitchFamily="34" charset="0"/>
              </a:rPr>
              <a:t>@sosbca.lv</a:t>
            </a:r>
            <a:endParaRPr lang="lv-LV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966"/>
          </a:xfrm>
        </p:spPr>
        <p:txBody>
          <a:bodyPr>
            <a:normAutofit/>
          </a:bodyPr>
          <a:lstStyle/>
          <a:p>
            <a:pPr algn="ctr"/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FINANSĒJUMA GROZS  </a:t>
            </a:r>
            <a:r>
              <a:rPr lang="lv-LV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uz 1 a/ģimeni mēnesī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602844"/>
              </p:ext>
            </p:extLst>
          </p:nvPr>
        </p:nvGraphicFramePr>
        <p:xfrm>
          <a:off x="838200" y="1554475"/>
          <a:ext cx="9416145" cy="4702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0065">
                  <a:extLst>
                    <a:ext uri="{9D8B030D-6E8A-4147-A177-3AD203B41FA5}">
                      <a16:colId xmlns:a16="http://schemas.microsoft.com/office/drawing/2014/main" xmlns="" val="2582297367"/>
                    </a:ext>
                  </a:extLst>
                </a:gridCol>
                <a:gridCol w="1284020">
                  <a:extLst>
                    <a:ext uri="{9D8B030D-6E8A-4147-A177-3AD203B41FA5}">
                      <a16:colId xmlns:a16="http://schemas.microsoft.com/office/drawing/2014/main" xmlns="" val="768449907"/>
                    </a:ext>
                  </a:extLst>
                </a:gridCol>
                <a:gridCol w="1284020">
                  <a:extLst>
                    <a:ext uri="{9D8B030D-6E8A-4147-A177-3AD203B41FA5}">
                      <a16:colId xmlns:a16="http://schemas.microsoft.com/office/drawing/2014/main" xmlns="" val="2228827035"/>
                    </a:ext>
                  </a:extLst>
                </a:gridCol>
                <a:gridCol w="1284020">
                  <a:extLst>
                    <a:ext uri="{9D8B030D-6E8A-4147-A177-3AD203B41FA5}">
                      <a16:colId xmlns:a16="http://schemas.microsoft.com/office/drawing/2014/main" xmlns="" val="3079397872"/>
                    </a:ext>
                  </a:extLst>
                </a:gridCol>
                <a:gridCol w="1284020">
                  <a:extLst>
                    <a:ext uri="{9D8B030D-6E8A-4147-A177-3AD203B41FA5}">
                      <a16:colId xmlns:a16="http://schemas.microsoft.com/office/drawing/2014/main" xmlns="" val="425283014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AĢ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SAĢ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179641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sociālie </a:t>
                      </a:r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darbinieki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29,49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105,46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29,48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119,11</a:t>
                      </a:r>
                      <a:endParaRPr lang="lv-LV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52160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Psihologs (darbinieks)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14,74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14,74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9534854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Psihologs (ārštata) (3</a:t>
                      </a:r>
                      <a:r>
                        <a:rPr lang="en-US" sz="2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lv-LV" sz="2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reizes gadā)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23,40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23,40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7815161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Ikgadējā zināšanu </a:t>
                      </a:r>
                      <a:r>
                        <a:rPr lang="lv-LV" sz="2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pilnveid</a:t>
                      </a:r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5234771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Koordinators</a:t>
                      </a:r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vadītājs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17,36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17,36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1726335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Transporta noma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7,69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7,69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2928671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Degvielas izdevumi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8836654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Sakari</a:t>
                      </a:r>
                      <a:endParaRPr lang="lv-LV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0,27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0,27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3423202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 </a:t>
                      </a:r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operators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24,38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24,38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9709"/>
                  </a:ext>
                </a:extLst>
              </a:tr>
              <a:tr h="440871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Apmācības/ </a:t>
                      </a:r>
                      <a:r>
                        <a:rPr lang="lv-LV" sz="2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supervīzija</a:t>
                      </a:r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speciālistiem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1,18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1,18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564809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" y="153532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45" y="200025"/>
            <a:ext cx="10515600" cy="64906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Pakalpojuma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dokumentācija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648" y="681493"/>
            <a:ext cx="11072003" cy="5185955"/>
          </a:xfrm>
        </p:spPr>
        <p:txBody>
          <a:bodyPr>
            <a:noAutofit/>
          </a:bodyPr>
          <a:lstStyle/>
          <a:p>
            <a:pPr lvl="0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Vienošanās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sadarbību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specializ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ē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a/ģ -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Līgums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Dokumenti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statusa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iegūšanas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procesā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buFontTx/>
              <a:buChar char="-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psihologa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atzinums par ģimenes (personas) piemērotību 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audžuģimenes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statusa 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iegūšanai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lv-LV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aulāto (personas</a:t>
            </a:r>
            <a:r>
              <a:rPr lang="lv-LV" sz="2000" b="1" dirty="0">
                <a:latin typeface="Arial" panose="020B0604020202020204" pitchFamily="34" charset="0"/>
                <a:cs typeface="Arial" panose="020B0604020202020204" pitchFamily="34" charset="0"/>
              </a:rPr>
              <a:t>) raksturojums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informācija </a:t>
            </a:r>
            <a:r>
              <a:rPr lang="lv-LV" sz="2000" b="1" dirty="0">
                <a:latin typeface="Arial" panose="020B0604020202020204" pitchFamily="34" charset="0"/>
                <a:cs typeface="Arial" panose="020B0604020202020204" pitchFamily="34" charset="0"/>
              </a:rPr>
              <a:t>par mācību programmas apguvi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cita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veida informācija (piemēram, papildus informācija, kas nepieciešama bāriņtiesai, lai adoptētāja, audžuģimenes, specializētās audžuģimenes statusa piešķiršanu).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Dokumenti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kad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audžuģimene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ieguvusi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statusu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 uzņēmusi bērnu: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audžuģimenē ievietotā </a:t>
            </a:r>
            <a:r>
              <a:rPr lang="lv-LV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bērna individuālās attīstības plāns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audžuģimenes atbalsta plāns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dokumenti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, kas saistīti ar atlīdzības par specializētās audžuģimenes  pienākumu pildīšanu aprēķināšanu un izmaksu un vienreizējas mājokļa iekārtošanas kompensācijas izmaksu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cita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veida dokumentācija pēc nepieciešamības (piemēram, pēc bāriņtiesas pieprasījuma sagatavotā informācija un/ vai atzinumi par audžuģimeni, specializēto audžuģimeni, tai skaitā par audžuģimenē, specializētajā audžuģimenē uzņemto bērnu, kā arī sniegtajiem pakalpojumiem).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Sūdzību un priekšlikumu reģistrācijas žurnāls.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888" y="200025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934" t="23958" r="14861" b="7118"/>
          <a:stretch/>
        </p:blipFill>
        <p:spPr>
          <a:xfrm>
            <a:off x="628831" y="635000"/>
            <a:ext cx="10796089" cy="604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80400" y="4953000"/>
            <a:ext cx="325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Bērna individuālās attīstības plāns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" y="153532"/>
            <a:ext cx="1445764" cy="481468"/>
          </a:xfrm>
          <a:prstGeom prst="rect">
            <a:avLst/>
          </a:prstGeom>
        </p:spPr>
      </p:pic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574689"/>
              </p:ext>
            </p:extLst>
          </p:nvPr>
        </p:nvGraphicFramePr>
        <p:xfrm>
          <a:off x="2487749" y="2705781"/>
          <a:ext cx="5993674" cy="3605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02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444005"/>
              </p:ext>
            </p:extLst>
          </p:nvPr>
        </p:nvGraphicFramePr>
        <p:xfrm>
          <a:off x="235132" y="1"/>
          <a:ext cx="8229599" cy="6857999"/>
        </p:xfrm>
        <a:graphic>
          <a:graphicData uri="http://schemas.openxmlformats.org/drawingml/2006/table">
            <a:tbl>
              <a:tblPr firstRow="1" firstCol="1" bandRow="1"/>
              <a:tblGrid>
                <a:gridCol w="532788">
                  <a:extLst>
                    <a:ext uri="{9D8B030D-6E8A-4147-A177-3AD203B41FA5}">
                      <a16:colId xmlns:a16="http://schemas.microsoft.com/office/drawing/2014/main" xmlns="" val="1367852906"/>
                    </a:ext>
                  </a:extLst>
                </a:gridCol>
                <a:gridCol w="6539566">
                  <a:extLst>
                    <a:ext uri="{9D8B030D-6E8A-4147-A177-3AD203B41FA5}">
                      <a16:colId xmlns:a16="http://schemas.microsoft.com/office/drawing/2014/main" xmlns="" val="549534324"/>
                    </a:ext>
                  </a:extLst>
                </a:gridCol>
                <a:gridCol w="1157245">
                  <a:extLst>
                    <a:ext uri="{9D8B030D-6E8A-4147-A177-3AD203B41FA5}">
                      <a16:colId xmlns:a16="http://schemas.microsoft.com/office/drawing/2014/main" xmlns="" val="1651847871"/>
                    </a:ext>
                  </a:extLst>
                </a:gridCol>
              </a:tblGrid>
              <a:tr h="562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Nosaukums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Stundas akad.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9406341"/>
                  </a:ext>
                </a:extLst>
              </a:tr>
              <a:tr h="537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Riskam pakļauto bērnu attīstības vajadzību apmierināšana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028191"/>
                  </a:ext>
                </a:extLst>
              </a:tr>
              <a:tr h="537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Disciplinēšana ar mērķi aizsargāt, aprūpēt un apmierināt attīstības vajadzības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6461088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seksualitāti saistītie attīstības jautājumi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2264798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40080" algn="l"/>
                        </a:tabLs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Seksuālās vardarbības pazīmes un simptomi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3005042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Bērnu un viņu ģimeņu attiecību atbalstīšana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254177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Darbs profesionālā komandā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400521"/>
                  </a:ext>
                </a:extLst>
              </a:tr>
              <a:tr h="537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Bērna personīgās un kultūras identitātes veicināšana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5269915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Pastāvības veicināšana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9824711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audžuģimeņu darbu saistītie izaicinājumi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448605"/>
                  </a:ext>
                </a:extLst>
              </a:tr>
              <a:tr h="538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Ķīmisko atkarības vielu ietekme uz bērniem un viņu ģimenēm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6531755"/>
                  </a:ext>
                </a:extLst>
              </a:tr>
              <a:tr h="408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Zīdaiņu un bērnu attīstība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774201"/>
                  </a:ext>
                </a:extLst>
              </a:tr>
              <a:tr h="408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Pusaudžu attīstība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5218915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S-1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vardarbības ģimenē cietušu bērnu aprūpe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5200533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S-2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Pusaudžu aprūpe: piesaistes veicināšana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341300"/>
                  </a:ext>
                </a:extLst>
              </a:tr>
              <a:tr h="537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S-3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Kā palīdzēt pusaudžiem uzlabot mācību sasniegumus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5471510"/>
                  </a:ext>
                </a:extLst>
              </a:tr>
              <a:tr h="537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S-4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Jauniešu sagatavošana veiksmīgai patstāvīgai dzīvei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485771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99489" y="4362995"/>
            <a:ext cx="3253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“AIRI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programmas piedāvājums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zināšanu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pilnveides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moduļi</a:t>
            </a:r>
            <a:r>
              <a:rPr lang="lv-LV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064" y="262107"/>
            <a:ext cx="1444877" cy="481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69234" y="1071154"/>
            <a:ext cx="3383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Zināšanu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pilnveides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mācības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audžuģimenēm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(ne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mazāk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kā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8h /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gadā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243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Zināšanu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pilnveides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mācības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uģime</a:t>
            </a:r>
            <a:r>
              <a:rPr lang="lv-LV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nēm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aizbildņiem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815066"/>
              </p:ext>
            </p:extLst>
          </p:nvPr>
        </p:nvGraphicFramePr>
        <p:xfrm>
          <a:off x="330200" y="1228723"/>
          <a:ext cx="11535155" cy="5398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721768629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xmlns="" val="4061315723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xmlns="" val="135617655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148793099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1027131225"/>
                    </a:ext>
                  </a:extLst>
                </a:gridCol>
                <a:gridCol w="1136903">
                  <a:extLst>
                    <a:ext uri="{9D8B030D-6E8A-4147-A177-3AD203B41FA5}">
                      <a16:colId xmlns:a16="http://schemas.microsoft.com/office/drawing/2014/main" xmlns="" val="1517550910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xmlns="" val="2152917263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xmlns="" val="1587291712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xmlns="" val="2876950219"/>
                    </a:ext>
                  </a:extLst>
                </a:gridCol>
              </a:tblGrid>
              <a:tr h="491596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BAUSKA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chemeClr val="tx1"/>
                          </a:solidFill>
                        </a:rPr>
                        <a:t>RĪGA</a:t>
                      </a:r>
                      <a:endParaRPr lang="lv-LV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OLAINE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KULDĪGA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KANDAVA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chemeClr val="tx1"/>
                          </a:solidFill>
                        </a:rPr>
                        <a:t>VALMIERA</a:t>
                      </a:r>
                      <a:endParaRPr lang="lv-LV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chemeClr val="tx1"/>
                          </a:solidFill>
                        </a:rPr>
                        <a:t>GULBENE</a:t>
                      </a:r>
                      <a:endParaRPr lang="lv-LV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DAUGAVPILS</a:t>
                      </a:r>
                      <a:endParaRPr lang="lv-LV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8999292"/>
                  </a:ext>
                </a:extLst>
              </a:tr>
              <a:tr h="654581">
                <a:tc>
                  <a:txBody>
                    <a:bodyPr/>
                    <a:lstStyle/>
                    <a:p>
                      <a:r>
                        <a:rPr lang="lv-LV" sz="1600" b="1" dirty="0" smtClean="0"/>
                        <a:t>Pusaudžu aprūpe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0" dirty="0" smtClean="0"/>
                        <a:t>(</a:t>
                      </a:r>
                      <a:r>
                        <a:rPr lang="en-US" sz="1600" b="0" dirty="0" err="1" smtClean="0"/>
                        <a:t>attīstība</a:t>
                      </a:r>
                      <a:r>
                        <a:rPr lang="en-US" sz="1600" b="0" dirty="0" smtClean="0"/>
                        <a:t>,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piesaiste</a:t>
                      </a:r>
                      <a:r>
                        <a:rPr lang="en-US" sz="1600" b="0" baseline="0" dirty="0" smtClean="0"/>
                        <a:t>, </a:t>
                      </a:r>
                      <a:r>
                        <a:rPr lang="en-US" sz="1600" b="0" baseline="0" dirty="0" err="1" smtClean="0"/>
                        <a:t>mācību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sasniegumi</a:t>
                      </a:r>
                      <a:r>
                        <a:rPr lang="en-US" sz="1600" b="0" baseline="0" dirty="0" smtClean="0"/>
                        <a:t>)</a:t>
                      </a:r>
                      <a:r>
                        <a:rPr lang="lv-LV" sz="1600" b="0" dirty="0" smtClean="0"/>
                        <a:t> </a:t>
                      </a:r>
                      <a:r>
                        <a:rPr lang="lv-LV" sz="1600" b="1" dirty="0" smtClean="0"/>
                        <a:t>(28h)</a:t>
                      </a:r>
                      <a:endParaRPr lang="lv-LV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</a:t>
                      </a:r>
                      <a:r>
                        <a:rPr lang="lv-LV" sz="1400" baseline="0" dirty="0" smtClean="0"/>
                        <a:t> 29.</a:t>
                      </a:r>
                    </a:p>
                    <a:p>
                      <a:r>
                        <a:rPr lang="lv-LV" sz="1400" b="1" baseline="0" dirty="0" err="1" smtClean="0"/>
                        <a:t>Nov</a:t>
                      </a:r>
                      <a:r>
                        <a:rPr lang="lv-LV" sz="1400" baseline="0" dirty="0" smtClean="0"/>
                        <a:t>: 1.,5.,8., 12.,15., 19.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Okt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 9., 16., 23.</a:t>
                      </a:r>
                    </a:p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 6.,</a:t>
                      </a:r>
                      <a:r>
                        <a:rPr lang="lv-LV" sz="1400" baseline="0" dirty="0" smtClean="0">
                          <a:solidFill>
                            <a:schemeClr val="tx1"/>
                          </a:solidFill>
                        </a:rPr>
                        <a:t> 13., 20., 27.</a:t>
                      </a:r>
                      <a:endParaRPr lang="lv-LV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 3., 10., 17., 31.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7., 14., 21.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 5., 12., 19., 26.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2., 9. , 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Sept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  17., </a:t>
                      </a:r>
                    </a:p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Okt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  1., 8., 15., 22.; 29.;</a:t>
                      </a:r>
                    </a:p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 5. </a:t>
                      </a:r>
                      <a:endParaRPr lang="lv-LV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Sept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  19., 26.</a:t>
                      </a:r>
                    </a:p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Okt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  3., 10., 17., 24., 31.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Sept</a:t>
                      </a:r>
                      <a:r>
                        <a:rPr lang="lv-LV" sz="1400" dirty="0" smtClean="0"/>
                        <a:t>.:  25.</a:t>
                      </a:r>
                    </a:p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2., 11., 23., 30.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6., 13.</a:t>
                      </a:r>
                      <a:endParaRPr lang="lv-LV" sz="1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3617165"/>
                  </a:ext>
                </a:extLst>
              </a:tr>
              <a:tr h="491596">
                <a:tc>
                  <a:txBody>
                    <a:bodyPr/>
                    <a:lstStyle/>
                    <a:p>
                      <a:r>
                        <a:rPr lang="lv-LV" sz="1600" b="1" dirty="0" smtClean="0"/>
                        <a:t>Radnieciskie aizbildņi (36h)</a:t>
                      </a:r>
                      <a:endParaRPr lang="lv-LV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Sept</a:t>
                      </a:r>
                      <a:r>
                        <a:rPr lang="lv-LV" sz="1400" dirty="0" smtClean="0"/>
                        <a:t>.:  29.</a:t>
                      </a:r>
                    </a:p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6., 13., 20., 27.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3., 10.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Sept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  18.,</a:t>
                      </a:r>
                      <a:r>
                        <a:rPr lang="lv-LV" sz="1400" baseline="0" dirty="0" smtClean="0">
                          <a:solidFill>
                            <a:schemeClr val="tx1"/>
                          </a:solidFill>
                        </a:rPr>
                        <a:t> 25.</a:t>
                      </a:r>
                      <a:endParaRPr lang="lv-LV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Okt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  2., 9., 16., 23., 30.</a:t>
                      </a:r>
                    </a:p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 6., 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Sept</a:t>
                      </a:r>
                      <a:r>
                        <a:rPr lang="lv-LV" sz="1400" dirty="0" smtClean="0"/>
                        <a:t>.: 21., 28.</a:t>
                      </a:r>
                    </a:p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5., 12., 19., 26.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2., 9., 16.</a:t>
                      </a:r>
                      <a:endParaRPr lang="lv-LV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Sept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  11.,18.,25 </a:t>
                      </a:r>
                    </a:p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Okt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 2.,9.,16.,23.,30</a:t>
                      </a:r>
                    </a:p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.:6</a:t>
                      </a:r>
                    </a:p>
                    <a:p>
                      <a:endParaRPr lang="lv-LV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Sept</a:t>
                      </a:r>
                      <a:r>
                        <a:rPr lang="lv-LV" sz="1400" dirty="0" smtClean="0"/>
                        <a:t>.:  25.,</a:t>
                      </a:r>
                    </a:p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 2., 11., 23., 30.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6., 13., 20.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1826866"/>
                  </a:ext>
                </a:extLst>
              </a:tr>
              <a:tr h="491596">
                <a:tc>
                  <a:txBody>
                    <a:bodyPr/>
                    <a:lstStyle/>
                    <a:p>
                      <a:r>
                        <a:rPr lang="lv-LV" sz="1600" b="1" dirty="0" smtClean="0"/>
                        <a:t>AIRI</a:t>
                      </a:r>
                      <a:r>
                        <a:rPr lang="lv-LV" sz="1600" b="1" baseline="0" dirty="0" smtClean="0"/>
                        <a:t> </a:t>
                      </a:r>
                      <a:r>
                        <a:rPr lang="lv-LV" sz="1600" b="1" dirty="0" smtClean="0"/>
                        <a:t>speciālistiem (32h)</a:t>
                      </a:r>
                      <a:endParaRPr lang="lv-LV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 5..,</a:t>
                      </a:r>
                      <a:r>
                        <a:rPr lang="lv-LV" sz="1400" baseline="0" dirty="0" smtClean="0"/>
                        <a:t> 12., 19.</a:t>
                      </a:r>
                      <a:endParaRPr lang="lv-LV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 err="1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lv-LV" sz="1400" dirty="0" err="1" smtClean="0">
                          <a:solidFill>
                            <a:schemeClr val="tx1"/>
                          </a:solidFill>
                        </a:rPr>
                        <a:t>Dec</a:t>
                      </a:r>
                      <a:endParaRPr lang="lv-LV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12005"/>
                  </a:ext>
                </a:extLst>
              </a:tr>
              <a:tr h="491596">
                <a:tc>
                  <a:txBody>
                    <a:bodyPr/>
                    <a:lstStyle/>
                    <a:p>
                      <a:r>
                        <a:rPr lang="lv-LV" sz="1600" b="1" dirty="0" smtClean="0"/>
                        <a:t>AIRI sākotnējā apmācība esošajām</a:t>
                      </a:r>
                      <a:r>
                        <a:rPr lang="lv-LV" sz="1600" b="1" baseline="0" dirty="0" smtClean="0"/>
                        <a:t> AĢ un aizbildņiem (36h)</a:t>
                      </a:r>
                      <a:endParaRPr lang="lv-LV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 2., 9., 16.,</a:t>
                      </a:r>
                      <a:r>
                        <a:rPr lang="lv-LV" sz="1400" baseline="0" dirty="0" smtClean="0"/>
                        <a:t> 30.</a:t>
                      </a:r>
                      <a:endParaRPr lang="lv-LV" sz="1400" dirty="0" smtClean="0"/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6., 13., 20., 27.</a:t>
                      </a:r>
                    </a:p>
                    <a:p>
                      <a:r>
                        <a:rPr lang="lv-LV" sz="1400" b="1" dirty="0" smtClean="0"/>
                        <a:t>Dec.:  </a:t>
                      </a:r>
                      <a:r>
                        <a:rPr lang="lv-LV" sz="1400" b="0" dirty="0" smtClean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4471158"/>
                  </a:ext>
                </a:extLst>
              </a:tr>
              <a:tr h="491596">
                <a:tc>
                  <a:txBody>
                    <a:bodyPr/>
                    <a:lstStyle/>
                    <a:p>
                      <a:r>
                        <a:rPr lang="en-US" sz="1600" b="1" baseline="0" dirty="0" err="1" smtClean="0"/>
                        <a:t>Pozitīva</a:t>
                      </a:r>
                      <a:r>
                        <a:rPr lang="en-US" sz="1600" b="1" baseline="0" dirty="0" smtClean="0"/>
                        <a:t> d</a:t>
                      </a:r>
                      <a:r>
                        <a:rPr lang="lv-LV" sz="1600" b="1" baseline="0" dirty="0" err="1" smtClean="0"/>
                        <a:t>isciplinēšana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lv-LV" sz="1600" b="1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12 </a:t>
                      </a:r>
                      <a:r>
                        <a:rPr lang="lv-LV" sz="1600" b="1" baseline="0" dirty="0" smtClean="0">
                          <a:solidFill>
                            <a:schemeClr val="tx1"/>
                          </a:solidFill>
                        </a:rPr>
                        <a:t>h)</a:t>
                      </a:r>
                      <a:endParaRPr lang="lv-LV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Dec</a:t>
                      </a:r>
                      <a:r>
                        <a:rPr lang="lv-LV" sz="1400" b="0" dirty="0" smtClean="0"/>
                        <a:t>.: 6., 11., 13.</a:t>
                      </a:r>
                    </a:p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10287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588" y="124391"/>
            <a:ext cx="1445764" cy="481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0200" y="4965700"/>
            <a:ext cx="431088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Visas apmācības vada «AIRI vecākiem» treneru pāris – jomas profesionālis un praktiķis ar pieredzi bērnu </a:t>
            </a:r>
            <a:r>
              <a:rPr lang="lv-LV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 aprūpē. </a:t>
            </a:r>
          </a:p>
        </p:txBody>
      </p:sp>
    </p:spTree>
    <p:extLst>
      <p:ext uri="{BB962C8B-B14F-4D97-AF65-F5344CB8AC3E}">
        <p14:creationId xmlns:p14="http://schemas.microsoft.com/office/powerpoint/2010/main" val="12804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24/7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pieejamība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audžuģimenēm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bāriņtiesām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policijai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826" y="1499054"/>
            <a:ext cx="10515600" cy="4351338"/>
          </a:xfrm>
        </p:spPr>
        <p:txBody>
          <a:bodyPr/>
          <a:lstStyle/>
          <a:p>
            <a:pPr lvl="0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Vidzemes atbalsta centrs “AIRI vecākiem” – mob. tālr.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25442298</a:t>
            </a:r>
          </a:p>
          <a:p>
            <a:pPr lvl="0"/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Zemgales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atbalsta centrs “AIRI vecākiem” – mob. tālr.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27339957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Rīgas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atbalsta centrs “AIRI vecākiem” – mob. tālr.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26118837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Kurzemes atbalsta centrs “AIRI vecākiem” – mob. tālr.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28331196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288" y="124391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201400" cy="510086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Audžuģime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nes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 ieguvumi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sadarbībai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Asociāciju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0" y="1177637"/>
            <a:ext cx="9075739" cy="541207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Pakalpojums pēc iespējas tuvāk dzīves vietai </a:t>
            </a: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un iespēja pakalpojumu saņemt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mājās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mobilitāte</a:t>
            </a:r>
            <a:endParaRPr lang="lv-LV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“Vienas pieturas aģentūras”</a:t>
            </a: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 princips - atbalst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 vienuviet, atslogojot ģimeni no līdzšinējās atbildības bērnam nepieciešamo pakalpojumu piesaistē, organizēšanā un koordinēšanā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Individuāla pieeja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Audžuģimeņu izaugsme un </a:t>
            </a:r>
            <a:r>
              <a:rPr lang="lv-LV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profesionālās </a:t>
            </a:r>
            <a:br>
              <a:rPr lang="lv-LV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kapacitātes </a:t>
            </a: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stiprināšana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Ilgtermiņa sadarbība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Iespēja </a:t>
            </a: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izmantot esošo </a:t>
            </a: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speciālistu sadarbības tīklu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Iespēja saņemt </a:t>
            </a: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papildus pakalpojumus no Asociācijas </a:t>
            </a: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organizētajām aktivitātēm un ziedojumiem</a:t>
            </a:r>
          </a:p>
        </p:txBody>
      </p:sp>
      <p:pic>
        <p:nvPicPr>
          <p:cNvPr id="4" name="Picture 5" descr="Kraujas_2008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920" y="2908300"/>
            <a:ext cx="3345079" cy="195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8" y="6079672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193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Pašvaldības ieguvumi sadarbībai ar Asociāciju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1575027"/>
            <a:ext cx="9583739" cy="477035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Papildus resurss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pašvaldību darbam ģimenēm ar bērniem 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Uzticams sadarbības partneris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ilggadīgu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pieredzi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Starptautisks zināšanu un kompetences resurss 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Pastāvīga ziedojumu piesaiste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sadarbība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ar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uzņēmumiem un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individuālajiem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ziedotājiem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Regulāra publiskā finansējuma piesaiste </a:t>
            </a:r>
            <a:br>
              <a:rPr lang="lv-LV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pakalpojumu attīstībai un pilnveidei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3632343"/>
            <a:ext cx="3609180" cy="304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scontent-waw1-1.xx.fbcdn.net/hphotos-xat1/v/t1.0-9/12108181_904749122894824_1593583055077864250_n.jpg?oh=c4202eb09a3a30e6c0e71e46b2c8857e&amp;oe=5726EA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509" y="1243490"/>
            <a:ext cx="2672771" cy="223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8" y="6134778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700"/>
          </a:xfrm>
        </p:spPr>
        <p:txBody>
          <a:bodyPr>
            <a:normAutofit/>
          </a:bodyPr>
          <a:lstStyle/>
          <a:p>
            <a:pPr algn="ctr"/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Vidzemes ārpusģimenes aprūpes atbalsta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«AIRI vecākiem»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7862"/>
            <a:ext cx="10515600" cy="51857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Darbības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uzsākšana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2018.gada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augusts (reģistrācija –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septembris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Darbības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teritorija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Valmieras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pilsēta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tuvējās pašvaldības: Burtnieku novads, Strenču novads, Mazsalacas novads, Priekuļu novads, Cēsu novads, Pārgaujas novads, Alojas novads, Rūjienas novads, Naukšēnu novads, Valkas novads, Beverīnas novads, Kocēnu novads, Raunas novads.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Mērķa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grupa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potenciālie un esošie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aizbildņi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adoptētāji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audžuģimenes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Veiktās darbības: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uzsākta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sadarbība ar bāriņtiesām, audžuģimenēm; sniegta informācija par centra darbību, pieejamiem pakalpojumiem.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Sniegtie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pakalpojumi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lv-LV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ālākapmācību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grupas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aizbildņiem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audžuģimenēm , adoptētājiem; individuālas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tikšanās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 ģimeni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dzīves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vietā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ir plānotas sākotnējās apmācības potenciālajiem audžuvecākiem.</a:t>
            </a:r>
          </a:p>
          <a:p>
            <a:pPr marL="0" indent="0">
              <a:buNone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Komanda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vadītājs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sociālais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darbinieks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psihologs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ar iespēju piesaistīt nepieciešamos speciālistus – logopēdu, speciālo pedagogu, Montesori pedagogu, kā arī citu terapijas veidu un peciālistu pakalpojumu organizēšana ģimenēm  pēc nepieciešamības.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384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Atziņas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Ģimeņu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vajadzīb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 realizēšana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lv-LV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ģ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imeņu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uzklausīšana, iedziļināšanās ģimeņu bērnu audzināšanas problēmās un ģimeņu resursu piesaistes iespējās,</a:t>
            </a:r>
          </a:p>
          <a:p>
            <a:pPr lvl="1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zpratne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par ģimeņu vajadzībām, atbalsts, drošas, emocionāli siltas sadarbības veidošana;</a:t>
            </a:r>
          </a:p>
          <a:p>
            <a:pPr marL="457200" lvl="1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pieaugušo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aprūpētāju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izpratnes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veicināšana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izglītošana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bērnu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     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vajadzībām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zaudējot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vecāku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aprūpi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izpratnes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veicināšana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emocionālajām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vajadzībām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uzvedību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tās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cēloņiem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par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bērniem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kavētu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attīstību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garīga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rakstura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traucējumiem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</a:p>
          <a:p>
            <a:pPr lvl="1">
              <a:buFontTx/>
              <a:buChar char="-"/>
            </a:pP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prūpētāju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izdegšanas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risku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mazināšana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buFontTx/>
              <a:buChar char="-"/>
            </a:pP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tbalsts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aizbildņiem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iespēja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bērniem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palikt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paplašinātajā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ģimenē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buFontTx/>
              <a:buChar char="-"/>
            </a:pP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tbalsts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adaptācijas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emociju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uzvedības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apzināšanā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vadībā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buFontTx/>
              <a:buChar char="-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akalpojuma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saņēmējam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draudzīga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pieejama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ilgstoša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forma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Sadarbības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nozīmīgums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bāriņtiesām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sociālajiem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dienestiem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1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81" y="1301242"/>
            <a:ext cx="7220661" cy="494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4368175" y="4267861"/>
            <a:ext cx="1083118" cy="720329"/>
          </a:xfrm>
          <a:prstGeom prst="ellipse">
            <a:avLst/>
          </a:prstGeom>
          <a:solidFill>
            <a:schemeClr val="bg2">
              <a:alpha val="39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17430" name="TextBox 142"/>
          <p:cNvSpPr txBox="1">
            <a:spLocks noChangeArrowheads="1"/>
          </p:cNvSpPr>
          <p:nvPr/>
        </p:nvSpPr>
        <p:spPr bwMode="auto">
          <a:xfrm>
            <a:off x="9561451" y="1165543"/>
            <a:ext cx="2169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EC7404"/>
              </a:buClr>
              <a:buFont typeface="Wingdings" panose="05000000000000000000" pitchFamily="2" charset="2"/>
              <a:buChar char="§"/>
              <a:defRPr sz="2800">
                <a:solidFill>
                  <a:srgbClr val="26262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EE0"/>
              </a:buClr>
              <a:buSzPct val="130000"/>
              <a:buFont typeface="Arial" panose="020B0604020202020204" pitchFamily="34" charset="0"/>
              <a:buChar char="•"/>
              <a:defRPr sz="26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6B856"/>
              </a:buClr>
              <a:buSzPct val="85000"/>
              <a:buFont typeface="Wingdings" panose="05000000000000000000" pitchFamily="2" charset="2"/>
              <a:buChar char="§"/>
              <a:defRPr sz="24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74361"/>
              </a:buClr>
              <a:buFont typeface="Arial" panose="020B0604020202020204" pitchFamily="34" charset="0"/>
              <a:buChar char="–"/>
              <a:defRPr sz="22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v-LV" altLang="en-US" sz="16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Ārpusģimenes</a:t>
            </a:r>
            <a:r>
              <a:rPr lang="lv-LV" altLang="en-U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lv-LV" alt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aprūpes atbalsta centrs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951" y="156456"/>
            <a:ext cx="9177549" cy="994172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sociācijas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aprūpes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“AIRI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3" name="Group 92"/>
          <p:cNvGrpSpPr>
            <a:grpSpLocks/>
          </p:cNvGrpSpPr>
          <p:nvPr/>
        </p:nvGrpSpPr>
        <p:grpSpPr bwMode="auto">
          <a:xfrm rot="888256">
            <a:off x="4804005" y="4462602"/>
            <a:ext cx="335658" cy="330845"/>
            <a:chOff x="8648700" y="3581400"/>
            <a:chExt cx="218256" cy="375800"/>
          </a:xfrm>
          <a:solidFill>
            <a:srgbClr val="FFFF00"/>
          </a:solidFill>
        </p:grpSpPr>
        <p:sp>
          <p:nvSpPr>
            <p:cNvPr id="75" name="Rectangle 74"/>
            <p:cNvSpPr/>
            <p:nvPr/>
          </p:nvSpPr>
          <p:spPr>
            <a:xfrm>
              <a:off x="8624744" y="3563521"/>
              <a:ext cx="221660" cy="18573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8622934" y="3560384"/>
              <a:ext cx="0" cy="38099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Oval 76"/>
          <p:cNvSpPr/>
          <p:nvPr/>
        </p:nvSpPr>
        <p:spPr>
          <a:xfrm>
            <a:off x="2164614" y="3037714"/>
            <a:ext cx="921953" cy="1204581"/>
          </a:xfrm>
          <a:prstGeom prst="ellipse">
            <a:avLst/>
          </a:prstGeom>
          <a:solidFill>
            <a:schemeClr val="bg2">
              <a:alpha val="39000"/>
            </a:schemeClr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grpSp>
        <p:nvGrpSpPr>
          <p:cNvPr id="78" name="Group 118"/>
          <p:cNvGrpSpPr>
            <a:grpSpLocks/>
          </p:cNvGrpSpPr>
          <p:nvPr/>
        </p:nvGrpSpPr>
        <p:grpSpPr bwMode="auto">
          <a:xfrm>
            <a:off x="2442951" y="3401824"/>
            <a:ext cx="322614" cy="344261"/>
            <a:chOff x="8648700" y="3581400"/>
            <a:chExt cx="218256" cy="375800"/>
          </a:xfrm>
          <a:solidFill>
            <a:srgbClr val="FFFF00"/>
          </a:solidFill>
        </p:grpSpPr>
        <p:sp>
          <p:nvSpPr>
            <p:cNvPr id="82" name="Rectangle 81"/>
            <p:cNvSpPr/>
            <p:nvPr/>
          </p:nvSpPr>
          <p:spPr>
            <a:xfrm>
              <a:off x="8648700" y="3581400"/>
              <a:ext cx="218256" cy="1837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8648700" y="3581400"/>
              <a:ext cx="0" cy="375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Oval 83"/>
          <p:cNvSpPr/>
          <p:nvPr/>
        </p:nvSpPr>
        <p:spPr>
          <a:xfrm>
            <a:off x="6284171" y="2403154"/>
            <a:ext cx="1579971" cy="1534631"/>
          </a:xfrm>
          <a:prstGeom prst="ellipse">
            <a:avLst/>
          </a:prstGeom>
          <a:solidFill>
            <a:schemeClr val="bg2">
              <a:alpha val="39000"/>
            </a:schemeClr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98" name="Oval 97"/>
          <p:cNvSpPr/>
          <p:nvPr/>
        </p:nvSpPr>
        <p:spPr>
          <a:xfrm>
            <a:off x="5362976" y="1900537"/>
            <a:ext cx="872777" cy="1353574"/>
          </a:xfrm>
          <a:prstGeom prst="ellipse">
            <a:avLst/>
          </a:prstGeom>
          <a:solidFill>
            <a:schemeClr val="bg2">
              <a:alpha val="39000"/>
            </a:schemeClr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grpSp>
        <p:nvGrpSpPr>
          <p:cNvPr id="85" name="Group 118"/>
          <p:cNvGrpSpPr>
            <a:grpSpLocks/>
          </p:cNvGrpSpPr>
          <p:nvPr/>
        </p:nvGrpSpPr>
        <p:grpSpPr bwMode="auto">
          <a:xfrm>
            <a:off x="9057990" y="1301242"/>
            <a:ext cx="455443" cy="586644"/>
            <a:chOff x="8648700" y="3581400"/>
            <a:chExt cx="218256" cy="375800"/>
          </a:xfrm>
          <a:solidFill>
            <a:srgbClr val="FFFF00"/>
          </a:solidFill>
        </p:grpSpPr>
        <p:sp>
          <p:nvSpPr>
            <p:cNvPr id="86" name="Rectangle 85"/>
            <p:cNvSpPr/>
            <p:nvPr/>
          </p:nvSpPr>
          <p:spPr>
            <a:xfrm>
              <a:off x="8648700" y="3581400"/>
              <a:ext cx="218256" cy="1837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8648700" y="3581400"/>
              <a:ext cx="0" cy="375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Oval 101"/>
          <p:cNvSpPr/>
          <p:nvPr/>
        </p:nvSpPr>
        <p:spPr>
          <a:xfrm>
            <a:off x="4281274" y="3497803"/>
            <a:ext cx="826898" cy="472697"/>
          </a:xfrm>
          <a:prstGeom prst="ellipse">
            <a:avLst/>
          </a:prstGeom>
          <a:solidFill>
            <a:schemeClr val="bg2">
              <a:alpha val="39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grpSp>
        <p:nvGrpSpPr>
          <p:cNvPr id="64" name="Group 118"/>
          <p:cNvGrpSpPr>
            <a:grpSpLocks/>
          </p:cNvGrpSpPr>
          <p:nvPr/>
        </p:nvGrpSpPr>
        <p:grpSpPr bwMode="auto">
          <a:xfrm>
            <a:off x="6740434" y="2830451"/>
            <a:ext cx="313509" cy="419517"/>
            <a:chOff x="8648700" y="3581400"/>
            <a:chExt cx="218256" cy="375800"/>
          </a:xfrm>
          <a:solidFill>
            <a:srgbClr val="FFFF00"/>
          </a:solidFill>
        </p:grpSpPr>
        <p:sp>
          <p:nvSpPr>
            <p:cNvPr id="66" name="Rectangle 65"/>
            <p:cNvSpPr/>
            <p:nvPr/>
          </p:nvSpPr>
          <p:spPr>
            <a:xfrm>
              <a:off x="8648700" y="3581400"/>
              <a:ext cx="218256" cy="1837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8648700" y="3581400"/>
              <a:ext cx="0" cy="375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9021430" y="1996540"/>
            <a:ext cx="30562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Reģistrēti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spcBef>
                <a:spcPts val="600"/>
              </a:spcBef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Vidzemes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aprūpes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“AIRI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600"/>
              </a:spcBef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Zemgales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aprūpes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“AIRI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600"/>
              </a:spcBef>
            </a:pPr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Rīgas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 aprūpes atbalsta centrs </a:t>
            </a:r>
            <a:b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“AIRI vecākiem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Kurzemes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aprūpes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“AIRI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600"/>
              </a:spcBef>
            </a:pPr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PROCESĀ:</a:t>
            </a:r>
          </a:p>
          <a:p>
            <a:pPr>
              <a:spcBef>
                <a:spcPts val="600"/>
              </a:spcBef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Gulbenes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aprūpes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“AIRI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" y="82946"/>
            <a:ext cx="2191624" cy="729854"/>
          </a:xfrm>
          <a:prstGeom prst="rect">
            <a:avLst/>
          </a:prstGeom>
        </p:spPr>
      </p:pic>
      <p:grpSp>
        <p:nvGrpSpPr>
          <p:cNvPr id="30" name="Group 118"/>
          <p:cNvGrpSpPr>
            <a:grpSpLocks/>
          </p:cNvGrpSpPr>
          <p:nvPr/>
        </p:nvGrpSpPr>
        <p:grpSpPr bwMode="auto">
          <a:xfrm>
            <a:off x="4545771" y="3614622"/>
            <a:ext cx="297904" cy="431300"/>
            <a:chOff x="8648700" y="3581400"/>
            <a:chExt cx="218256" cy="375800"/>
          </a:xfrm>
          <a:solidFill>
            <a:srgbClr val="FFFF00"/>
          </a:solidFill>
        </p:grpSpPr>
        <p:sp>
          <p:nvSpPr>
            <p:cNvPr id="31" name="Rectangle 30"/>
            <p:cNvSpPr/>
            <p:nvPr/>
          </p:nvSpPr>
          <p:spPr>
            <a:xfrm>
              <a:off x="8648700" y="3581400"/>
              <a:ext cx="218256" cy="1837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648700" y="3581400"/>
              <a:ext cx="0" cy="375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56"/>
          <p:cNvGrpSpPr>
            <a:grpSpLocks/>
          </p:cNvGrpSpPr>
          <p:nvPr/>
        </p:nvGrpSpPr>
        <p:grpSpPr bwMode="auto">
          <a:xfrm rot="3514652">
            <a:off x="5790248" y="2436580"/>
            <a:ext cx="265942" cy="419613"/>
            <a:chOff x="8597105" y="2807583"/>
            <a:chExt cx="356193" cy="558986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8609941" y="2990667"/>
              <a:ext cx="0" cy="375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8597105" y="2807583"/>
              <a:ext cx="356193" cy="350646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941318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1" y="1118379"/>
            <a:ext cx="8201464" cy="54676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43" y="233970"/>
            <a:ext cx="2045095" cy="8844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2431" y="1491175"/>
            <a:ext cx="5711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PALDIES PAR UZMANĪBU!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664" y="418011"/>
            <a:ext cx="7886700" cy="123423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lv-LV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entra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 pakalpojumu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saturs:</a:t>
            </a:r>
            <a:b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MK 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26.06.2018. noteikumi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. 355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lv-LV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 aprūpes atbalsta centra noteikumi”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v-LV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3628" y="2038006"/>
            <a:ext cx="9281072" cy="349919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aunu uzņemošo ģimeņu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lv-LV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pecializētās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aizbildņi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adoptētāji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viesģimenes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lv-LV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piesaist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īšana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Potenciālo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audžuģimeņu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apmācība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2019.gada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arī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adoptētāju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Atbalsta 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sniegšana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ģimenēm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bērniem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(no 2019.gada –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adoptētājiem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aizbildņiem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viesģimenēm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Zināšanu 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pilnveides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mācības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audžuģimenēm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Pieejamība 24/7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skaitā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bāriņtiesai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vai policijai par specializētajām krīzes audžuģimenēm, kuras var uzņemt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bērnu.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" y="153532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Jaunu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uzņemošo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ģimeņu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iesaistīšana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ir jau uzsākta un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plānojam turpināt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sadarbību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ar 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plānošanas reģion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pašvaldīb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(bāriņtiesām un sociālajiem dienestiem)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aktivitātes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informācijas izplatīšanu izglītības iest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ādēs, uzrunājot izglītojamo vecākus,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informatīvas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kampaņas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, izmantojot esošos Asociācijas līdzekļu piesaistes un komunikācijas resursus (individuālo un korporatīvo ziedotāju datu bāze);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individualizētas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tikšanās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un sarunu vakarus;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raksti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un publikācijas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ar jomas un viedokļa līderiem plašsaziņas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līdzekļos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piemēram,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Plecs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Latvijas Bērnu labklājības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sadarbībā ar citām nevalstiskajām organizācijām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tīkls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, Latvijas Audžuģimeņu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biedrība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u.c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.), lai izplatītu informāciju par Asociācijas atbalstu uzņemošajām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ģimenēm,</a:t>
            </a:r>
          </a:p>
          <a:p>
            <a:pPr lvl="0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nacionāla mēroga kampaņas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88" y="124391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305" t="17013" r="43558" b="3994"/>
          <a:stretch/>
        </p:blipFill>
        <p:spPr>
          <a:xfrm rot="20652920">
            <a:off x="1072202" y="717928"/>
            <a:ext cx="3810343" cy="5434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500" t="16319" r="43460" b="4688"/>
          <a:stretch/>
        </p:blipFill>
        <p:spPr>
          <a:xfrm rot="1596742">
            <a:off x="6971034" y="1267380"/>
            <a:ext cx="3614962" cy="5172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7600" y="1016000"/>
            <a:ext cx="250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lv-LV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Informatīvais buklets audžuģimenēm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" y="153532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Potenciālo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audžuģimeņu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pmācības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Izmaiņas līdzšinējā apmācību pieejā un saturā (audžuģimenei iespēja izvēlēties; vairākas valsts apstiprinātas programmas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specializētajai 2018.gadā-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pārejas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nosacījumi; saturs balstās 5 kompetencēs)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“AIRI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saskaņota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VBTAI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egādāta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treneru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apmācība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materiāli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grāmatas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video)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no 2016.gada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programmas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adaptācija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pilotēšana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apmācību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nodrošina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apmācīti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AIRI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treneru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pāri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(p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ķ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un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profesionālis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v-LV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 h prakse – piemēram, SOS ģimenēs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Līdzdalība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potenciālo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audžuģimeņu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piemērotības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izvērtēšanā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sagat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iesniedz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BT: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psihologa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atzinumu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sagatavo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psihologs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personas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(laulāto)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raksturojum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  <a:p>
            <a:pPr>
              <a:buFontTx/>
              <a:buChar char="-"/>
            </a:pPr>
            <a:r>
              <a:rPr lang="lv-LV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informācij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par mācību programmas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apguvi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988" y="230188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24392"/>
            <a:ext cx="10515600" cy="95982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Potenciālo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uģimeņu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apmācības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statusa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iegūšanai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426402"/>
              </p:ext>
            </p:extLst>
          </p:nvPr>
        </p:nvGraphicFramePr>
        <p:xfrm>
          <a:off x="626870" y="1315720"/>
          <a:ext cx="105156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171627122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80178487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394207692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4140939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000" noProof="0" dirty="0" smtClean="0"/>
                        <a:t>BAUSKA </a:t>
                      </a:r>
                      <a:endParaRPr lang="lv-LV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noProof="0" dirty="0" smtClean="0"/>
                        <a:t>KULDĪGA</a:t>
                      </a:r>
                      <a:r>
                        <a:rPr lang="lv-LV" sz="2000" baseline="0" noProof="0" dirty="0" smtClean="0"/>
                        <a:t> </a:t>
                      </a:r>
                      <a:endParaRPr lang="lv-LV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noProof="0" dirty="0" smtClean="0">
                          <a:solidFill>
                            <a:schemeClr val="bg1"/>
                          </a:solidFill>
                        </a:rPr>
                        <a:t>RĪGA </a:t>
                      </a:r>
                      <a:endParaRPr lang="lv-LV" sz="20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noProof="0" dirty="0" smtClean="0">
                          <a:solidFill>
                            <a:schemeClr val="bg1"/>
                          </a:solidFill>
                        </a:rPr>
                        <a:t>VALMIERA </a:t>
                      </a:r>
                      <a:endParaRPr lang="lv-LV" sz="20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989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noProof="0" dirty="0" smtClean="0"/>
                        <a:t>Oktobris – 14.,21.,28.</a:t>
                      </a:r>
                    </a:p>
                    <a:p>
                      <a:r>
                        <a:rPr lang="lv-LV" noProof="0" dirty="0" smtClean="0"/>
                        <a:t>Novembris – 4.,11.,25.</a:t>
                      </a:r>
                    </a:p>
                    <a:p>
                      <a:r>
                        <a:rPr lang="lv-LV" noProof="0" dirty="0" smtClean="0"/>
                        <a:t>Decembris -  2.,9.,16.</a:t>
                      </a:r>
                    </a:p>
                    <a:p>
                      <a:endParaRPr lang="lv-LV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/>
                        <a:t>Oktobris – 27.</a:t>
                      </a:r>
                    </a:p>
                    <a:p>
                      <a:r>
                        <a:rPr lang="lv-LV" noProof="0" dirty="0" smtClean="0"/>
                        <a:t>Novembris – 10.,24.</a:t>
                      </a:r>
                    </a:p>
                    <a:p>
                      <a:r>
                        <a:rPr lang="lv-LV" noProof="0" dirty="0" smtClean="0"/>
                        <a:t>Decembris – 1.,15.</a:t>
                      </a:r>
                      <a:endParaRPr lang="lv-LV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>
                          <a:solidFill>
                            <a:schemeClr val="tx1"/>
                          </a:solidFill>
                        </a:rPr>
                        <a:t>Oktobris – 13., 20.</a:t>
                      </a:r>
                    </a:p>
                    <a:p>
                      <a:r>
                        <a:rPr lang="lv-LV" noProof="0" dirty="0" smtClean="0">
                          <a:solidFill>
                            <a:schemeClr val="tx1"/>
                          </a:solidFill>
                        </a:rPr>
                        <a:t>Novembris – 3.,10.,24.</a:t>
                      </a:r>
                    </a:p>
                    <a:p>
                      <a:endParaRPr lang="lv-LV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>
                          <a:solidFill>
                            <a:schemeClr val="tx1"/>
                          </a:solidFill>
                        </a:rPr>
                        <a:t>Oktobris – 13., 20., 27.</a:t>
                      </a:r>
                    </a:p>
                    <a:p>
                      <a:r>
                        <a:rPr lang="lv-LV" noProof="0" dirty="0" smtClean="0">
                          <a:solidFill>
                            <a:schemeClr val="tx1"/>
                          </a:solidFill>
                        </a:rPr>
                        <a:t>Novembris – 3., 10., 16.,</a:t>
                      </a:r>
                      <a:r>
                        <a:rPr lang="lv-LV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v-LV" noProof="0" dirty="0" smtClean="0">
                          <a:solidFill>
                            <a:schemeClr val="tx1"/>
                          </a:solidFill>
                        </a:rPr>
                        <a:t>24.</a:t>
                      </a:r>
                    </a:p>
                    <a:p>
                      <a:r>
                        <a:rPr lang="lv-LV" noProof="0" dirty="0" smtClean="0">
                          <a:solidFill>
                            <a:schemeClr val="tx1"/>
                          </a:solidFill>
                        </a:rPr>
                        <a:t>Decembris – 1., 8., 15.</a:t>
                      </a:r>
                    </a:p>
                    <a:p>
                      <a:endParaRPr lang="lv-LV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145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noProof="0" dirty="0" smtClean="0"/>
                        <a:t>Jomas</a:t>
                      </a:r>
                      <a:r>
                        <a:rPr lang="lv-LV" baseline="0" noProof="0" dirty="0" smtClean="0"/>
                        <a:t> profesionālis, psiholoģe </a:t>
                      </a:r>
                      <a:r>
                        <a:rPr lang="lv-LV" b="1" baseline="0" noProof="0" dirty="0" smtClean="0"/>
                        <a:t>Inga Rutule</a:t>
                      </a:r>
                      <a:r>
                        <a:rPr lang="lv-LV" baseline="0" noProof="0" dirty="0" smtClean="0"/>
                        <a:t>, </a:t>
                      </a:r>
                    </a:p>
                    <a:p>
                      <a:r>
                        <a:rPr lang="lv-LV" baseline="0" noProof="0" dirty="0" smtClean="0"/>
                        <a:t>praktiķe </a:t>
                      </a:r>
                      <a:r>
                        <a:rPr lang="lv-LV" b="1" baseline="0" noProof="0" dirty="0" smtClean="0"/>
                        <a:t>Inese Fecere </a:t>
                      </a:r>
                    </a:p>
                    <a:p>
                      <a:endParaRPr lang="lv-LV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/>
                        <a:t>Jomas</a:t>
                      </a:r>
                      <a:r>
                        <a:rPr lang="lv-LV" baseline="0" noProof="0" dirty="0" smtClean="0"/>
                        <a:t> profesionālis, psiholoģe </a:t>
                      </a:r>
                      <a:r>
                        <a:rPr lang="lv-LV" b="1" baseline="0" noProof="0" dirty="0" smtClean="0"/>
                        <a:t>Dace Beināre</a:t>
                      </a:r>
                      <a:r>
                        <a:rPr lang="lv-LV" baseline="0" noProof="0" dirty="0" smtClean="0"/>
                        <a:t>, </a:t>
                      </a:r>
                    </a:p>
                    <a:p>
                      <a:r>
                        <a:rPr lang="lv-LV" baseline="0" noProof="0" dirty="0" smtClean="0"/>
                        <a:t>praktiķe </a:t>
                      </a:r>
                      <a:r>
                        <a:rPr lang="lv-LV" b="1" baseline="0" noProof="0" dirty="0" smtClean="0"/>
                        <a:t>Dace Dzedone</a:t>
                      </a:r>
                    </a:p>
                    <a:p>
                      <a:endParaRPr lang="lv-LV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>
                          <a:solidFill>
                            <a:schemeClr val="tx1"/>
                          </a:solidFill>
                        </a:rPr>
                        <a:t>Jomas</a:t>
                      </a:r>
                      <a:r>
                        <a:rPr lang="lv-LV" baseline="0" noProof="0" dirty="0" smtClean="0">
                          <a:solidFill>
                            <a:schemeClr val="tx1"/>
                          </a:solidFill>
                        </a:rPr>
                        <a:t> profesionālis, sociālais darbinieks </a:t>
                      </a:r>
                      <a:r>
                        <a:rPr lang="lv-LV" b="1" baseline="0" noProof="0" dirty="0" smtClean="0">
                          <a:solidFill>
                            <a:schemeClr val="tx1"/>
                          </a:solidFill>
                        </a:rPr>
                        <a:t>Kaspars </a:t>
                      </a:r>
                      <a:r>
                        <a:rPr lang="lv-LV" b="1" baseline="0" noProof="0" dirty="0" err="1" smtClean="0">
                          <a:solidFill>
                            <a:schemeClr val="tx1"/>
                          </a:solidFill>
                        </a:rPr>
                        <a:t>Jasinkevičs</a:t>
                      </a:r>
                      <a:r>
                        <a:rPr lang="lv-LV" b="1" baseline="0" noProof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endParaRPr lang="lv-LV" baseline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lv-LV" baseline="0" noProof="0" dirty="0" smtClean="0">
                          <a:solidFill>
                            <a:schemeClr val="tx1"/>
                          </a:solidFill>
                        </a:rPr>
                        <a:t>praktiķe SOS mamma</a:t>
                      </a:r>
                      <a:r>
                        <a:rPr lang="lv-LV" b="1" baseline="0" noProof="0" dirty="0" smtClean="0">
                          <a:solidFill>
                            <a:schemeClr val="tx1"/>
                          </a:solidFill>
                        </a:rPr>
                        <a:t> Inga </a:t>
                      </a:r>
                      <a:r>
                        <a:rPr lang="lv-LV" b="1" baseline="0" noProof="0" dirty="0" err="1" smtClean="0">
                          <a:solidFill>
                            <a:schemeClr val="tx1"/>
                          </a:solidFill>
                        </a:rPr>
                        <a:t>Kurme</a:t>
                      </a:r>
                      <a:endParaRPr lang="lv-LV" b="1" baseline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>
                          <a:solidFill>
                            <a:schemeClr val="tx1"/>
                          </a:solidFill>
                        </a:rPr>
                        <a:t>Jomas</a:t>
                      </a:r>
                      <a:r>
                        <a:rPr lang="lv-LV" baseline="0" noProof="0" dirty="0" smtClean="0">
                          <a:solidFill>
                            <a:schemeClr val="tx1"/>
                          </a:solidFill>
                        </a:rPr>
                        <a:t> profesionālis, sociālā darbiniece </a:t>
                      </a:r>
                      <a:r>
                        <a:rPr lang="lv-LV" b="1" baseline="0" noProof="0" dirty="0" smtClean="0">
                          <a:solidFill>
                            <a:schemeClr val="tx1"/>
                          </a:solidFill>
                        </a:rPr>
                        <a:t>Agita Dreiblate,</a:t>
                      </a:r>
                      <a:endParaRPr lang="lv-LV" baseline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lv-LV" baseline="0" noProof="0" dirty="0" smtClean="0">
                          <a:solidFill>
                            <a:schemeClr val="tx1"/>
                          </a:solidFill>
                        </a:rPr>
                        <a:t>praktiķe SOS mamma</a:t>
                      </a:r>
                      <a:r>
                        <a:rPr lang="lv-LV" b="1" baseline="0" noProof="0" dirty="0" smtClean="0">
                          <a:solidFill>
                            <a:schemeClr val="tx1"/>
                          </a:solidFill>
                        </a:rPr>
                        <a:t> Iveta Kupča</a:t>
                      </a:r>
                    </a:p>
                    <a:p>
                      <a:endParaRPr lang="lv-LV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1445495"/>
                  </a:ext>
                </a:extLst>
              </a:tr>
              <a:tr h="1710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noProof="0" dirty="0" smtClean="0"/>
                        <a:t>Zemgales</a:t>
                      </a:r>
                      <a:r>
                        <a:rPr lang="lv-LV" baseline="0" noProof="0" dirty="0" smtClean="0"/>
                        <a:t> </a:t>
                      </a:r>
                      <a:r>
                        <a:rPr lang="lv-LV" baseline="0" noProof="0" dirty="0" err="1" smtClean="0"/>
                        <a:t>ārpusģimenes</a:t>
                      </a:r>
                      <a:r>
                        <a:rPr lang="lv-LV" baseline="0" noProof="0" dirty="0" smtClean="0"/>
                        <a:t> aprūpes atbalsta  centrā “AIRI vecākiem”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lv-LV" i="1" noProof="0" dirty="0" smtClean="0"/>
                        <a:t>Īslīces SOS Bērnu ciemats, “Imantas 1”, Īslīces pag., Bauskas novads</a:t>
                      </a:r>
                      <a:endParaRPr lang="lv-LV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i="0" noProof="0" dirty="0" smtClean="0"/>
                        <a:t>Kurzemes</a:t>
                      </a:r>
                      <a:r>
                        <a:rPr lang="lv-LV" i="0" baseline="0" noProof="0" dirty="0" smtClean="0"/>
                        <a:t> </a:t>
                      </a:r>
                      <a:r>
                        <a:rPr lang="lv-LV" i="0" baseline="0" noProof="0" dirty="0" err="1" smtClean="0"/>
                        <a:t>ārpusģimenes</a:t>
                      </a:r>
                      <a:r>
                        <a:rPr lang="lv-LV" i="0" baseline="0" noProof="0" dirty="0" smtClean="0"/>
                        <a:t> aprūpes atbalsta  centrā “AIRI vecākiem”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lv-LV" i="1" baseline="0" noProof="0" dirty="0" smtClean="0"/>
                        <a:t>Ventspils iela 16, Kuldīga</a:t>
                      </a:r>
                      <a:endParaRPr lang="lv-LV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i="0" noProof="0" dirty="0" smtClean="0">
                          <a:solidFill>
                            <a:schemeClr val="tx1"/>
                          </a:solidFill>
                        </a:rPr>
                        <a:t>Rīgas </a:t>
                      </a:r>
                      <a:r>
                        <a:rPr lang="lv-LV" i="0" baseline="0" noProof="0" dirty="0" err="1" smtClean="0">
                          <a:solidFill>
                            <a:schemeClr val="tx1"/>
                          </a:solidFill>
                        </a:rPr>
                        <a:t>ārpusģimenes</a:t>
                      </a:r>
                      <a:r>
                        <a:rPr lang="lv-LV" i="0" baseline="0" noProof="0" dirty="0" smtClean="0">
                          <a:solidFill>
                            <a:schemeClr val="tx1"/>
                          </a:solidFill>
                        </a:rPr>
                        <a:t> aprūpes atbalsta  centrā “AIRI vecākiem”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lv-LV" i="1" noProof="0" dirty="0" smtClean="0">
                          <a:solidFill>
                            <a:schemeClr val="tx1"/>
                          </a:solidFill>
                        </a:rPr>
                        <a:t>Čaka iela </a:t>
                      </a:r>
                      <a:r>
                        <a:rPr lang="lv-LV" sz="1800" i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83/85, Nr. 31/32, Rīga</a:t>
                      </a:r>
                      <a:endParaRPr lang="lv-LV" i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noProof="0" dirty="0" smtClean="0">
                          <a:solidFill>
                            <a:schemeClr val="tx1"/>
                          </a:solidFill>
                        </a:rPr>
                        <a:t>Vidzemes</a:t>
                      </a:r>
                      <a:r>
                        <a:rPr lang="lv-LV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v-LV" baseline="0" noProof="0" dirty="0" err="1" smtClean="0">
                          <a:solidFill>
                            <a:schemeClr val="tx1"/>
                          </a:solidFill>
                        </a:rPr>
                        <a:t>ārpusģimenes</a:t>
                      </a:r>
                      <a:r>
                        <a:rPr lang="lv-LV" baseline="0" noProof="0" dirty="0" smtClean="0">
                          <a:solidFill>
                            <a:schemeClr val="tx1"/>
                          </a:solidFill>
                        </a:rPr>
                        <a:t> aprūpes atbalsta  centrā “AIRI vecākiem”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lv-LV" i="1" noProof="0" dirty="0" smtClean="0">
                          <a:solidFill>
                            <a:schemeClr val="tx1"/>
                          </a:solidFill>
                        </a:rPr>
                        <a:t>Valmieras SOS Bērnu ciemats,</a:t>
                      </a:r>
                      <a:r>
                        <a:rPr lang="lv-LV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i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Ganību iela 3, Valmiera</a:t>
                      </a:r>
                      <a:endParaRPr lang="lv-LV" i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443084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588" y="124391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11" y="57830"/>
            <a:ext cx="10515600" cy="54802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sniegšana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audžuģimenei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bērniem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605859"/>
            <a:ext cx="11654895" cy="5833607"/>
          </a:xfrm>
        </p:spPr>
        <p:txBody>
          <a:bodyPr>
            <a:noAutofit/>
          </a:bodyPr>
          <a:lstStyle/>
          <a:p>
            <a:pPr lvl="2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sociālā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darbinieka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konsultācijas un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atbalst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psihologa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konsultācijas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atbalst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citu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Atbalsta centra piesaistīto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speciālistu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(jurists, psihoterapeits, logopēds, speciālais pedagogs, psihiatrs, u.c.) konsultācijas un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atbalst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pēc iespējas - 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konsultācijas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udžuģimenes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dzīvesvietā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atbalst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ģ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imenei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bērniem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papildus nepieciešamo pakalpojumu plānošanā un piesaistē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udžuģimenē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ievietoto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bērnu individuālās attīstības </a:t>
            </a:r>
            <a:r>
              <a:rPr lang="lv-LV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plānošan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v-LV" i="1" dirty="0">
                <a:latin typeface="Arial" panose="020B0604020202020204" pitchFamily="34" charset="0"/>
                <a:cs typeface="Arial" panose="020B0604020202020204" pitchFamily="34" charset="0"/>
              </a:rPr>
              <a:t>Bērna individuālās attīstības plāns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udžuģimenei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nepieciešamā atbalsta plānošanu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v-LV" i="1" dirty="0">
                <a:latin typeface="Arial" panose="020B0604020202020204" pitchFamily="34" charset="0"/>
                <a:cs typeface="Arial" panose="020B0604020202020204" pitchFamily="34" charset="0"/>
              </a:rPr>
              <a:t>Audžuģimenes atbalsta plāns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udžuģimenes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zināšanu pilnveides apmācības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(ne mazāk kā astoņas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stundas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gadā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tbalsta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grupas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udžuģimenei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bērniem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pusaudži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pēc iespējas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udžuģimenes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bērnu uzraudzību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Atbalsta centra organizēto atbalsta grupu un apmācību laikā;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bērnu un viņu izcelsmes ģimeņu attiecību saglabāšanu un 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uzturēšanu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organizēšanu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finanšu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līdzekļu piesaistīšanu no bērnu izcelsmes pašvaldībām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bērniem nepieciešamo papildus pakalpojumu nodrošināšanai;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papildus finanšu līdzekļu piesaistīšanu no ziedojumiem, projektiem vai citām organizētajām aktivitātēm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Atbalsta centra pakalpojumu dažādošanai un kvalitātes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uzlabošanai.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388" y="124391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796" y="258922"/>
            <a:ext cx="9719804" cy="719137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Pakalpojuma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finansējums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911672"/>
              </p:ext>
            </p:extLst>
          </p:nvPr>
        </p:nvGraphicFramePr>
        <p:xfrm>
          <a:off x="1430796" y="1133157"/>
          <a:ext cx="9143999" cy="5216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256">
                  <a:extLst>
                    <a:ext uri="{9D8B030D-6E8A-4147-A177-3AD203B41FA5}">
                      <a16:colId xmlns:a16="http://schemas.microsoft.com/office/drawing/2014/main" xmlns="" val="1400198552"/>
                    </a:ext>
                  </a:extLst>
                </a:gridCol>
                <a:gridCol w="3138129">
                  <a:extLst>
                    <a:ext uri="{9D8B030D-6E8A-4147-A177-3AD203B41FA5}">
                      <a16:colId xmlns:a16="http://schemas.microsoft.com/office/drawing/2014/main" xmlns="" val="2138284802"/>
                    </a:ext>
                  </a:extLst>
                </a:gridCol>
                <a:gridCol w="1171238">
                  <a:extLst>
                    <a:ext uri="{9D8B030D-6E8A-4147-A177-3AD203B41FA5}">
                      <a16:colId xmlns:a16="http://schemas.microsoft.com/office/drawing/2014/main" xmlns="" val="410255748"/>
                    </a:ext>
                  </a:extLst>
                </a:gridCol>
                <a:gridCol w="1362964">
                  <a:extLst>
                    <a:ext uri="{9D8B030D-6E8A-4147-A177-3AD203B41FA5}">
                      <a16:colId xmlns:a16="http://schemas.microsoft.com/office/drawing/2014/main" xmlns="" val="2407354560"/>
                    </a:ext>
                  </a:extLst>
                </a:gridCol>
                <a:gridCol w="1028667">
                  <a:extLst>
                    <a:ext uri="{9D8B030D-6E8A-4147-A177-3AD203B41FA5}">
                      <a16:colId xmlns:a16="http://schemas.microsoft.com/office/drawing/2014/main" xmlns="" val="740655358"/>
                    </a:ext>
                  </a:extLst>
                </a:gridCol>
                <a:gridCol w="901449">
                  <a:extLst>
                    <a:ext uri="{9D8B030D-6E8A-4147-A177-3AD203B41FA5}">
                      <a16:colId xmlns:a16="http://schemas.microsoft.com/office/drawing/2014/main" xmlns="" val="952281691"/>
                    </a:ext>
                  </a:extLst>
                </a:gridCol>
                <a:gridCol w="1029296">
                  <a:extLst>
                    <a:ext uri="{9D8B030D-6E8A-4147-A177-3AD203B41FA5}">
                      <a16:colId xmlns:a16="http://schemas.microsoft.com/office/drawing/2014/main" xmlns="" val="74864580"/>
                    </a:ext>
                  </a:extLst>
                </a:gridCol>
              </a:tblGrid>
              <a:tr h="6132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A/ģ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a/ģ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Adopt</a:t>
                      </a:r>
                      <a:r>
                        <a:rPr lang="lv-LV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Aizb</a:t>
                      </a:r>
                      <a:r>
                        <a:rPr lang="lv-LV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Viesģim</a:t>
                      </a:r>
                      <a:r>
                        <a:rPr lang="lv-LV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990870239"/>
                  </a:ext>
                </a:extLst>
              </a:tr>
              <a:tr h="879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Atbalsta sniegšana un tā pieejamības  </a:t>
                      </a:r>
                      <a:r>
                        <a:rPr lang="lv-LV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nodrošināšana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v-LV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(FINANSĒJUMA GROZS)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105.46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119.11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669809424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Mācības statusa iegūšanai </a:t>
                      </a:r>
                      <a:r>
                        <a:rPr lang="lv-LV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lv-LV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lv-LV" sz="1600" b="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(uz ģimeni/dalībnieku)</a:t>
                      </a:r>
                      <a:endParaRPr lang="en-US" sz="16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01408404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Atbalsta grupa </a:t>
                      </a:r>
                      <a:r>
                        <a:rPr lang="lv-LV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lv-LV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lv-LV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(uz grupu)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993793855"/>
                  </a:ext>
                </a:extLst>
              </a:tr>
              <a:tr h="588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Ārštata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</a:t>
                      </a:r>
                      <a:r>
                        <a:rPr lang="lv-LV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sihologa</a:t>
                      </a:r>
                      <a:r>
                        <a:rPr lang="lv-LV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konsultācija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lv-LV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grozā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grozā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839255773"/>
                  </a:ext>
                </a:extLst>
              </a:tr>
              <a:tr h="588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Psihologa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atzinuma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sagatavošana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pēc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BT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pieprasījuma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grozā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grozā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766211638"/>
                  </a:ext>
                </a:extLst>
              </a:tr>
              <a:tr h="8226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Citi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speciālisti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bērnam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ģimenei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psihiatrs,jurists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psihoterpeiti,u.c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3925732715"/>
                  </a:ext>
                </a:extLst>
              </a:tr>
              <a:tr h="362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Administrēšana izdevumi 10%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352652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" y="103824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1934</Words>
  <Application>Microsoft Office PowerPoint</Application>
  <PresentationFormat>Widescreen</PresentationFormat>
  <Paragraphs>349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Theme</vt:lpstr>
      <vt:lpstr>Labklājības  ministrijas metodiskā sanāksme par  ārpusģimenes atbalsta centriem</vt:lpstr>
      <vt:lpstr>Asociācijas ārpusģimenes aprūpes atbalsta centri  “AIRI vecākiem”</vt:lpstr>
      <vt:lpstr> Centra pakalpojumu saturs:  MK 26.06.2018. noteikumi Nr. 355  “Ārpusģimenes aprūpes atbalsta centra noteikumi” </vt:lpstr>
      <vt:lpstr>Jaunu uzņemošo ģimeņu piesaistīšana </vt:lpstr>
      <vt:lpstr>PowerPoint Presentation</vt:lpstr>
      <vt:lpstr>Potenciālo audžuģimeņu apmācības </vt:lpstr>
      <vt:lpstr>Potenciālo audžuģimeņu  apmācības statusa iegūšanai: 2018</vt:lpstr>
      <vt:lpstr>Atbalsta sniegšana audžuģimenei un bērniem</vt:lpstr>
      <vt:lpstr>Pakalpojuma finansējums</vt:lpstr>
      <vt:lpstr>FINANSĒJUMA GROZS  eur uz 1 a/ģimeni mēnesī</vt:lpstr>
      <vt:lpstr>Pakalpojuma dokumentācija </vt:lpstr>
      <vt:lpstr>PowerPoint Presentation</vt:lpstr>
      <vt:lpstr>PowerPoint Presentation</vt:lpstr>
      <vt:lpstr>Zināšanu pilnveides mācības audžuģimenēm, aizbildņiem: 2018</vt:lpstr>
      <vt:lpstr>24/7 pieejamība Centra audžuģimenēm, bāriņtiesām un policijai   </vt:lpstr>
      <vt:lpstr>Audžuģimenes ieguvumi sadarbībai ar Asociāciju</vt:lpstr>
      <vt:lpstr>Pašvaldības ieguvumi sadarbībai ar Asociāciju</vt:lpstr>
      <vt:lpstr>Vidzemes ārpusģimenes aprūpes atbalsta centrs «AIRI vecākiem»</vt:lpstr>
      <vt:lpstr>Atziņas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Labklājības  ministrijas metodiskā sanāksme</dc:title>
  <dc:creator>Linda Ziverte</dc:creator>
  <cp:lastModifiedBy>Kristīne Mickēviča</cp:lastModifiedBy>
  <cp:revision>116</cp:revision>
  <dcterms:created xsi:type="dcterms:W3CDTF">2018-09-17T08:28:18Z</dcterms:created>
  <dcterms:modified xsi:type="dcterms:W3CDTF">2018-12-06T11:27:06Z</dcterms:modified>
</cp:coreProperties>
</file>