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14"/>
  </p:notesMasterIdLst>
  <p:sldIdLst>
    <p:sldId id="267" r:id="rId5"/>
    <p:sldId id="260" r:id="rId6"/>
    <p:sldId id="1007" r:id="rId7"/>
    <p:sldId id="339" r:id="rId8"/>
    <p:sldId id="1008" r:id="rId9"/>
    <p:sldId id="320" r:id="rId10"/>
    <p:sldId id="1012" r:id="rId11"/>
    <p:sldId id="1009" r:id="rId12"/>
    <p:sldId id="2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1BC931-BD63-C32A-9FE3-7F3DC1A59F52}" name="Evija Kleina" initials="EK" userId="S::evija.kleina@sif.gov.lv::1fcc0e37-0ac9-4bb2-9009-b36eb9715164" providerId="AD"/>
  <p188:author id="{56C88C83-1818-3ECB-29E1-5CB108566398}" name="Sanita Lāce" initials="SL" userId="S::sanita.lace@sif.gov.lv::3c298a4c-1570-4810-b3dd-2c9d1c8e95ae" providerId="AD"/>
  <p188:author id="{1A4E30F0-7F1C-8621-02C3-806DA5D47F74}" name=" " initials="" userId="S::olga.dmitrijeva@sif.gov.lv::ac6520a7-5bb1-4135-9a51-4d3bb5c15b1a" providerId="AD"/>
  <p188:author id="{61C700F1-CE53-B0D3-5917-C0F486CAECDD}" name="Alda Sebre" initials="AS" userId="S::alda.sebre@sif.gov.lv::cf186385-9c8f-4b4e-b692-562e1a1422a5" providerId="AD"/>
  <p188:author id="{8FE9D2FE-BF0C-DE73-2B2E-9B70206AC96E}" name="Zaiga Pūce" initials="ZP" userId="S::zaiga.puce@sif.gov.lv::46562381-0506-4c2f-8c75-6e3276aa47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F2F4F4"/>
    <a:srgbClr val="DAE1E1"/>
    <a:srgbClr val="7C93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E955B-F0FE-4B8F-8428-C97D91900A06}" v="576" dt="2023-04-26T10:21:43.399"/>
    <p1510:client id="{E1AA92D5-058E-40BC-9EE6-50735CAF8DF3}" v="25" dt="2023-04-26T10:48:13.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79" autoAdjust="0"/>
  </p:normalViewPr>
  <p:slideViewPr>
    <p:cSldViewPr snapToGrid="0">
      <p:cViewPr varScale="1">
        <p:scale>
          <a:sx n="61" d="100"/>
          <a:sy n="61" d="100"/>
        </p:scale>
        <p:origin x="16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Nebūtu iebildumu pret pieņemšanu darbā </c:v>
                </c:pt>
                <c:pt idx="1">
                  <c:v>Nebūtu iebildumu pret savu tuvu draugu vidū </c:v>
                </c:pt>
                <c:pt idx="2">
                  <c:v>Nebūtu iebildumu dzīvot kaimiņos </c:v>
                </c:pt>
              </c:strCache>
            </c:strRef>
          </c:cat>
          <c:val>
            <c:numRef>
              <c:f>Sheet1!$B$2:$B$4</c:f>
              <c:numCache>
                <c:formatCode>0.00%</c:formatCode>
                <c:ptCount val="3"/>
                <c:pt idx="0">
                  <c:v>0.214</c:v>
                </c:pt>
                <c:pt idx="1">
                  <c:v>0.17299999999999999</c:v>
                </c:pt>
                <c:pt idx="2">
                  <c:v>0.214</c:v>
                </c:pt>
              </c:numCache>
            </c:numRef>
          </c:val>
          <c:extLst>
            <c:ext xmlns:c16="http://schemas.microsoft.com/office/drawing/2014/chart" uri="{C3380CC4-5D6E-409C-BE32-E72D297353CC}">
              <c16:uniqueId val="{00000000-579F-4596-81A0-87CD43E478E5}"/>
            </c:ext>
          </c:extLst>
        </c:ser>
        <c:ser>
          <c:idx val="1"/>
          <c:order val="1"/>
          <c:tx>
            <c:strRef>
              <c:f>Sheet1!$C$1</c:f>
              <c:strCache>
                <c:ptCount val="1"/>
                <c:pt idx="0">
                  <c:v>2022.</c:v>
                </c:pt>
              </c:strCache>
            </c:strRef>
          </c:tx>
          <c:spPr>
            <a:solidFill>
              <a:schemeClr val="accent4"/>
            </a:solidFill>
            <a:ln>
              <a:noFill/>
            </a:ln>
            <a:effectLst/>
          </c:spPr>
          <c:invertIfNegative val="0"/>
          <c:dLbls>
            <c:dLbl>
              <c:idx val="0"/>
              <c:layout>
                <c:manualLayout>
                  <c:x val="1.3285024154589372E-2"/>
                  <c:y val="-9.0477917367025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9F-4596-81A0-87CD43E478E5}"/>
                </c:ext>
              </c:extLst>
            </c:dLbl>
            <c:dLbl>
              <c:idx val="1"/>
              <c:layout>
                <c:manualLayout>
                  <c:x val="6.0386473429950805E-3"/>
                  <c:y val="-8.4640632375604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9F-4596-81A0-87CD43E478E5}"/>
                </c:ext>
              </c:extLst>
            </c:dLbl>
            <c:dLbl>
              <c:idx val="2"/>
              <c:layout>
                <c:manualLayout>
                  <c:x val="1.3285024154589372E-2"/>
                  <c:y val="-9.6315202358446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9F-4596-81A0-87CD43E478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Nebūtu iebildumu pret pieņemšanu darbā </c:v>
                </c:pt>
                <c:pt idx="1">
                  <c:v>Nebūtu iebildumu pret savu tuvu draugu vidū </c:v>
                </c:pt>
                <c:pt idx="2">
                  <c:v>Nebūtu iebildumu dzīvot kaimiņos </c:v>
                </c:pt>
              </c:strCache>
            </c:strRef>
          </c:cat>
          <c:val>
            <c:numRef>
              <c:f>Sheet1!$C$2:$C$4</c:f>
              <c:numCache>
                <c:formatCode>0%</c:formatCode>
                <c:ptCount val="3"/>
                <c:pt idx="0">
                  <c:v>0.33</c:v>
                </c:pt>
                <c:pt idx="1">
                  <c:v>0.33</c:v>
                </c:pt>
                <c:pt idx="2">
                  <c:v>0.36</c:v>
                </c:pt>
              </c:numCache>
            </c:numRef>
          </c:val>
          <c:extLst>
            <c:ext xmlns:c16="http://schemas.microsoft.com/office/drawing/2014/chart" uri="{C3380CC4-5D6E-409C-BE32-E72D297353CC}">
              <c16:uniqueId val="{00000001-579F-4596-81A0-87CD43E478E5}"/>
            </c:ext>
          </c:extLst>
        </c:ser>
        <c:dLbls>
          <c:showLegendKey val="0"/>
          <c:showVal val="0"/>
          <c:showCatName val="0"/>
          <c:showSerName val="0"/>
          <c:showPercent val="0"/>
          <c:showBubbleSize val="0"/>
        </c:dLbls>
        <c:gapWidth val="150"/>
        <c:axId val="843045919"/>
        <c:axId val="842788031"/>
      </c:barChart>
      <c:catAx>
        <c:axId val="843045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v-LV"/>
          </a:p>
        </c:txPr>
        <c:crossAx val="842788031"/>
        <c:crosses val="autoZero"/>
        <c:auto val="1"/>
        <c:lblAlgn val="ctr"/>
        <c:lblOffset val="100"/>
        <c:noMultiLvlLbl val="0"/>
      </c:catAx>
      <c:valAx>
        <c:axId val="842788031"/>
        <c:scaling>
          <c:orientation val="minMax"/>
        </c:scaling>
        <c:delete val="1"/>
        <c:axPos val="b"/>
        <c:numFmt formatCode="0.00%" sourceLinked="1"/>
        <c:majorTickMark val="none"/>
        <c:minorTickMark val="none"/>
        <c:tickLblPos val="nextTo"/>
        <c:crossAx val="843045919"/>
        <c:crosses val="autoZero"/>
        <c:crossBetween val="between"/>
      </c:valAx>
      <c:spPr>
        <a:noFill/>
        <a:ln w="25400">
          <a:noFill/>
        </a:ln>
        <a:effectLst/>
      </c:spPr>
    </c:plotArea>
    <c:legend>
      <c:legendPos val="b"/>
      <c:layout>
        <c:manualLayout>
          <c:xMode val="edge"/>
          <c:yMode val="edge"/>
          <c:x val="0.42542013770017878"/>
          <c:y val="0.9229347386941672"/>
          <c:w val="0.21316929133858267"/>
          <c:h val="5.95534063315697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16584A8-4C5C-48E2-913B-1CD522D1A37D}"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lv-LV"/>
        </a:p>
      </dgm:t>
    </dgm:pt>
    <dgm:pt modelId="{E3781223-E0C5-400A-BB98-FBA3A0F3C301}">
      <dgm:prSet phldrT="[Text]" custT="1"/>
      <dgm:spPr>
        <a:ln>
          <a:noFill/>
        </a:ln>
      </dgm:spPr>
      <dgm:t>
        <a:bodyPr/>
        <a:lstStyle/>
        <a:p>
          <a:r>
            <a:rPr lang="lv-LV" sz="1400" b="1"/>
            <a:t>Darbības jomas</a:t>
          </a:r>
        </a:p>
      </dgm:t>
    </dgm:pt>
    <dgm:pt modelId="{B336566E-C9FF-470E-BFAF-606A08D25CDB}" type="parTrans" cxnId="{3E43DEA7-2D05-4565-A2E8-AE7D194A7C32}">
      <dgm:prSet/>
      <dgm:spPr/>
      <dgm:t>
        <a:bodyPr/>
        <a:lstStyle/>
        <a:p>
          <a:endParaRPr lang="lv-LV" sz="2400"/>
        </a:p>
      </dgm:t>
    </dgm:pt>
    <dgm:pt modelId="{BB6E9250-75B8-4B93-B7AE-E1CE56218DE8}" type="sibTrans" cxnId="{3E43DEA7-2D05-4565-A2E8-AE7D194A7C32}">
      <dgm:prSet/>
      <dgm:spPr/>
      <dgm:t>
        <a:bodyPr/>
        <a:lstStyle/>
        <a:p>
          <a:endParaRPr lang="lv-LV" sz="2400"/>
        </a:p>
      </dgm:t>
    </dgm:pt>
    <dgm:pt modelId="{88FC926F-A11B-45A3-8610-87D057ACA6D1}">
      <dgm:prSet phldrT="[Text]" custT="1"/>
      <dgm:spPr>
        <a:ln>
          <a:noFill/>
        </a:ln>
      </dgm:spPr>
      <dgm:t>
        <a:bodyPr/>
        <a:lstStyle/>
        <a:p>
          <a:r>
            <a:rPr lang="lv-LV" sz="1200" b="0" i="0" u="none"/>
            <a:t>Pilsoniskā sabiedrība</a:t>
          </a:r>
          <a:endParaRPr lang="lv-LV" sz="1200"/>
        </a:p>
      </dgm:t>
    </dgm:pt>
    <dgm:pt modelId="{0C49A323-C524-4F9B-80A9-A201A6DFAD52}" type="parTrans" cxnId="{469B196D-CFEF-47B0-A96D-F9EF9F35027B}">
      <dgm:prSet custT="1"/>
      <dgm:spPr>
        <a:solidFill>
          <a:srgbClr val="800024"/>
        </a:solidFill>
      </dgm:spPr>
      <dgm:t>
        <a:bodyPr/>
        <a:lstStyle/>
        <a:p>
          <a:endParaRPr lang="lv-LV" sz="700"/>
        </a:p>
      </dgm:t>
    </dgm:pt>
    <dgm:pt modelId="{02F017AC-4469-420B-8B43-FEC1D510E507}" type="sibTrans" cxnId="{469B196D-CFEF-47B0-A96D-F9EF9F35027B}">
      <dgm:prSet/>
      <dgm:spPr/>
      <dgm:t>
        <a:bodyPr/>
        <a:lstStyle/>
        <a:p>
          <a:endParaRPr lang="lv-LV" sz="2400"/>
        </a:p>
      </dgm:t>
    </dgm:pt>
    <dgm:pt modelId="{455588FC-6B9A-40B8-950C-FB0456B46802}">
      <dgm:prSet phldrT="[Text]" custT="1"/>
      <dgm:spPr>
        <a:ln>
          <a:noFill/>
        </a:ln>
      </dgm:spPr>
      <dgm:t>
        <a:bodyPr/>
        <a:lstStyle/>
        <a:p>
          <a:r>
            <a:rPr lang="lv-LV" sz="1200" b="0" i="0" u="none"/>
            <a:t>Mazākum-tautības</a:t>
          </a:r>
          <a:endParaRPr lang="lv-LV" sz="1200"/>
        </a:p>
      </dgm:t>
    </dgm:pt>
    <dgm:pt modelId="{AA14ACB3-C15C-4E92-B3AA-35B93E6A37EC}" type="parTrans" cxnId="{D95C31ED-8050-4003-8D3A-BA3709B29586}">
      <dgm:prSet custT="1"/>
      <dgm:spPr>
        <a:solidFill>
          <a:srgbClr val="800024"/>
        </a:solidFill>
      </dgm:spPr>
      <dgm:t>
        <a:bodyPr/>
        <a:lstStyle/>
        <a:p>
          <a:endParaRPr lang="lv-LV" sz="700"/>
        </a:p>
      </dgm:t>
    </dgm:pt>
    <dgm:pt modelId="{56FBB89C-52C3-45AD-B0BB-1B7E45F10777}" type="sibTrans" cxnId="{D95C31ED-8050-4003-8D3A-BA3709B29586}">
      <dgm:prSet/>
      <dgm:spPr/>
      <dgm:t>
        <a:bodyPr/>
        <a:lstStyle/>
        <a:p>
          <a:endParaRPr lang="lv-LV" sz="2400"/>
        </a:p>
      </dgm:t>
    </dgm:pt>
    <dgm:pt modelId="{5AB9309A-FECC-4172-92B0-FAB99F374601}">
      <dgm:prSet phldrT="[Text]" custT="1"/>
      <dgm:spPr>
        <a:ln>
          <a:noFill/>
        </a:ln>
      </dgm:spPr>
      <dgm:t>
        <a:bodyPr/>
        <a:lstStyle/>
        <a:p>
          <a:r>
            <a:rPr lang="lv-LV" sz="1200" b="0" i="0" u="none"/>
            <a:t>Ģimenes</a:t>
          </a:r>
          <a:endParaRPr lang="lv-LV" sz="1200"/>
        </a:p>
      </dgm:t>
    </dgm:pt>
    <dgm:pt modelId="{523DD76C-DEC1-49C4-B775-16A45EBBDA4E}" type="parTrans" cxnId="{8163DA79-DC6A-423E-8FF9-1E16CD0A67BD}">
      <dgm:prSet custT="1"/>
      <dgm:spPr>
        <a:solidFill>
          <a:srgbClr val="800024"/>
        </a:solidFill>
      </dgm:spPr>
      <dgm:t>
        <a:bodyPr/>
        <a:lstStyle/>
        <a:p>
          <a:endParaRPr lang="lv-LV" sz="700"/>
        </a:p>
      </dgm:t>
    </dgm:pt>
    <dgm:pt modelId="{2F9BE51F-4027-47A8-AA4A-19981091B8D2}" type="sibTrans" cxnId="{8163DA79-DC6A-423E-8FF9-1E16CD0A67BD}">
      <dgm:prSet/>
      <dgm:spPr/>
      <dgm:t>
        <a:bodyPr/>
        <a:lstStyle/>
        <a:p>
          <a:endParaRPr lang="lv-LV" sz="2400"/>
        </a:p>
      </dgm:t>
    </dgm:pt>
    <dgm:pt modelId="{D13BD0A7-5004-419D-A075-73D725153E15}">
      <dgm:prSet phldrT="[Text]" custT="1"/>
      <dgm:spPr>
        <a:ln>
          <a:noFill/>
        </a:ln>
      </dgm:spPr>
      <dgm:t>
        <a:bodyPr/>
        <a:lstStyle/>
        <a:p>
          <a:r>
            <a:rPr lang="lv-LV" sz="1200" b="0" i="0" u="none"/>
            <a:t>Diaspora</a:t>
          </a:r>
          <a:endParaRPr lang="lv-LV" sz="1200"/>
        </a:p>
      </dgm:t>
    </dgm:pt>
    <dgm:pt modelId="{3D7A19AD-E5A9-49C7-9350-1F6438CD2DB4}" type="parTrans" cxnId="{2A070D00-C4D7-403A-8DEF-09A753731E36}">
      <dgm:prSet custT="1"/>
      <dgm:spPr>
        <a:solidFill>
          <a:srgbClr val="800024"/>
        </a:solidFill>
      </dgm:spPr>
      <dgm:t>
        <a:bodyPr/>
        <a:lstStyle/>
        <a:p>
          <a:endParaRPr lang="lv-LV" sz="700"/>
        </a:p>
      </dgm:t>
    </dgm:pt>
    <dgm:pt modelId="{96A0F2AD-026B-4D58-890F-F312BB9C387B}" type="sibTrans" cxnId="{2A070D00-C4D7-403A-8DEF-09A753731E36}">
      <dgm:prSet/>
      <dgm:spPr/>
      <dgm:t>
        <a:bodyPr/>
        <a:lstStyle/>
        <a:p>
          <a:endParaRPr lang="lv-LV" sz="2400"/>
        </a:p>
      </dgm:t>
    </dgm:pt>
    <dgm:pt modelId="{86A02EC5-6737-445A-8C52-CB4AF4553F13}">
      <dgm:prSet phldrT="[Text]" custT="1"/>
      <dgm:spPr>
        <a:ln>
          <a:noFill/>
        </a:ln>
      </dgm:spPr>
      <dgm:t>
        <a:bodyPr/>
        <a:lstStyle/>
        <a:p>
          <a:r>
            <a:rPr lang="lv-LV" sz="1200" b="0" i="0" u="none"/>
            <a:t>Sociāli neaizsargātie</a:t>
          </a:r>
          <a:endParaRPr lang="lv-LV" sz="1200"/>
        </a:p>
      </dgm:t>
    </dgm:pt>
    <dgm:pt modelId="{AB067FF0-AF27-4F67-9968-C164C641999B}" type="parTrans" cxnId="{D331286A-7AD5-4287-A8BB-D1443D9C6C42}">
      <dgm:prSet custT="1"/>
      <dgm:spPr>
        <a:solidFill>
          <a:srgbClr val="800024"/>
        </a:solidFill>
      </dgm:spPr>
      <dgm:t>
        <a:bodyPr/>
        <a:lstStyle/>
        <a:p>
          <a:endParaRPr lang="lv-LV" sz="700"/>
        </a:p>
      </dgm:t>
    </dgm:pt>
    <dgm:pt modelId="{FD1029F1-6BD3-407B-8085-F9E11280FC3D}" type="sibTrans" cxnId="{D331286A-7AD5-4287-A8BB-D1443D9C6C42}">
      <dgm:prSet/>
      <dgm:spPr/>
      <dgm:t>
        <a:bodyPr/>
        <a:lstStyle/>
        <a:p>
          <a:endParaRPr lang="lv-LV" sz="2400"/>
        </a:p>
      </dgm:t>
    </dgm:pt>
    <dgm:pt modelId="{FF33CAE7-F7B5-4DF4-AD3C-BB76B759BBB6}">
      <dgm:prSet phldrT="[Text]" custT="1"/>
      <dgm:spPr>
        <a:ln>
          <a:noFill/>
        </a:ln>
      </dgm:spPr>
      <dgm:t>
        <a:bodyPr/>
        <a:lstStyle/>
        <a:p>
          <a:r>
            <a:rPr lang="lv-LV" sz="1200" b="0" i="0" u="none"/>
            <a:t>Patvēruma meklētāji</a:t>
          </a:r>
          <a:endParaRPr lang="lv-LV" sz="1200"/>
        </a:p>
      </dgm:t>
    </dgm:pt>
    <dgm:pt modelId="{5A0334BB-2C7E-431C-A05B-1FEBD28AC28A}" type="parTrans" cxnId="{38E53457-A88B-4D34-A49A-6216DC49EC88}">
      <dgm:prSet custT="1"/>
      <dgm:spPr>
        <a:solidFill>
          <a:srgbClr val="800024"/>
        </a:solidFill>
      </dgm:spPr>
      <dgm:t>
        <a:bodyPr/>
        <a:lstStyle/>
        <a:p>
          <a:endParaRPr lang="lv-LV" sz="700"/>
        </a:p>
      </dgm:t>
    </dgm:pt>
    <dgm:pt modelId="{D22E2702-8A9C-4A95-9ADE-0A871BA4A2E1}" type="sibTrans" cxnId="{38E53457-A88B-4D34-A49A-6216DC49EC88}">
      <dgm:prSet/>
      <dgm:spPr/>
      <dgm:t>
        <a:bodyPr/>
        <a:lstStyle/>
        <a:p>
          <a:endParaRPr lang="lv-LV" sz="2400"/>
        </a:p>
      </dgm:t>
    </dgm:pt>
    <dgm:pt modelId="{CC76089C-B737-4086-A8F9-0E810021A551}">
      <dgm:prSet phldrT="[Text]" custT="1"/>
      <dgm:spPr>
        <a:ln>
          <a:noFill/>
        </a:ln>
      </dgm:spPr>
      <dgm:t>
        <a:bodyPr/>
        <a:lstStyle/>
        <a:p>
          <a:r>
            <a:rPr lang="lv-LV" sz="1200" b="0" i="0" u="none"/>
            <a:t>Mediju atbalsts</a:t>
          </a:r>
          <a:endParaRPr lang="lv-LV" sz="1200"/>
        </a:p>
      </dgm:t>
    </dgm:pt>
    <dgm:pt modelId="{9A568873-C576-48FE-BAF4-5D06DD23C68F}" type="parTrans" cxnId="{8552389C-7250-47F0-BC1E-FACB974FC9DF}">
      <dgm:prSet custT="1"/>
      <dgm:spPr>
        <a:solidFill>
          <a:srgbClr val="800024"/>
        </a:solidFill>
      </dgm:spPr>
      <dgm:t>
        <a:bodyPr/>
        <a:lstStyle/>
        <a:p>
          <a:endParaRPr lang="lv-LV" sz="700"/>
        </a:p>
      </dgm:t>
    </dgm:pt>
    <dgm:pt modelId="{B22B85B3-26C9-4FBA-BEE6-5ACD7CC16C6F}" type="sibTrans" cxnId="{8552389C-7250-47F0-BC1E-FACB974FC9DF}">
      <dgm:prSet/>
      <dgm:spPr/>
      <dgm:t>
        <a:bodyPr/>
        <a:lstStyle/>
        <a:p>
          <a:endParaRPr lang="lv-LV" sz="2400"/>
        </a:p>
      </dgm:t>
    </dgm:pt>
    <dgm:pt modelId="{108298E5-2028-4D53-B8DD-5CC642A022C6}">
      <dgm:prSet phldrT="[Text]" custT="1"/>
      <dgm:spPr>
        <a:ln>
          <a:noFill/>
        </a:ln>
      </dgm:spPr>
      <dgm:t>
        <a:bodyPr/>
        <a:lstStyle/>
        <a:p>
          <a:r>
            <a:rPr lang="lv-LV" sz="1200" b="0" i="0" u="none"/>
            <a:t>Dažādības veicināšana</a:t>
          </a:r>
          <a:endParaRPr lang="lv-LV" sz="1200"/>
        </a:p>
      </dgm:t>
    </dgm:pt>
    <dgm:pt modelId="{7FF7D14B-5E79-43A0-A4B8-F390E4A4C34D}" type="parTrans" cxnId="{76EAEEA1-687D-42CC-8780-E01D4D65C0DD}">
      <dgm:prSet custT="1"/>
      <dgm:spPr>
        <a:solidFill>
          <a:srgbClr val="800024"/>
        </a:solidFill>
      </dgm:spPr>
      <dgm:t>
        <a:bodyPr/>
        <a:lstStyle/>
        <a:p>
          <a:endParaRPr lang="lv-LV" sz="700"/>
        </a:p>
      </dgm:t>
    </dgm:pt>
    <dgm:pt modelId="{55189BB9-4FE0-4771-AE57-6963DA46AE9D}" type="sibTrans" cxnId="{76EAEEA1-687D-42CC-8780-E01D4D65C0DD}">
      <dgm:prSet/>
      <dgm:spPr/>
      <dgm:t>
        <a:bodyPr/>
        <a:lstStyle/>
        <a:p>
          <a:endParaRPr lang="lv-LV" sz="2400"/>
        </a:p>
      </dgm:t>
    </dgm:pt>
    <dgm:pt modelId="{8F2565B4-A3CB-4278-9DCE-312F59459A06}">
      <dgm:prSet phldrT="[Text]" custT="1"/>
      <dgm:spPr>
        <a:ln>
          <a:noFill/>
        </a:ln>
      </dgm:spPr>
      <dgm:t>
        <a:bodyPr/>
        <a:lstStyle/>
        <a:p>
          <a:r>
            <a:rPr lang="lv-LV" sz="1200"/>
            <a:t>Sociālās inovācijas</a:t>
          </a:r>
        </a:p>
      </dgm:t>
    </dgm:pt>
    <dgm:pt modelId="{5A4DE137-005B-4EE2-B44D-80083E218F29}" type="parTrans" cxnId="{E5A0041E-9B15-4377-B160-9F453689892C}">
      <dgm:prSet custT="1"/>
      <dgm:spPr>
        <a:solidFill>
          <a:srgbClr val="800024"/>
        </a:solidFill>
      </dgm:spPr>
      <dgm:t>
        <a:bodyPr/>
        <a:lstStyle/>
        <a:p>
          <a:endParaRPr lang="lv-LV" sz="700"/>
        </a:p>
      </dgm:t>
    </dgm:pt>
    <dgm:pt modelId="{E4BC93D2-4AC1-41EB-A673-8807D8C026FB}" type="sibTrans" cxnId="{E5A0041E-9B15-4377-B160-9F453689892C}">
      <dgm:prSet/>
      <dgm:spPr/>
      <dgm:t>
        <a:bodyPr/>
        <a:lstStyle/>
        <a:p>
          <a:endParaRPr lang="lv-LV" sz="2400"/>
        </a:p>
      </dgm:t>
    </dgm:pt>
    <dgm:pt modelId="{FDB29EDB-7F4F-4116-8D48-7C2C99098F47}">
      <dgm:prSet phldrT="[Text]" custT="1"/>
      <dgm:spPr>
        <a:ln>
          <a:noFill/>
        </a:ln>
      </dgm:spPr>
      <dgm:t>
        <a:bodyPr/>
        <a:lstStyle/>
        <a:p>
          <a:r>
            <a:rPr lang="lv-LV" sz="1200"/>
            <a:t>Darba devēji</a:t>
          </a:r>
        </a:p>
      </dgm:t>
    </dgm:pt>
    <dgm:pt modelId="{AC405CE1-3574-4586-8930-BDC81D249388}" type="parTrans" cxnId="{F6765C0C-8BA6-4E3A-819A-6DDA15524537}">
      <dgm:prSet/>
      <dgm:spPr>
        <a:solidFill>
          <a:srgbClr val="800024"/>
        </a:solidFill>
      </dgm:spPr>
      <dgm:t>
        <a:bodyPr/>
        <a:lstStyle/>
        <a:p>
          <a:endParaRPr lang="lv-LV"/>
        </a:p>
      </dgm:t>
    </dgm:pt>
    <dgm:pt modelId="{54DB358D-1CF9-4191-A5CA-7D949535AE66}" type="sibTrans" cxnId="{F6765C0C-8BA6-4E3A-819A-6DDA15524537}">
      <dgm:prSet/>
      <dgm:spPr/>
      <dgm:t>
        <a:bodyPr/>
        <a:lstStyle/>
        <a:p>
          <a:endParaRPr lang="lv-LV"/>
        </a:p>
      </dgm:t>
    </dgm:pt>
    <dgm:pt modelId="{CE811283-7823-4FDB-83D2-737BC43E3988}">
      <dgm:prSet phldrT="[Text]" custScaleX="123108" custScaleY="78959" custRadScaleRad="100174" custRadScaleInc="3009"/>
      <dgm:spPr>
        <a:ln>
          <a:noFill/>
        </a:ln>
      </dgm:spPr>
      <dgm:t>
        <a:bodyPr/>
        <a:lstStyle/>
        <a:p>
          <a:endParaRPr lang="en-US"/>
        </a:p>
      </dgm:t>
    </dgm:pt>
    <dgm:pt modelId="{FBDF2756-EE0C-4DCF-B4A0-2B048D7DF5B2}" type="parTrans" cxnId="{83E3DAFF-8B97-4393-9F7B-D150C36FAAAA}">
      <dgm:prSet custLinFactNeighborX="12807" custLinFactNeighborY="-5981"/>
      <dgm:spPr/>
      <dgm:t>
        <a:bodyPr/>
        <a:lstStyle/>
        <a:p>
          <a:endParaRPr lang="lv-LV"/>
        </a:p>
      </dgm:t>
    </dgm:pt>
    <dgm:pt modelId="{BA3181A1-995A-4E53-AC60-4C8AF3D4E7F8}" type="sibTrans" cxnId="{83E3DAFF-8B97-4393-9F7B-D150C36FAAAA}">
      <dgm:prSet/>
      <dgm:spPr/>
      <dgm:t>
        <a:bodyPr/>
        <a:lstStyle/>
        <a:p>
          <a:endParaRPr lang="lv-LV"/>
        </a:p>
      </dgm:t>
    </dgm:pt>
    <dgm:pt modelId="{4FCDB9DD-6BD2-49D1-9FBC-EC3EDC6DE5A0}" type="pres">
      <dgm:prSet presAssocID="{616584A8-4C5C-48E2-913B-1CD522D1A37D}" presName="Name0" presStyleCnt="0">
        <dgm:presLayoutVars>
          <dgm:chMax val="1"/>
          <dgm:dir/>
          <dgm:animLvl val="ctr"/>
          <dgm:resizeHandles val="exact"/>
        </dgm:presLayoutVars>
      </dgm:prSet>
      <dgm:spPr/>
    </dgm:pt>
    <dgm:pt modelId="{B637BC00-F8D3-4B3C-80C1-2E8835BE40E6}" type="pres">
      <dgm:prSet presAssocID="{E3781223-E0C5-400A-BB98-FBA3A0F3C301}" presName="centerShape" presStyleLbl="node0" presStyleIdx="0" presStyleCnt="1" custScaleX="140489" custScaleY="136798"/>
      <dgm:spPr/>
    </dgm:pt>
    <dgm:pt modelId="{F97878C0-E4DC-4409-8CA3-8C0E63589897}" type="pres">
      <dgm:prSet presAssocID="{0C49A323-C524-4F9B-80A9-A201A6DFAD52}" presName="parTrans" presStyleLbl="sibTrans2D1" presStyleIdx="0" presStyleCnt="10" custLinFactNeighborX="12807" custLinFactNeighborY="-5981"/>
      <dgm:spPr/>
    </dgm:pt>
    <dgm:pt modelId="{6EBEA6BA-B6AA-431F-AB41-919328BA1A6D}" type="pres">
      <dgm:prSet presAssocID="{0C49A323-C524-4F9B-80A9-A201A6DFAD52}" presName="connectorText" presStyleLbl="sibTrans2D1" presStyleIdx="0" presStyleCnt="10"/>
      <dgm:spPr/>
    </dgm:pt>
    <dgm:pt modelId="{883F699C-5448-40DF-BDC8-8F356EF8E23C}" type="pres">
      <dgm:prSet presAssocID="{88FC926F-A11B-45A3-8610-87D057ACA6D1}" presName="node" presStyleLbl="node1" presStyleIdx="0" presStyleCnt="10" custScaleX="123108" custScaleY="78959" custRadScaleRad="100174" custRadScaleInc="3009">
        <dgm:presLayoutVars>
          <dgm:bulletEnabled val="1"/>
        </dgm:presLayoutVars>
      </dgm:prSet>
      <dgm:spPr/>
    </dgm:pt>
    <dgm:pt modelId="{25A7B1BE-BC2B-4820-9684-CE65829E3023}" type="pres">
      <dgm:prSet presAssocID="{AC405CE1-3574-4586-8930-BDC81D249388}" presName="parTrans" presStyleLbl="sibTrans2D1" presStyleIdx="1" presStyleCnt="10"/>
      <dgm:spPr/>
    </dgm:pt>
    <dgm:pt modelId="{2A2CE128-0D5C-478C-A84D-57730033DFFE}" type="pres">
      <dgm:prSet presAssocID="{AC405CE1-3574-4586-8930-BDC81D249388}" presName="connectorText" presStyleLbl="sibTrans2D1" presStyleIdx="1" presStyleCnt="10"/>
      <dgm:spPr/>
    </dgm:pt>
    <dgm:pt modelId="{CCEA519B-5A0B-4107-8481-D2FEA6B413CA}" type="pres">
      <dgm:prSet presAssocID="{FDB29EDB-7F4F-4116-8D48-7C2C99098F47}" presName="node" presStyleLbl="node1" presStyleIdx="1" presStyleCnt="10" custScaleX="139399" custScaleY="76921">
        <dgm:presLayoutVars>
          <dgm:bulletEnabled val="1"/>
        </dgm:presLayoutVars>
      </dgm:prSet>
      <dgm:spPr/>
    </dgm:pt>
    <dgm:pt modelId="{CCB29FA7-4B65-4B1D-BB3C-DD8D7352902E}" type="pres">
      <dgm:prSet presAssocID="{AA14ACB3-C15C-4E92-B3AA-35B93E6A37EC}" presName="parTrans" presStyleLbl="sibTrans2D1" presStyleIdx="2" presStyleCnt="10" custLinFactNeighborX="12807" custLinFactNeighborY="-5981"/>
      <dgm:spPr/>
    </dgm:pt>
    <dgm:pt modelId="{352AB976-C198-4E62-9147-979C624C8D25}" type="pres">
      <dgm:prSet presAssocID="{AA14ACB3-C15C-4E92-B3AA-35B93E6A37EC}" presName="connectorText" presStyleLbl="sibTrans2D1" presStyleIdx="2" presStyleCnt="10"/>
      <dgm:spPr/>
    </dgm:pt>
    <dgm:pt modelId="{DACC524C-A598-4266-8E9E-8B691C46A10F}" type="pres">
      <dgm:prSet presAssocID="{455588FC-6B9A-40B8-950C-FB0456B46802}" presName="node" presStyleLbl="node1" presStyleIdx="2" presStyleCnt="10" custScaleX="123108" custScaleY="78959" custRadScaleRad="100808" custRadScaleInc="1983">
        <dgm:presLayoutVars>
          <dgm:bulletEnabled val="1"/>
        </dgm:presLayoutVars>
      </dgm:prSet>
      <dgm:spPr/>
    </dgm:pt>
    <dgm:pt modelId="{79355472-D249-47B0-94B0-4985A2E098C0}" type="pres">
      <dgm:prSet presAssocID="{523DD76C-DEC1-49C4-B775-16A45EBBDA4E}" presName="parTrans" presStyleLbl="sibTrans2D1" presStyleIdx="3" presStyleCnt="10" custLinFactNeighborX="12807" custLinFactNeighborY="-5981"/>
      <dgm:spPr/>
    </dgm:pt>
    <dgm:pt modelId="{554B1E4D-FDE7-4E51-B6DA-2B38BD609EC7}" type="pres">
      <dgm:prSet presAssocID="{523DD76C-DEC1-49C4-B775-16A45EBBDA4E}" presName="connectorText" presStyleLbl="sibTrans2D1" presStyleIdx="3" presStyleCnt="10"/>
      <dgm:spPr/>
    </dgm:pt>
    <dgm:pt modelId="{708F5DFF-5498-4016-9E9B-3E1E331B9ABD}" type="pres">
      <dgm:prSet presAssocID="{5AB9309A-FECC-4172-92B0-FAB99F374601}" presName="node" presStyleLbl="node1" presStyleIdx="3" presStyleCnt="10" custScaleX="123108" custScaleY="78959" custRadScaleRad="100133" custRadScaleInc="67">
        <dgm:presLayoutVars>
          <dgm:bulletEnabled val="1"/>
        </dgm:presLayoutVars>
      </dgm:prSet>
      <dgm:spPr/>
    </dgm:pt>
    <dgm:pt modelId="{013E962A-BEDE-461F-9B03-9355FFC6FEEE}" type="pres">
      <dgm:prSet presAssocID="{3D7A19AD-E5A9-49C7-9350-1F6438CD2DB4}" presName="parTrans" presStyleLbl="sibTrans2D1" presStyleIdx="4" presStyleCnt="10" custLinFactNeighborX="12807" custLinFactNeighborY="-5981"/>
      <dgm:spPr/>
    </dgm:pt>
    <dgm:pt modelId="{BDAD4407-0F0B-47D8-9593-9C0C6942AA64}" type="pres">
      <dgm:prSet presAssocID="{3D7A19AD-E5A9-49C7-9350-1F6438CD2DB4}" presName="connectorText" presStyleLbl="sibTrans2D1" presStyleIdx="4" presStyleCnt="10"/>
      <dgm:spPr/>
    </dgm:pt>
    <dgm:pt modelId="{17D9CD8E-D6E4-4262-AEFB-92200B5FADFE}" type="pres">
      <dgm:prSet presAssocID="{D13BD0A7-5004-419D-A075-73D725153E15}" presName="node" presStyleLbl="node1" presStyleIdx="4" presStyleCnt="10" custScaleX="123108" custScaleY="78959" custRadScaleRad="100117" custRadScaleInc="-193">
        <dgm:presLayoutVars>
          <dgm:bulletEnabled val="1"/>
        </dgm:presLayoutVars>
      </dgm:prSet>
      <dgm:spPr/>
    </dgm:pt>
    <dgm:pt modelId="{338BF914-DD5B-447E-B12E-39896E42DA2E}" type="pres">
      <dgm:prSet presAssocID="{AB067FF0-AF27-4F67-9968-C164C641999B}" presName="parTrans" presStyleLbl="sibTrans2D1" presStyleIdx="5" presStyleCnt="10" custLinFactNeighborX="12807" custLinFactNeighborY="-5981"/>
      <dgm:spPr/>
    </dgm:pt>
    <dgm:pt modelId="{70A2E039-6A91-4ABE-81C0-0DEBF6306AF3}" type="pres">
      <dgm:prSet presAssocID="{AB067FF0-AF27-4F67-9968-C164C641999B}" presName="connectorText" presStyleLbl="sibTrans2D1" presStyleIdx="5" presStyleCnt="10"/>
      <dgm:spPr/>
    </dgm:pt>
    <dgm:pt modelId="{1C45EC9B-1CC5-4AA8-AF76-D12209875D24}" type="pres">
      <dgm:prSet presAssocID="{86A02EC5-6737-445A-8C52-CB4AF4553F13}" presName="node" presStyleLbl="node1" presStyleIdx="5" presStyleCnt="10" custScaleX="130437" custScaleY="78959" custRadScaleRad="101134" custRadScaleInc="-17091">
        <dgm:presLayoutVars>
          <dgm:bulletEnabled val="1"/>
        </dgm:presLayoutVars>
      </dgm:prSet>
      <dgm:spPr/>
    </dgm:pt>
    <dgm:pt modelId="{10C21A6C-EB4F-4454-95A5-048928741861}" type="pres">
      <dgm:prSet presAssocID="{5A0334BB-2C7E-431C-A05B-1FEBD28AC28A}" presName="parTrans" presStyleLbl="sibTrans2D1" presStyleIdx="6" presStyleCnt="10" custLinFactNeighborX="12807" custLinFactNeighborY="-5981"/>
      <dgm:spPr/>
    </dgm:pt>
    <dgm:pt modelId="{2E4DA018-0B5F-4533-907F-64426D26042D}" type="pres">
      <dgm:prSet presAssocID="{5A0334BB-2C7E-431C-A05B-1FEBD28AC28A}" presName="connectorText" presStyleLbl="sibTrans2D1" presStyleIdx="6" presStyleCnt="10"/>
      <dgm:spPr/>
    </dgm:pt>
    <dgm:pt modelId="{F2043D8B-D86D-4755-A9B4-818370BBFCEA}" type="pres">
      <dgm:prSet presAssocID="{FF33CAE7-F7B5-4DF4-AD3C-BB76B759BBB6}" presName="node" presStyleLbl="node1" presStyleIdx="6" presStyleCnt="10" custScaleX="123108" custScaleY="78959" custRadScaleRad="99954" custRadScaleInc="-363">
        <dgm:presLayoutVars>
          <dgm:bulletEnabled val="1"/>
        </dgm:presLayoutVars>
      </dgm:prSet>
      <dgm:spPr/>
    </dgm:pt>
    <dgm:pt modelId="{4C453EC8-9E29-4943-8E51-ED72E1421FFC}" type="pres">
      <dgm:prSet presAssocID="{9A568873-C576-48FE-BAF4-5D06DD23C68F}" presName="parTrans" presStyleLbl="sibTrans2D1" presStyleIdx="7" presStyleCnt="10" custLinFactNeighborX="0" custLinFactNeighborY="0"/>
      <dgm:spPr/>
    </dgm:pt>
    <dgm:pt modelId="{FB653990-31F1-4D76-A3B8-7186BC7C8EC6}" type="pres">
      <dgm:prSet presAssocID="{9A568873-C576-48FE-BAF4-5D06DD23C68F}" presName="connectorText" presStyleLbl="sibTrans2D1" presStyleIdx="7" presStyleCnt="10"/>
      <dgm:spPr/>
    </dgm:pt>
    <dgm:pt modelId="{925A858E-D0F0-45B8-A62A-675E7370EF16}" type="pres">
      <dgm:prSet presAssocID="{CC76089C-B737-4086-A8F9-0E810021A551}" presName="node" presStyleLbl="node1" presStyleIdx="7" presStyleCnt="10" custScaleX="123108" custScaleY="78959" custRadScaleRad="99883" custRadScaleInc="-193">
        <dgm:presLayoutVars>
          <dgm:bulletEnabled val="1"/>
        </dgm:presLayoutVars>
      </dgm:prSet>
      <dgm:spPr/>
    </dgm:pt>
    <dgm:pt modelId="{B705AC19-84E8-4D9F-B4C0-65401BF84028}" type="pres">
      <dgm:prSet presAssocID="{7FF7D14B-5E79-43A0-A4B8-F390E4A4C34D}" presName="parTrans" presStyleLbl="sibTrans2D1" presStyleIdx="8" presStyleCnt="10" custLinFactNeighborX="12807" custLinFactNeighborY="-5981"/>
      <dgm:spPr/>
    </dgm:pt>
    <dgm:pt modelId="{C8768F1A-9FAC-41BF-843D-52380DE9E2BD}" type="pres">
      <dgm:prSet presAssocID="{7FF7D14B-5E79-43A0-A4B8-F390E4A4C34D}" presName="connectorText" presStyleLbl="sibTrans2D1" presStyleIdx="8" presStyleCnt="10"/>
      <dgm:spPr/>
    </dgm:pt>
    <dgm:pt modelId="{59A7D7E9-94D0-4D53-9715-9AC457EFC5BC}" type="pres">
      <dgm:prSet presAssocID="{108298E5-2028-4D53-B8DD-5CC642A022C6}" presName="node" presStyleLbl="node1" presStyleIdx="8" presStyleCnt="10" custScaleX="123108" custScaleY="78959" custRadScaleRad="98993" custRadScaleInc="1010">
        <dgm:presLayoutVars>
          <dgm:bulletEnabled val="1"/>
        </dgm:presLayoutVars>
      </dgm:prSet>
      <dgm:spPr/>
    </dgm:pt>
    <dgm:pt modelId="{6F28DBB2-60E4-44DD-892C-96CE5CE49D89}" type="pres">
      <dgm:prSet presAssocID="{5A4DE137-005B-4EE2-B44D-80083E218F29}" presName="parTrans" presStyleLbl="sibTrans2D1" presStyleIdx="9" presStyleCnt="10" custLinFactNeighborX="12807" custLinFactNeighborY="-5981"/>
      <dgm:spPr/>
    </dgm:pt>
    <dgm:pt modelId="{498E660C-B5FB-4532-AFC5-E1D70C01267A}" type="pres">
      <dgm:prSet presAssocID="{5A4DE137-005B-4EE2-B44D-80083E218F29}" presName="connectorText" presStyleLbl="sibTrans2D1" presStyleIdx="9" presStyleCnt="10"/>
      <dgm:spPr/>
    </dgm:pt>
    <dgm:pt modelId="{FA2399AF-FF03-4E9F-8887-316EC43D90FE}" type="pres">
      <dgm:prSet presAssocID="{8F2565B4-A3CB-4278-9DCE-312F59459A06}" presName="node" presStyleLbl="node1" presStyleIdx="9" presStyleCnt="10" custScaleX="123108" custScaleY="78959" custRadScaleRad="99457" custRadScaleInc="2634">
        <dgm:presLayoutVars>
          <dgm:bulletEnabled val="1"/>
        </dgm:presLayoutVars>
      </dgm:prSet>
      <dgm:spPr/>
    </dgm:pt>
  </dgm:ptLst>
  <dgm:cxnLst>
    <dgm:cxn modelId="{2A070D00-C4D7-403A-8DEF-09A753731E36}" srcId="{E3781223-E0C5-400A-BB98-FBA3A0F3C301}" destId="{D13BD0A7-5004-419D-A075-73D725153E15}" srcOrd="4" destOrd="0" parTransId="{3D7A19AD-E5A9-49C7-9350-1F6438CD2DB4}" sibTransId="{96A0F2AD-026B-4D58-890F-F312BB9C387B}"/>
    <dgm:cxn modelId="{F6765C0C-8BA6-4E3A-819A-6DDA15524537}" srcId="{E3781223-E0C5-400A-BB98-FBA3A0F3C301}" destId="{FDB29EDB-7F4F-4116-8D48-7C2C99098F47}" srcOrd="1" destOrd="0" parTransId="{AC405CE1-3574-4586-8930-BDC81D249388}" sibTransId="{54DB358D-1CF9-4191-A5CA-7D949535AE66}"/>
    <dgm:cxn modelId="{3254EC0D-ECFB-4B77-A133-226C5A2F95C1}" type="presOf" srcId="{5A0334BB-2C7E-431C-A05B-1FEBD28AC28A}" destId="{10C21A6C-EB4F-4454-95A5-048928741861}" srcOrd="0" destOrd="0" presId="urn:microsoft.com/office/officeart/2005/8/layout/radial5"/>
    <dgm:cxn modelId="{8EE8A70E-1BE9-4A41-8BE2-84D7F67873ED}" type="presOf" srcId="{8F2565B4-A3CB-4278-9DCE-312F59459A06}" destId="{FA2399AF-FF03-4E9F-8887-316EC43D90FE}" srcOrd="0" destOrd="0" presId="urn:microsoft.com/office/officeart/2005/8/layout/radial5"/>
    <dgm:cxn modelId="{197A110F-79C2-4FB0-8852-354E3040A0CF}" type="presOf" srcId="{FDB29EDB-7F4F-4116-8D48-7C2C99098F47}" destId="{CCEA519B-5A0B-4107-8481-D2FEA6B413CA}" srcOrd="0" destOrd="0" presId="urn:microsoft.com/office/officeart/2005/8/layout/radial5"/>
    <dgm:cxn modelId="{81F3491C-FAED-43E9-8908-0078AB39512A}" type="presOf" srcId="{88FC926F-A11B-45A3-8610-87D057ACA6D1}" destId="{883F699C-5448-40DF-BDC8-8F356EF8E23C}" srcOrd="0" destOrd="0" presId="urn:microsoft.com/office/officeart/2005/8/layout/radial5"/>
    <dgm:cxn modelId="{E5A0041E-9B15-4377-B160-9F453689892C}" srcId="{E3781223-E0C5-400A-BB98-FBA3A0F3C301}" destId="{8F2565B4-A3CB-4278-9DCE-312F59459A06}" srcOrd="9" destOrd="0" parTransId="{5A4DE137-005B-4EE2-B44D-80083E218F29}" sibTransId="{E4BC93D2-4AC1-41EB-A673-8807D8C026FB}"/>
    <dgm:cxn modelId="{422D7C24-FA6E-4050-A926-6055BE889388}" type="presOf" srcId="{AC405CE1-3574-4586-8930-BDC81D249388}" destId="{25A7B1BE-BC2B-4820-9684-CE65829E3023}" srcOrd="0" destOrd="0" presId="urn:microsoft.com/office/officeart/2005/8/layout/radial5"/>
    <dgm:cxn modelId="{19870025-1B78-45C1-B716-FFCFF86F0D06}" type="presOf" srcId="{CC76089C-B737-4086-A8F9-0E810021A551}" destId="{925A858E-D0F0-45B8-A62A-675E7370EF16}" srcOrd="0" destOrd="0" presId="urn:microsoft.com/office/officeart/2005/8/layout/radial5"/>
    <dgm:cxn modelId="{21504E2D-82BE-4DF1-97FC-2EF212839542}" type="presOf" srcId="{86A02EC5-6737-445A-8C52-CB4AF4553F13}" destId="{1C45EC9B-1CC5-4AA8-AF76-D12209875D24}" srcOrd="0" destOrd="0" presId="urn:microsoft.com/office/officeart/2005/8/layout/radial5"/>
    <dgm:cxn modelId="{C202423A-06EF-42D6-8439-2F6B94354C16}" type="presOf" srcId="{AA14ACB3-C15C-4E92-B3AA-35B93E6A37EC}" destId="{352AB976-C198-4E62-9147-979C624C8D25}" srcOrd="1" destOrd="0" presId="urn:microsoft.com/office/officeart/2005/8/layout/radial5"/>
    <dgm:cxn modelId="{696F743F-895B-466C-8E91-65EE81F522B2}" type="presOf" srcId="{AA14ACB3-C15C-4E92-B3AA-35B93E6A37EC}" destId="{CCB29FA7-4B65-4B1D-BB3C-DD8D7352902E}" srcOrd="0" destOrd="0" presId="urn:microsoft.com/office/officeart/2005/8/layout/radial5"/>
    <dgm:cxn modelId="{BA20F540-9887-450A-93FE-95CB5C5891E0}" type="presOf" srcId="{5AB9309A-FECC-4172-92B0-FAB99F374601}" destId="{708F5DFF-5498-4016-9E9B-3E1E331B9ABD}" srcOrd="0" destOrd="0" presId="urn:microsoft.com/office/officeart/2005/8/layout/radial5"/>
    <dgm:cxn modelId="{D75FFC60-9CD1-4333-8002-1CA06ECCBFE5}" type="presOf" srcId="{0C49A323-C524-4F9B-80A9-A201A6DFAD52}" destId="{6EBEA6BA-B6AA-431F-AB41-919328BA1A6D}" srcOrd="1" destOrd="0" presId="urn:microsoft.com/office/officeart/2005/8/layout/radial5"/>
    <dgm:cxn modelId="{27604C69-F7CB-4BB8-9E59-DC808F82FE97}" type="presOf" srcId="{9A568873-C576-48FE-BAF4-5D06DD23C68F}" destId="{FB653990-31F1-4D76-A3B8-7186BC7C8EC6}" srcOrd="1" destOrd="0" presId="urn:microsoft.com/office/officeart/2005/8/layout/radial5"/>
    <dgm:cxn modelId="{39E98949-838B-49EB-9A27-9BF16458B78D}" type="presOf" srcId="{7FF7D14B-5E79-43A0-A4B8-F390E4A4C34D}" destId="{C8768F1A-9FAC-41BF-843D-52380DE9E2BD}" srcOrd="1" destOrd="0" presId="urn:microsoft.com/office/officeart/2005/8/layout/radial5"/>
    <dgm:cxn modelId="{D331286A-7AD5-4287-A8BB-D1443D9C6C42}" srcId="{E3781223-E0C5-400A-BB98-FBA3A0F3C301}" destId="{86A02EC5-6737-445A-8C52-CB4AF4553F13}" srcOrd="5" destOrd="0" parTransId="{AB067FF0-AF27-4F67-9968-C164C641999B}" sibTransId="{FD1029F1-6BD3-407B-8085-F9E11280FC3D}"/>
    <dgm:cxn modelId="{469B196D-CFEF-47B0-A96D-F9EF9F35027B}" srcId="{E3781223-E0C5-400A-BB98-FBA3A0F3C301}" destId="{88FC926F-A11B-45A3-8610-87D057ACA6D1}" srcOrd="0" destOrd="0" parTransId="{0C49A323-C524-4F9B-80A9-A201A6DFAD52}" sibTransId="{02F017AC-4469-420B-8B43-FEC1D510E507}"/>
    <dgm:cxn modelId="{85D26E74-F3D8-4154-B742-3E2E7CD909A0}" type="presOf" srcId="{E3781223-E0C5-400A-BB98-FBA3A0F3C301}" destId="{B637BC00-F8D3-4B3C-80C1-2E8835BE40E6}" srcOrd="0" destOrd="0" presId="urn:microsoft.com/office/officeart/2005/8/layout/radial5"/>
    <dgm:cxn modelId="{E1789675-CAC1-45D6-81E0-582C27F2D341}" type="presOf" srcId="{7FF7D14B-5E79-43A0-A4B8-F390E4A4C34D}" destId="{B705AC19-84E8-4D9F-B4C0-65401BF84028}" srcOrd="0" destOrd="0" presId="urn:microsoft.com/office/officeart/2005/8/layout/radial5"/>
    <dgm:cxn modelId="{38E53457-A88B-4D34-A49A-6216DC49EC88}" srcId="{E3781223-E0C5-400A-BB98-FBA3A0F3C301}" destId="{FF33CAE7-F7B5-4DF4-AD3C-BB76B759BBB6}" srcOrd="6" destOrd="0" parTransId="{5A0334BB-2C7E-431C-A05B-1FEBD28AC28A}" sibTransId="{D22E2702-8A9C-4A95-9ADE-0A871BA4A2E1}"/>
    <dgm:cxn modelId="{1D385277-4B64-44F4-BD00-CBCBB38F60E4}" type="presOf" srcId="{AB067FF0-AF27-4F67-9968-C164C641999B}" destId="{338BF914-DD5B-447E-B12E-39896E42DA2E}" srcOrd="0" destOrd="0" presId="urn:microsoft.com/office/officeart/2005/8/layout/radial5"/>
    <dgm:cxn modelId="{8163DA79-DC6A-423E-8FF9-1E16CD0A67BD}" srcId="{E3781223-E0C5-400A-BB98-FBA3A0F3C301}" destId="{5AB9309A-FECC-4172-92B0-FAB99F374601}" srcOrd="3" destOrd="0" parTransId="{523DD76C-DEC1-49C4-B775-16A45EBBDA4E}" sibTransId="{2F9BE51F-4027-47A8-AA4A-19981091B8D2}"/>
    <dgm:cxn modelId="{2B4E3D7C-B0D1-4442-8F47-473B90C60E0D}" type="presOf" srcId="{5A4DE137-005B-4EE2-B44D-80083E218F29}" destId="{6F28DBB2-60E4-44DD-892C-96CE5CE49D89}" srcOrd="0" destOrd="0" presId="urn:microsoft.com/office/officeart/2005/8/layout/radial5"/>
    <dgm:cxn modelId="{2113687F-6F17-4882-8A54-AEBF8B8DAA49}" type="presOf" srcId="{0C49A323-C524-4F9B-80A9-A201A6DFAD52}" destId="{F97878C0-E4DC-4409-8CA3-8C0E63589897}" srcOrd="0" destOrd="0" presId="urn:microsoft.com/office/officeart/2005/8/layout/radial5"/>
    <dgm:cxn modelId="{FE998788-23C0-4BE1-AE84-2916D39F57B2}" type="presOf" srcId="{523DD76C-DEC1-49C4-B775-16A45EBBDA4E}" destId="{554B1E4D-FDE7-4E51-B6DA-2B38BD609EC7}" srcOrd="1" destOrd="0" presId="urn:microsoft.com/office/officeart/2005/8/layout/radial5"/>
    <dgm:cxn modelId="{45818A95-83D6-4BBF-BD10-5BFAAA85373C}" type="presOf" srcId="{523DD76C-DEC1-49C4-B775-16A45EBBDA4E}" destId="{79355472-D249-47B0-94B0-4985A2E098C0}" srcOrd="0" destOrd="0" presId="urn:microsoft.com/office/officeart/2005/8/layout/radial5"/>
    <dgm:cxn modelId="{E19A7899-0AC6-46A5-9890-DE7872799FC1}" type="presOf" srcId="{3D7A19AD-E5A9-49C7-9350-1F6438CD2DB4}" destId="{BDAD4407-0F0B-47D8-9593-9C0C6942AA64}" srcOrd="1" destOrd="0" presId="urn:microsoft.com/office/officeart/2005/8/layout/radial5"/>
    <dgm:cxn modelId="{8552389C-7250-47F0-BC1E-FACB974FC9DF}" srcId="{E3781223-E0C5-400A-BB98-FBA3A0F3C301}" destId="{CC76089C-B737-4086-A8F9-0E810021A551}" srcOrd="7" destOrd="0" parTransId="{9A568873-C576-48FE-BAF4-5D06DD23C68F}" sibTransId="{B22B85B3-26C9-4FBA-BEE6-5ACD7CC16C6F}"/>
    <dgm:cxn modelId="{76EAEEA1-687D-42CC-8780-E01D4D65C0DD}" srcId="{E3781223-E0C5-400A-BB98-FBA3A0F3C301}" destId="{108298E5-2028-4D53-B8DD-5CC642A022C6}" srcOrd="8" destOrd="0" parTransId="{7FF7D14B-5E79-43A0-A4B8-F390E4A4C34D}" sibTransId="{55189BB9-4FE0-4771-AE57-6963DA46AE9D}"/>
    <dgm:cxn modelId="{DB6E1EA3-2699-401F-92D1-881CFA424F4D}" type="presOf" srcId="{5A4DE137-005B-4EE2-B44D-80083E218F29}" destId="{498E660C-B5FB-4532-AFC5-E1D70C01267A}" srcOrd="1" destOrd="0" presId="urn:microsoft.com/office/officeart/2005/8/layout/radial5"/>
    <dgm:cxn modelId="{3E43DEA7-2D05-4565-A2E8-AE7D194A7C32}" srcId="{616584A8-4C5C-48E2-913B-1CD522D1A37D}" destId="{E3781223-E0C5-400A-BB98-FBA3A0F3C301}" srcOrd="0" destOrd="0" parTransId="{B336566E-C9FF-470E-BFAF-606A08D25CDB}" sibTransId="{BB6E9250-75B8-4B93-B7AE-E1CE56218DE8}"/>
    <dgm:cxn modelId="{94A929B6-5529-4EFB-AC3A-0FDDD0DDFCAE}" type="presOf" srcId="{AC405CE1-3574-4586-8930-BDC81D249388}" destId="{2A2CE128-0D5C-478C-A84D-57730033DFFE}" srcOrd="1" destOrd="0" presId="urn:microsoft.com/office/officeart/2005/8/layout/radial5"/>
    <dgm:cxn modelId="{6DF36CB9-70C4-4097-9A8C-9CF4CF6A76B8}" type="presOf" srcId="{9A568873-C576-48FE-BAF4-5D06DD23C68F}" destId="{4C453EC8-9E29-4943-8E51-ED72E1421FFC}" srcOrd="0" destOrd="0" presId="urn:microsoft.com/office/officeart/2005/8/layout/radial5"/>
    <dgm:cxn modelId="{9ED278BC-41E6-47FC-8926-2F10C51B446B}" type="presOf" srcId="{3D7A19AD-E5A9-49C7-9350-1F6438CD2DB4}" destId="{013E962A-BEDE-461F-9B03-9355FFC6FEEE}" srcOrd="0" destOrd="0" presId="urn:microsoft.com/office/officeart/2005/8/layout/radial5"/>
    <dgm:cxn modelId="{7C1374D8-4304-4AA0-817E-6A1DCCDCDB63}" type="presOf" srcId="{AB067FF0-AF27-4F67-9968-C164C641999B}" destId="{70A2E039-6A91-4ABE-81C0-0DEBF6306AF3}" srcOrd="1" destOrd="0" presId="urn:microsoft.com/office/officeart/2005/8/layout/radial5"/>
    <dgm:cxn modelId="{B01DB8E8-1936-485E-AAD1-58053C36FFED}" type="presOf" srcId="{455588FC-6B9A-40B8-950C-FB0456B46802}" destId="{DACC524C-A598-4266-8E9E-8B691C46A10F}" srcOrd="0" destOrd="0" presId="urn:microsoft.com/office/officeart/2005/8/layout/radial5"/>
    <dgm:cxn modelId="{B4C42CE9-C92C-4A8A-857D-348F950A8EB0}" type="presOf" srcId="{616584A8-4C5C-48E2-913B-1CD522D1A37D}" destId="{4FCDB9DD-6BD2-49D1-9FBC-EC3EDC6DE5A0}" srcOrd="0" destOrd="0" presId="urn:microsoft.com/office/officeart/2005/8/layout/radial5"/>
    <dgm:cxn modelId="{21FE24EA-BABE-4241-88CC-34CDD8FFFB44}" type="presOf" srcId="{5A0334BB-2C7E-431C-A05B-1FEBD28AC28A}" destId="{2E4DA018-0B5F-4533-907F-64426D26042D}" srcOrd="1" destOrd="0" presId="urn:microsoft.com/office/officeart/2005/8/layout/radial5"/>
    <dgm:cxn modelId="{D95C31ED-8050-4003-8D3A-BA3709B29586}" srcId="{E3781223-E0C5-400A-BB98-FBA3A0F3C301}" destId="{455588FC-6B9A-40B8-950C-FB0456B46802}" srcOrd="2" destOrd="0" parTransId="{AA14ACB3-C15C-4E92-B3AA-35B93E6A37EC}" sibTransId="{56FBB89C-52C3-45AD-B0BB-1B7E45F10777}"/>
    <dgm:cxn modelId="{4B595CED-0AEA-488D-8CB8-D2FCEFF1F281}" type="presOf" srcId="{FF33CAE7-F7B5-4DF4-AD3C-BB76B759BBB6}" destId="{F2043D8B-D86D-4755-A9B4-818370BBFCEA}" srcOrd="0" destOrd="0" presId="urn:microsoft.com/office/officeart/2005/8/layout/radial5"/>
    <dgm:cxn modelId="{F65D29F7-71E5-43F5-AB60-CEBD7A178400}" type="presOf" srcId="{D13BD0A7-5004-419D-A075-73D725153E15}" destId="{17D9CD8E-D6E4-4262-AEFB-92200B5FADFE}" srcOrd="0" destOrd="0" presId="urn:microsoft.com/office/officeart/2005/8/layout/radial5"/>
    <dgm:cxn modelId="{9B2153F7-A34D-4C24-B22E-A9C2C8BE0902}" type="presOf" srcId="{108298E5-2028-4D53-B8DD-5CC642A022C6}" destId="{59A7D7E9-94D0-4D53-9715-9AC457EFC5BC}" srcOrd="0" destOrd="0" presId="urn:microsoft.com/office/officeart/2005/8/layout/radial5"/>
    <dgm:cxn modelId="{83E3DAFF-8B97-4393-9F7B-D150C36FAAAA}" srcId="{616584A8-4C5C-48E2-913B-1CD522D1A37D}" destId="{CE811283-7823-4FDB-83D2-737BC43E3988}" srcOrd="1" destOrd="0" parTransId="{FBDF2756-EE0C-4DCF-B4A0-2B048D7DF5B2}" sibTransId="{BA3181A1-995A-4E53-AC60-4C8AF3D4E7F8}"/>
    <dgm:cxn modelId="{295D1B31-12E4-43A4-B287-D091B5B9DF71}" type="presParOf" srcId="{4FCDB9DD-6BD2-49D1-9FBC-EC3EDC6DE5A0}" destId="{B637BC00-F8D3-4B3C-80C1-2E8835BE40E6}" srcOrd="0" destOrd="0" presId="urn:microsoft.com/office/officeart/2005/8/layout/radial5"/>
    <dgm:cxn modelId="{C01014A4-7441-4798-B924-6DE1346E5E71}" type="presParOf" srcId="{4FCDB9DD-6BD2-49D1-9FBC-EC3EDC6DE5A0}" destId="{F97878C0-E4DC-4409-8CA3-8C0E63589897}" srcOrd="1" destOrd="0" presId="urn:microsoft.com/office/officeart/2005/8/layout/radial5"/>
    <dgm:cxn modelId="{32E27605-D49B-429F-A933-6E4DC3CBEE02}" type="presParOf" srcId="{F97878C0-E4DC-4409-8CA3-8C0E63589897}" destId="{6EBEA6BA-B6AA-431F-AB41-919328BA1A6D}" srcOrd="0" destOrd="0" presId="urn:microsoft.com/office/officeart/2005/8/layout/radial5"/>
    <dgm:cxn modelId="{52B05C49-2027-42BE-A5C7-5CEF7B3BA6F0}" type="presParOf" srcId="{4FCDB9DD-6BD2-49D1-9FBC-EC3EDC6DE5A0}" destId="{883F699C-5448-40DF-BDC8-8F356EF8E23C}" srcOrd="2" destOrd="0" presId="urn:microsoft.com/office/officeart/2005/8/layout/radial5"/>
    <dgm:cxn modelId="{EFC1AFE9-00BB-401D-8025-B293E4318010}" type="presParOf" srcId="{4FCDB9DD-6BD2-49D1-9FBC-EC3EDC6DE5A0}" destId="{25A7B1BE-BC2B-4820-9684-CE65829E3023}" srcOrd="3" destOrd="0" presId="urn:microsoft.com/office/officeart/2005/8/layout/radial5"/>
    <dgm:cxn modelId="{90901151-EA53-4FC2-BC45-33BF9E85E4CA}" type="presParOf" srcId="{25A7B1BE-BC2B-4820-9684-CE65829E3023}" destId="{2A2CE128-0D5C-478C-A84D-57730033DFFE}" srcOrd="0" destOrd="0" presId="urn:microsoft.com/office/officeart/2005/8/layout/radial5"/>
    <dgm:cxn modelId="{5764EBD8-5D2C-4F6D-A6D4-EF3C1000E9C0}" type="presParOf" srcId="{4FCDB9DD-6BD2-49D1-9FBC-EC3EDC6DE5A0}" destId="{CCEA519B-5A0B-4107-8481-D2FEA6B413CA}" srcOrd="4" destOrd="0" presId="urn:microsoft.com/office/officeart/2005/8/layout/radial5"/>
    <dgm:cxn modelId="{917C9E8A-D1E4-4B01-B26E-03EE9F3B99A7}" type="presParOf" srcId="{4FCDB9DD-6BD2-49D1-9FBC-EC3EDC6DE5A0}" destId="{CCB29FA7-4B65-4B1D-BB3C-DD8D7352902E}" srcOrd="5" destOrd="0" presId="urn:microsoft.com/office/officeart/2005/8/layout/radial5"/>
    <dgm:cxn modelId="{965C6A73-C460-46DC-A391-B1F61B0A8260}" type="presParOf" srcId="{CCB29FA7-4B65-4B1D-BB3C-DD8D7352902E}" destId="{352AB976-C198-4E62-9147-979C624C8D25}" srcOrd="0" destOrd="0" presId="urn:microsoft.com/office/officeart/2005/8/layout/radial5"/>
    <dgm:cxn modelId="{6AF4C8BC-2201-4738-A558-A4F39771B095}" type="presParOf" srcId="{4FCDB9DD-6BD2-49D1-9FBC-EC3EDC6DE5A0}" destId="{DACC524C-A598-4266-8E9E-8B691C46A10F}" srcOrd="6" destOrd="0" presId="urn:microsoft.com/office/officeart/2005/8/layout/radial5"/>
    <dgm:cxn modelId="{96BA97BB-EC1B-4853-802C-AE004554D30E}" type="presParOf" srcId="{4FCDB9DD-6BD2-49D1-9FBC-EC3EDC6DE5A0}" destId="{79355472-D249-47B0-94B0-4985A2E098C0}" srcOrd="7" destOrd="0" presId="urn:microsoft.com/office/officeart/2005/8/layout/radial5"/>
    <dgm:cxn modelId="{3340AF73-B3F2-4749-9B8D-20E58E3ECCF2}" type="presParOf" srcId="{79355472-D249-47B0-94B0-4985A2E098C0}" destId="{554B1E4D-FDE7-4E51-B6DA-2B38BD609EC7}" srcOrd="0" destOrd="0" presId="urn:microsoft.com/office/officeart/2005/8/layout/radial5"/>
    <dgm:cxn modelId="{27003DF5-08B0-4F3C-98F9-450046AE431B}" type="presParOf" srcId="{4FCDB9DD-6BD2-49D1-9FBC-EC3EDC6DE5A0}" destId="{708F5DFF-5498-4016-9E9B-3E1E331B9ABD}" srcOrd="8" destOrd="0" presId="urn:microsoft.com/office/officeart/2005/8/layout/radial5"/>
    <dgm:cxn modelId="{E406D988-AC08-49EA-8D8E-0A91798D28AF}" type="presParOf" srcId="{4FCDB9DD-6BD2-49D1-9FBC-EC3EDC6DE5A0}" destId="{013E962A-BEDE-461F-9B03-9355FFC6FEEE}" srcOrd="9" destOrd="0" presId="urn:microsoft.com/office/officeart/2005/8/layout/radial5"/>
    <dgm:cxn modelId="{7FE7D720-D29E-4FD7-A363-1A462E625621}" type="presParOf" srcId="{013E962A-BEDE-461F-9B03-9355FFC6FEEE}" destId="{BDAD4407-0F0B-47D8-9593-9C0C6942AA64}" srcOrd="0" destOrd="0" presId="urn:microsoft.com/office/officeart/2005/8/layout/radial5"/>
    <dgm:cxn modelId="{1FDAC7D9-56BE-456E-A980-9DD9A0BC9476}" type="presParOf" srcId="{4FCDB9DD-6BD2-49D1-9FBC-EC3EDC6DE5A0}" destId="{17D9CD8E-D6E4-4262-AEFB-92200B5FADFE}" srcOrd="10" destOrd="0" presId="urn:microsoft.com/office/officeart/2005/8/layout/radial5"/>
    <dgm:cxn modelId="{955AF354-D05C-42DD-8CA8-04D16E3EA929}" type="presParOf" srcId="{4FCDB9DD-6BD2-49D1-9FBC-EC3EDC6DE5A0}" destId="{338BF914-DD5B-447E-B12E-39896E42DA2E}" srcOrd="11" destOrd="0" presId="urn:microsoft.com/office/officeart/2005/8/layout/radial5"/>
    <dgm:cxn modelId="{16EB85D3-0037-413C-AD55-2A2D50F3C5F8}" type="presParOf" srcId="{338BF914-DD5B-447E-B12E-39896E42DA2E}" destId="{70A2E039-6A91-4ABE-81C0-0DEBF6306AF3}" srcOrd="0" destOrd="0" presId="urn:microsoft.com/office/officeart/2005/8/layout/radial5"/>
    <dgm:cxn modelId="{3124991E-0274-4525-BA34-D8C5D0D8351C}" type="presParOf" srcId="{4FCDB9DD-6BD2-49D1-9FBC-EC3EDC6DE5A0}" destId="{1C45EC9B-1CC5-4AA8-AF76-D12209875D24}" srcOrd="12" destOrd="0" presId="urn:microsoft.com/office/officeart/2005/8/layout/radial5"/>
    <dgm:cxn modelId="{897856E5-2015-4A1E-880A-E3BA9F5D679C}" type="presParOf" srcId="{4FCDB9DD-6BD2-49D1-9FBC-EC3EDC6DE5A0}" destId="{10C21A6C-EB4F-4454-95A5-048928741861}" srcOrd="13" destOrd="0" presId="urn:microsoft.com/office/officeart/2005/8/layout/radial5"/>
    <dgm:cxn modelId="{43704D1E-15A3-4814-83B2-9A763AFBCB67}" type="presParOf" srcId="{10C21A6C-EB4F-4454-95A5-048928741861}" destId="{2E4DA018-0B5F-4533-907F-64426D26042D}" srcOrd="0" destOrd="0" presId="urn:microsoft.com/office/officeart/2005/8/layout/radial5"/>
    <dgm:cxn modelId="{FD7904CB-C1B0-47EC-9800-3BEA98148146}" type="presParOf" srcId="{4FCDB9DD-6BD2-49D1-9FBC-EC3EDC6DE5A0}" destId="{F2043D8B-D86D-4755-A9B4-818370BBFCEA}" srcOrd="14" destOrd="0" presId="urn:microsoft.com/office/officeart/2005/8/layout/radial5"/>
    <dgm:cxn modelId="{48C94A24-F368-421F-A9AD-A247ADE1F9C4}" type="presParOf" srcId="{4FCDB9DD-6BD2-49D1-9FBC-EC3EDC6DE5A0}" destId="{4C453EC8-9E29-4943-8E51-ED72E1421FFC}" srcOrd="15" destOrd="0" presId="urn:microsoft.com/office/officeart/2005/8/layout/radial5"/>
    <dgm:cxn modelId="{5B6BD3A4-79A1-4896-A1A5-2FC63F07A1DB}" type="presParOf" srcId="{4C453EC8-9E29-4943-8E51-ED72E1421FFC}" destId="{FB653990-31F1-4D76-A3B8-7186BC7C8EC6}" srcOrd="0" destOrd="0" presId="urn:microsoft.com/office/officeart/2005/8/layout/radial5"/>
    <dgm:cxn modelId="{5AE33E06-2944-405F-8289-497301D6BAE5}" type="presParOf" srcId="{4FCDB9DD-6BD2-49D1-9FBC-EC3EDC6DE5A0}" destId="{925A858E-D0F0-45B8-A62A-675E7370EF16}" srcOrd="16" destOrd="0" presId="urn:microsoft.com/office/officeart/2005/8/layout/radial5"/>
    <dgm:cxn modelId="{330BEE86-9279-4896-B3E3-2849EC7055B6}" type="presParOf" srcId="{4FCDB9DD-6BD2-49D1-9FBC-EC3EDC6DE5A0}" destId="{B705AC19-84E8-4D9F-B4C0-65401BF84028}" srcOrd="17" destOrd="0" presId="urn:microsoft.com/office/officeart/2005/8/layout/radial5"/>
    <dgm:cxn modelId="{9F32CA8F-EA52-4105-8012-3AE5E6290182}" type="presParOf" srcId="{B705AC19-84E8-4D9F-B4C0-65401BF84028}" destId="{C8768F1A-9FAC-41BF-843D-52380DE9E2BD}" srcOrd="0" destOrd="0" presId="urn:microsoft.com/office/officeart/2005/8/layout/radial5"/>
    <dgm:cxn modelId="{51FEC6AA-664E-49E6-B46E-C78BC89CD14F}" type="presParOf" srcId="{4FCDB9DD-6BD2-49D1-9FBC-EC3EDC6DE5A0}" destId="{59A7D7E9-94D0-4D53-9715-9AC457EFC5BC}" srcOrd="18" destOrd="0" presId="urn:microsoft.com/office/officeart/2005/8/layout/radial5"/>
    <dgm:cxn modelId="{158EDDEB-619B-4A6D-80D8-1ABBE27879A2}" type="presParOf" srcId="{4FCDB9DD-6BD2-49D1-9FBC-EC3EDC6DE5A0}" destId="{6F28DBB2-60E4-44DD-892C-96CE5CE49D89}" srcOrd="19" destOrd="0" presId="urn:microsoft.com/office/officeart/2005/8/layout/radial5"/>
    <dgm:cxn modelId="{A2274FD4-E23F-4614-8253-D0FC50933F09}" type="presParOf" srcId="{6F28DBB2-60E4-44DD-892C-96CE5CE49D89}" destId="{498E660C-B5FB-4532-AFC5-E1D70C01267A}" srcOrd="0" destOrd="0" presId="urn:microsoft.com/office/officeart/2005/8/layout/radial5"/>
    <dgm:cxn modelId="{D9242F39-C83D-46DE-AE94-3B703B0D3478}" type="presParOf" srcId="{4FCDB9DD-6BD2-49D1-9FBC-EC3EDC6DE5A0}" destId="{FA2399AF-FF03-4E9F-8887-316EC43D90FE}"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62D7B-82A3-4BD5-8168-8221C144975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lv-LV"/>
        </a:p>
      </dgm:t>
    </dgm:pt>
    <dgm:pt modelId="{EEF23538-4F24-4FC1-B192-B5AD0DA71CD9}">
      <dgm:prSet phldrT="[Text]" custT="1"/>
      <dgm:spPr>
        <a:solidFill>
          <a:srgbClr val="800024"/>
        </a:solidFill>
      </dgm:spPr>
      <dgm:t>
        <a:bodyPr/>
        <a:lstStyle/>
        <a:p>
          <a:r>
            <a:rPr lang="en-US" sz="1400" b="1" i="0" err="1"/>
            <a:t>Platforma</a:t>
          </a:r>
          <a:r>
            <a:rPr lang="en-US" sz="1400" b="1" i="0"/>
            <a:t> “Dod </a:t>
          </a:r>
          <a:r>
            <a:rPr lang="en-US" sz="1400" b="1" i="0" err="1"/>
            <a:t>iespēju</a:t>
          </a:r>
          <a:r>
            <a:rPr lang="en-US" sz="1400" b="1" i="0"/>
            <a:t>”</a:t>
          </a:r>
          <a:endParaRPr lang="lv-LV" sz="1400" b="1"/>
        </a:p>
      </dgm:t>
    </dgm:pt>
    <dgm:pt modelId="{2C160E0A-5C4C-4E33-BA8F-313C7A80BC60}" type="parTrans" cxnId="{99B49001-2080-4ABF-9B6D-7BB0EBC3B0AF}">
      <dgm:prSet/>
      <dgm:spPr/>
      <dgm:t>
        <a:bodyPr/>
        <a:lstStyle/>
        <a:p>
          <a:endParaRPr lang="lv-LV" sz="1400"/>
        </a:p>
      </dgm:t>
    </dgm:pt>
    <dgm:pt modelId="{347367D2-2E90-400B-862D-891FA34A355E}" type="sibTrans" cxnId="{99B49001-2080-4ABF-9B6D-7BB0EBC3B0AF}">
      <dgm:prSet/>
      <dgm:spPr/>
      <dgm:t>
        <a:bodyPr/>
        <a:lstStyle/>
        <a:p>
          <a:endParaRPr lang="lv-LV" sz="1400"/>
        </a:p>
      </dgm:t>
    </dgm:pt>
    <dgm:pt modelId="{6A32B0FC-D338-4570-9704-4DE4EC456774}">
      <dgm:prSet phldrT="[Text]" custT="1"/>
      <dgm:spPr>
        <a:solidFill>
          <a:srgbClr val="800024"/>
        </a:solidFill>
      </dgm:spPr>
      <dgm:t>
        <a:bodyPr/>
        <a:lstStyle/>
        <a:p>
          <a:r>
            <a:rPr lang="en-US" sz="1400" b="1" i="0"/>
            <a:t>Video</a:t>
          </a:r>
          <a:r>
            <a:rPr lang="lv-LV" sz="1400" b="1" i="0"/>
            <a:t> stāsti </a:t>
          </a:r>
          <a:r>
            <a:rPr lang="lv-LV" sz="1400" b="0" i="0"/>
            <a:t>- labās prakses piemēri</a:t>
          </a:r>
          <a:endParaRPr lang="lv-LV" sz="1400"/>
        </a:p>
      </dgm:t>
    </dgm:pt>
    <dgm:pt modelId="{8AFA7C9C-D9FD-40CC-A459-32A78844C6FA}" type="parTrans" cxnId="{4B537765-176F-4A9D-8809-118597C000D3}">
      <dgm:prSet/>
      <dgm:spPr/>
      <dgm:t>
        <a:bodyPr/>
        <a:lstStyle/>
        <a:p>
          <a:endParaRPr lang="lv-LV" sz="1400"/>
        </a:p>
      </dgm:t>
    </dgm:pt>
    <dgm:pt modelId="{2C684D90-4BBD-4A58-AA20-5C326E6D4431}" type="sibTrans" cxnId="{4B537765-176F-4A9D-8809-118597C000D3}">
      <dgm:prSet/>
      <dgm:spPr/>
      <dgm:t>
        <a:bodyPr/>
        <a:lstStyle/>
        <a:p>
          <a:endParaRPr lang="lv-LV" sz="1400"/>
        </a:p>
      </dgm:t>
    </dgm:pt>
    <dgm:pt modelId="{B35A4875-5D02-4E2B-8BF3-3F74C70DC673}">
      <dgm:prSet phldrT="[Text]" custT="1"/>
      <dgm:spPr>
        <a:solidFill>
          <a:srgbClr val="800024"/>
        </a:solidFill>
      </dgm:spPr>
      <dgm:t>
        <a:bodyPr/>
        <a:lstStyle/>
        <a:p>
          <a:pPr>
            <a:buFont typeface="Arial" panose="020B0604020202020204" pitchFamily="34" charset="0"/>
            <a:buChar char="•"/>
          </a:pPr>
          <a:r>
            <a:rPr lang="en-US" sz="1400" b="1" i="0" dirty="0" err="1"/>
            <a:t>Ēnu</a:t>
          </a:r>
          <a:r>
            <a:rPr lang="en-US" sz="1400" b="1" i="0" dirty="0"/>
            <a:t> </a:t>
          </a:r>
          <a:r>
            <a:rPr lang="en-US" sz="1400" b="1" i="0" dirty="0" err="1"/>
            <a:t>dienas</a:t>
          </a:r>
          <a:r>
            <a:rPr lang="en-US" sz="1400" b="1" i="0" dirty="0"/>
            <a:t> pie </a:t>
          </a:r>
          <a:r>
            <a:rPr lang="en-US" sz="1400" b="1" i="0" dirty="0" err="1"/>
            <a:t>darba</a:t>
          </a:r>
          <a:r>
            <a:rPr lang="en-US" sz="1400" b="1" i="0" dirty="0"/>
            <a:t> </a:t>
          </a:r>
          <a:r>
            <a:rPr lang="en-US" sz="1400" b="1" i="0" dirty="0" err="1"/>
            <a:t>devējiem</a:t>
          </a:r>
          <a:r>
            <a:rPr lang="en-US" sz="1400" b="1" i="0" dirty="0"/>
            <a:t>, </a:t>
          </a:r>
          <a:r>
            <a:rPr lang="en-US" sz="1400" b="0" i="0" dirty="0"/>
            <a:t>kas </a:t>
          </a:r>
          <a:r>
            <a:rPr lang="en-US" sz="1400" b="0" i="0" dirty="0" err="1"/>
            <a:t>nodarbina</a:t>
          </a:r>
          <a:r>
            <a:rPr lang="en-US" sz="1400" b="0" i="0" dirty="0"/>
            <a:t> personas </a:t>
          </a:r>
          <a:r>
            <a:rPr lang="en-US" sz="1400" b="0" i="0" dirty="0" err="1"/>
            <a:t>ar</a:t>
          </a:r>
          <a:r>
            <a:rPr lang="en-US" sz="1400" b="0" i="0" dirty="0"/>
            <a:t> </a:t>
          </a:r>
          <a:r>
            <a:rPr lang="en-US" sz="1400" b="0" i="0" dirty="0" err="1"/>
            <a:t>invaliditāti</a:t>
          </a:r>
          <a:r>
            <a:rPr lang="lv-LV" sz="1400" b="0" i="0" dirty="0"/>
            <a:t>​</a:t>
          </a:r>
          <a:endParaRPr lang="lv-LV" sz="1400" dirty="0"/>
        </a:p>
      </dgm:t>
    </dgm:pt>
    <dgm:pt modelId="{D50307B2-7332-476F-B9FB-6CE0A4D4E698}" type="parTrans" cxnId="{690224AA-BB74-41B5-8D8F-25D7FCDF2D01}">
      <dgm:prSet/>
      <dgm:spPr/>
      <dgm:t>
        <a:bodyPr/>
        <a:lstStyle/>
        <a:p>
          <a:endParaRPr lang="lv-LV" sz="1400"/>
        </a:p>
      </dgm:t>
    </dgm:pt>
    <dgm:pt modelId="{41B19195-138F-42A5-87D8-5C22401EA353}" type="sibTrans" cxnId="{690224AA-BB74-41B5-8D8F-25D7FCDF2D01}">
      <dgm:prSet/>
      <dgm:spPr/>
      <dgm:t>
        <a:bodyPr/>
        <a:lstStyle/>
        <a:p>
          <a:endParaRPr lang="lv-LV" sz="1400"/>
        </a:p>
      </dgm:t>
    </dgm:pt>
    <dgm:pt modelId="{7CE41121-294C-47BB-A4EB-ACAEE9E4BB22}">
      <dgm:prSet phldrT="[Text]" custT="1"/>
      <dgm:spPr>
        <a:solidFill>
          <a:srgbClr val="800024"/>
        </a:solidFill>
      </dgm:spPr>
      <dgm:t>
        <a:bodyPr/>
        <a:lstStyle/>
        <a:p>
          <a:pPr>
            <a:buFont typeface="Arial" panose="020B0604020202020204" pitchFamily="34" charset="0"/>
            <a:buChar char="•"/>
          </a:pPr>
          <a:r>
            <a:rPr lang="lv-LV" sz="1400" b="1" i="0"/>
            <a:t>Informatīvas aktivitātes </a:t>
          </a:r>
          <a:r>
            <a:rPr lang="en-US" sz="1400" b="0" i="0"/>
            <a:t>mūzikas festivālos un pilsētsvētkos</a:t>
          </a:r>
          <a:r>
            <a:rPr lang="lv-LV" sz="1400" b="0" i="0"/>
            <a:t>​</a:t>
          </a:r>
          <a:endParaRPr lang="lv-LV" sz="1400"/>
        </a:p>
      </dgm:t>
    </dgm:pt>
    <dgm:pt modelId="{60163212-0714-4ED5-8961-B152E8DAA0AF}" type="parTrans" cxnId="{7CA8FE69-201C-4799-8BC4-ABEAFBDC4EE1}">
      <dgm:prSet/>
      <dgm:spPr/>
      <dgm:t>
        <a:bodyPr/>
        <a:lstStyle/>
        <a:p>
          <a:endParaRPr lang="lv-LV" sz="1400"/>
        </a:p>
      </dgm:t>
    </dgm:pt>
    <dgm:pt modelId="{3AE41600-179A-4286-BBB5-4C1BB2E1FA2C}" type="sibTrans" cxnId="{7CA8FE69-201C-4799-8BC4-ABEAFBDC4EE1}">
      <dgm:prSet/>
      <dgm:spPr/>
      <dgm:t>
        <a:bodyPr/>
        <a:lstStyle/>
        <a:p>
          <a:endParaRPr lang="lv-LV" sz="1400"/>
        </a:p>
      </dgm:t>
    </dgm:pt>
    <dgm:pt modelId="{2ADA602F-1F57-4827-BFC9-7CA96E8BD891}">
      <dgm:prSet phldrT="[Text]" custT="1"/>
      <dgm:spPr>
        <a:solidFill>
          <a:srgbClr val="44546A"/>
        </a:solidFill>
      </dgm:spPr>
      <dgm:t>
        <a:bodyPr/>
        <a:lstStyle/>
        <a:p>
          <a:pPr algn="just" rtl="0"/>
          <a:r>
            <a:rPr lang="lv-LV" sz="1400" b="1" i="0"/>
            <a:t>Izglītojošas</a:t>
          </a:r>
          <a:r>
            <a:rPr lang="en-US" sz="1400" b="1" i="0"/>
            <a:t> lekcijas </a:t>
          </a:r>
          <a:r>
            <a:rPr lang="lv-LV" sz="1400" b="1" i="0"/>
            <a:t>darba devējiem</a:t>
          </a:r>
          <a:r>
            <a:rPr lang="lv-LV" sz="1400" b="1" i="0">
              <a:latin typeface="Verdana"/>
            </a:rPr>
            <a:t> </a:t>
          </a:r>
          <a:endParaRPr lang="lv-LV" sz="1400" b="0">
            <a:highlight>
              <a:srgbClr val="FFFF00"/>
            </a:highlight>
          </a:endParaRPr>
        </a:p>
      </dgm:t>
    </dgm:pt>
    <dgm:pt modelId="{072626A4-88F8-48BA-8168-A50486AC9290}" type="parTrans" cxnId="{CFA0F906-6998-46C6-8F9C-7A022DB35297}">
      <dgm:prSet/>
      <dgm:spPr/>
      <dgm:t>
        <a:bodyPr/>
        <a:lstStyle/>
        <a:p>
          <a:endParaRPr lang="lv-LV"/>
        </a:p>
      </dgm:t>
    </dgm:pt>
    <dgm:pt modelId="{B2B7BA1F-7D3B-426D-B103-D818CA42518E}" type="sibTrans" cxnId="{CFA0F906-6998-46C6-8F9C-7A022DB35297}">
      <dgm:prSet/>
      <dgm:spPr/>
      <dgm:t>
        <a:bodyPr/>
        <a:lstStyle/>
        <a:p>
          <a:endParaRPr lang="lv-LV"/>
        </a:p>
      </dgm:t>
    </dgm:pt>
    <dgm:pt modelId="{499C1910-2E76-46B2-A3FF-A712548DEABB}">
      <dgm:prSet phldrT="[Text]" custT="1"/>
      <dgm:spPr>
        <a:solidFill>
          <a:srgbClr val="800024"/>
        </a:solidFill>
      </dgm:spPr>
      <dgm:t>
        <a:bodyPr/>
        <a:lstStyle/>
        <a:p>
          <a:pPr rtl="0"/>
          <a:r>
            <a:rPr lang="lv-LV" sz="1400" b="1"/>
            <a:t>Diskusijas ar jauniešiem par diskriminācijas jautājumiem </a:t>
          </a:r>
          <a:r>
            <a:rPr lang="lv-LV" sz="1400">
              <a:highlight>
                <a:srgbClr val="FFFF00"/>
              </a:highlight>
              <a:latin typeface="Verdana"/>
            </a:rPr>
            <a:t> </a:t>
          </a:r>
          <a:endParaRPr lang="lv-LV" sz="1400" b="1">
            <a:highlight>
              <a:srgbClr val="FFFF00"/>
            </a:highlight>
          </a:endParaRPr>
        </a:p>
      </dgm:t>
    </dgm:pt>
    <dgm:pt modelId="{768F7101-A263-4028-A111-BAFC52185D50}" type="parTrans" cxnId="{D710B435-354D-4CE5-91AF-047148CA1E9B}">
      <dgm:prSet/>
      <dgm:spPr/>
      <dgm:t>
        <a:bodyPr/>
        <a:lstStyle/>
        <a:p>
          <a:endParaRPr lang="lv-LV"/>
        </a:p>
      </dgm:t>
    </dgm:pt>
    <dgm:pt modelId="{7416EE96-B681-4D0F-B127-11C04E67D53F}" type="sibTrans" cxnId="{D710B435-354D-4CE5-91AF-047148CA1E9B}">
      <dgm:prSet/>
      <dgm:spPr/>
      <dgm:t>
        <a:bodyPr/>
        <a:lstStyle/>
        <a:p>
          <a:endParaRPr lang="lv-LV"/>
        </a:p>
      </dgm:t>
    </dgm:pt>
    <dgm:pt modelId="{80CABE69-3E57-442E-969D-C67BF283EFFC}">
      <dgm:prSet phldr="0" custT="1"/>
      <dgm:spPr/>
      <dgm:t>
        <a:bodyPr/>
        <a:lstStyle/>
        <a:p>
          <a:pPr rtl="0"/>
          <a:r>
            <a:rPr lang="lv-LV" sz="1400" b="1">
              <a:latin typeface="Verdana"/>
            </a:rPr>
            <a:t>Vides reklāmas un sociālo tīklu komunikācija</a:t>
          </a:r>
        </a:p>
      </dgm:t>
    </dgm:pt>
    <dgm:pt modelId="{8D8B1940-9722-4CF2-89B3-14D82F8A5473}" type="parTrans" cxnId="{DCCFC57A-8F23-4959-9112-6AE73D4A076D}">
      <dgm:prSet/>
      <dgm:spPr/>
      <dgm:t>
        <a:bodyPr/>
        <a:lstStyle/>
        <a:p>
          <a:endParaRPr lang="lv-LV"/>
        </a:p>
      </dgm:t>
    </dgm:pt>
    <dgm:pt modelId="{2CD56B69-1CFF-44BB-8ACD-20BC6CDE6117}" type="sibTrans" cxnId="{DCCFC57A-8F23-4959-9112-6AE73D4A076D}">
      <dgm:prSet/>
      <dgm:spPr/>
      <dgm:t>
        <a:bodyPr/>
        <a:lstStyle/>
        <a:p>
          <a:endParaRPr lang="lv-LV"/>
        </a:p>
      </dgm:t>
    </dgm:pt>
    <dgm:pt modelId="{5F083504-4728-46EA-A624-4FB443DAD98F}" type="pres">
      <dgm:prSet presAssocID="{EDC62D7B-82A3-4BD5-8168-8221C144975B}" presName="Name0" presStyleCnt="0">
        <dgm:presLayoutVars>
          <dgm:chMax val="7"/>
          <dgm:chPref val="7"/>
          <dgm:dir/>
        </dgm:presLayoutVars>
      </dgm:prSet>
      <dgm:spPr/>
    </dgm:pt>
    <dgm:pt modelId="{A8AD1CB2-0E95-4D61-A4AD-B981FFA312DB}" type="pres">
      <dgm:prSet presAssocID="{EDC62D7B-82A3-4BD5-8168-8221C144975B}" presName="Name1" presStyleCnt="0"/>
      <dgm:spPr/>
    </dgm:pt>
    <dgm:pt modelId="{CC82F320-F4BE-48F4-A9A1-4E853F0A7907}" type="pres">
      <dgm:prSet presAssocID="{EDC62D7B-82A3-4BD5-8168-8221C144975B}" presName="cycle" presStyleCnt="0"/>
      <dgm:spPr/>
    </dgm:pt>
    <dgm:pt modelId="{E1ACB078-88B3-4632-8705-196E7B6C9CA5}" type="pres">
      <dgm:prSet presAssocID="{EDC62D7B-82A3-4BD5-8168-8221C144975B}" presName="srcNode" presStyleLbl="node1" presStyleIdx="0" presStyleCnt="7"/>
      <dgm:spPr/>
    </dgm:pt>
    <dgm:pt modelId="{DE48AECD-ED98-4B38-BD86-68224544DCC2}" type="pres">
      <dgm:prSet presAssocID="{EDC62D7B-82A3-4BD5-8168-8221C144975B}" presName="conn" presStyleLbl="parChTrans1D2" presStyleIdx="0" presStyleCnt="1"/>
      <dgm:spPr/>
    </dgm:pt>
    <dgm:pt modelId="{4603ABC4-FD5C-4932-9819-C5409B1F23EA}" type="pres">
      <dgm:prSet presAssocID="{EDC62D7B-82A3-4BD5-8168-8221C144975B}" presName="extraNode" presStyleLbl="node1" presStyleIdx="0" presStyleCnt="7"/>
      <dgm:spPr/>
    </dgm:pt>
    <dgm:pt modelId="{E833DF13-4659-4BC6-A9E4-10C5A2D06548}" type="pres">
      <dgm:prSet presAssocID="{EDC62D7B-82A3-4BD5-8168-8221C144975B}" presName="dstNode" presStyleLbl="node1" presStyleIdx="0" presStyleCnt="7"/>
      <dgm:spPr/>
    </dgm:pt>
    <dgm:pt modelId="{E3099813-57E7-4EFF-B248-880B900B2003}" type="pres">
      <dgm:prSet presAssocID="{2ADA602F-1F57-4827-BFC9-7CA96E8BD891}" presName="text_1" presStyleLbl="node1" presStyleIdx="0" presStyleCnt="7" custScaleY="102624">
        <dgm:presLayoutVars>
          <dgm:bulletEnabled val="1"/>
        </dgm:presLayoutVars>
      </dgm:prSet>
      <dgm:spPr>
        <a:solidFill>
          <a:srgbClr val="800024"/>
        </a:solidFill>
      </dgm:spPr>
    </dgm:pt>
    <dgm:pt modelId="{EB37C44F-70F2-4521-9E7C-340C08430A41}" type="pres">
      <dgm:prSet presAssocID="{2ADA602F-1F57-4827-BFC9-7CA96E8BD891}" presName="accent_1" presStyleCnt="0"/>
      <dgm:spPr/>
    </dgm:pt>
    <dgm:pt modelId="{9D267AB3-FD56-494F-894E-12CBCE054B56}" type="pres">
      <dgm:prSet presAssocID="{2ADA602F-1F57-4827-BFC9-7CA96E8BD891}" presName="accentRepeatNode" presStyleLbl="solidFgAcc1" presStyleIdx="0" presStyleCnt="7"/>
      <dgm:spPr/>
    </dgm:pt>
    <dgm:pt modelId="{0BCE4E7D-AD83-4C19-A39E-A2C946CCDE71}" type="pres">
      <dgm:prSet presAssocID="{499C1910-2E76-46B2-A3FF-A712548DEABB}" presName="text_2" presStyleLbl="node1" presStyleIdx="1" presStyleCnt="7">
        <dgm:presLayoutVars>
          <dgm:bulletEnabled val="1"/>
        </dgm:presLayoutVars>
      </dgm:prSet>
      <dgm:spPr/>
    </dgm:pt>
    <dgm:pt modelId="{7C584444-AEE7-44F3-A354-69120A592B62}" type="pres">
      <dgm:prSet presAssocID="{499C1910-2E76-46B2-A3FF-A712548DEABB}" presName="accent_2" presStyleCnt="0"/>
      <dgm:spPr/>
    </dgm:pt>
    <dgm:pt modelId="{017D8407-E462-4181-94CF-A10CD2575244}" type="pres">
      <dgm:prSet presAssocID="{499C1910-2E76-46B2-A3FF-A712548DEABB}" presName="accentRepeatNode" presStyleLbl="solidFgAcc1" presStyleIdx="1" presStyleCnt="7"/>
      <dgm:spPr/>
    </dgm:pt>
    <dgm:pt modelId="{E8771004-A82F-4348-AD0C-B61DC9195F19}" type="pres">
      <dgm:prSet presAssocID="{EEF23538-4F24-4FC1-B192-B5AD0DA71CD9}" presName="text_3" presStyleLbl="node1" presStyleIdx="2" presStyleCnt="7" custLinFactNeighborX="1074" custLinFactNeighborY="1437">
        <dgm:presLayoutVars>
          <dgm:bulletEnabled val="1"/>
        </dgm:presLayoutVars>
      </dgm:prSet>
      <dgm:spPr/>
    </dgm:pt>
    <dgm:pt modelId="{0EAC23F3-879C-410F-9BD8-047706DE6EA1}" type="pres">
      <dgm:prSet presAssocID="{EEF23538-4F24-4FC1-B192-B5AD0DA71CD9}" presName="accent_3" presStyleCnt="0"/>
      <dgm:spPr/>
    </dgm:pt>
    <dgm:pt modelId="{543CCFDD-B938-4290-9157-874C87B16349}" type="pres">
      <dgm:prSet presAssocID="{EEF23538-4F24-4FC1-B192-B5AD0DA71CD9}" presName="accentRepeatNode" presStyleLbl="solidFgAcc1" presStyleIdx="2" presStyleCnt="7"/>
      <dgm:spPr/>
    </dgm:pt>
    <dgm:pt modelId="{8DDBDAEE-7B2E-4BB4-9B9A-F9BF4330E31F}" type="pres">
      <dgm:prSet presAssocID="{6A32B0FC-D338-4570-9704-4DE4EC456774}" presName="text_4" presStyleLbl="node1" presStyleIdx="3" presStyleCnt="7">
        <dgm:presLayoutVars>
          <dgm:bulletEnabled val="1"/>
        </dgm:presLayoutVars>
      </dgm:prSet>
      <dgm:spPr/>
    </dgm:pt>
    <dgm:pt modelId="{DF370B35-3471-414B-AD00-71672DA74603}" type="pres">
      <dgm:prSet presAssocID="{6A32B0FC-D338-4570-9704-4DE4EC456774}" presName="accent_4" presStyleCnt="0"/>
      <dgm:spPr/>
    </dgm:pt>
    <dgm:pt modelId="{D53C5A3D-C452-4503-821D-1B8ED90C5927}" type="pres">
      <dgm:prSet presAssocID="{6A32B0FC-D338-4570-9704-4DE4EC456774}" presName="accentRepeatNode" presStyleLbl="solidFgAcc1" presStyleIdx="3" presStyleCnt="7"/>
      <dgm:spPr/>
    </dgm:pt>
    <dgm:pt modelId="{8C47E77F-AA91-4A15-85BE-17918F099E0B}" type="pres">
      <dgm:prSet presAssocID="{B35A4875-5D02-4E2B-8BF3-3F74C70DC673}" presName="text_5" presStyleLbl="node1" presStyleIdx="4" presStyleCnt="7">
        <dgm:presLayoutVars>
          <dgm:bulletEnabled val="1"/>
        </dgm:presLayoutVars>
      </dgm:prSet>
      <dgm:spPr/>
    </dgm:pt>
    <dgm:pt modelId="{72805985-AD29-45FA-A560-00D0D758CD34}" type="pres">
      <dgm:prSet presAssocID="{B35A4875-5D02-4E2B-8BF3-3F74C70DC673}" presName="accent_5" presStyleCnt="0"/>
      <dgm:spPr/>
    </dgm:pt>
    <dgm:pt modelId="{29E8A53B-0C2B-4A0F-B770-B2AAE8D0C4C8}" type="pres">
      <dgm:prSet presAssocID="{B35A4875-5D02-4E2B-8BF3-3F74C70DC673}" presName="accentRepeatNode" presStyleLbl="solidFgAcc1" presStyleIdx="4" presStyleCnt="7"/>
      <dgm:spPr/>
    </dgm:pt>
    <dgm:pt modelId="{5A5FFD84-AADD-4FA7-AF8D-BAA468BB9247}" type="pres">
      <dgm:prSet presAssocID="{7CE41121-294C-47BB-A4EB-ACAEE9E4BB22}" presName="text_6" presStyleLbl="node1" presStyleIdx="5" presStyleCnt="7">
        <dgm:presLayoutVars>
          <dgm:bulletEnabled val="1"/>
        </dgm:presLayoutVars>
      </dgm:prSet>
      <dgm:spPr/>
    </dgm:pt>
    <dgm:pt modelId="{FE414F99-51A9-4768-A07A-6EC4354BFA0D}" type="pres">
      <dgm:prSet presAssocID="{7CE41121-294C-47BB-A4EB-ACAEE9E4BB22}" presName="accent_6" presStyleCnt="0"/>
      <dgm:spPr/>
    </dgm:pt>
    <dgm:pt modelId="{A217222C-167E-48E3-8938-4B7825B44E69}" type="pres">
      <dgm:prSet presAssocID="{7CE41121-294C-47BB-A4EB-ACAEE9E4BB22}" presName="accentRepeatNode" presStyleLbl="solidFgAcc1" presStyleIdx="5" presStyleCnt="7"/>
      <dgm:spPr/>
    </dgm:pt>
    <dgm:pt modelId="{C4A2EA15-9B20-4221-8ABA-0FA48FB49698}" type="pres">
      <dgm:prSet presAssocID="{80CABE69-3E57-442E-969D-C67BF283EFFC}" presName="text_7" presStyleLbl="node1" presStyleIdx="6" presStyleCnt="7">
        <dgm:presLayoutVars>
          <dgm:bulletEnabled val="1"/>
        </dgm:presLayoutVars>
      </dgm:prSet>
      <dgm:spPr>
        <a:solidFill>
          <a:srgbClr val="800024"/>
        </a:solidFill>
      </dgm:spPr>
    </dgm:pt>
    <dgm:pt modelId="{F7CF414E-85B5-4A2F-BDE2-0337B981D6C4}" type="pres">
      <dgm:prSet presAssocID="{80CABE69-3E57-442E-969D-C67BF283EFFC}" presName="accent_7" presStyleCnt="0"/>
      <dgm:spPr/>
    </dgm:pt>
    <dgm:pt modelId="{DDB3A21C-FECD-4070-85BB-2894243626B3}" type="pres">
      <dgm:prSet presAssocID="{80CABE69-3E57-442E-969D-C67BF283EFFC}" presName="accentRepeatNode" presStyleLbl="solidFgAcc1" presStyleIdx="6" presStyleCnt="7"/>
      <dgm:spPr/>
    </dgm:pt>
  </dgm:ptLst>
  <dgm:cxnLst>
    <dgm:cxn modelId="{99B49001-2080-4ABF-9B6D-7BB0EBC3B0AF}" srcId="{EDC62D7B-82A3-4BD5-8168-8221C144975B}" destId="{EEF23538-4F24-4FC1-B192-B5AD0DA71CD9}" srcOrd="2" destOrd="0" parTransId="{2C160E0A-5C4C-4E33-BA8F-313C7A80BC60}" sibTransId="{347367D2-2E90-400B-862D-891FA34A355E}"/>
    <dgm:cxn modelId="{CFA0F906-6998-46C6-8F9C-7A022DB35297}" srcId="{EDC62D7B-82A3-4BD5-8168-8221C144975B}" destId="{2ADA602F-1F57-4827-BFC9-7CA96E8BD891}" srcOrd="0" destOrd="0" parTransId="{072626A4-88F8-48BA-8168-A50486AC9290}" sibTransId="{B2B7BA1F-7D3B-426D-B103-D818CA42518E}"/>
    <dgm:cxn modelId="{EFF92A29-C00F-430D-891F-6B26068F20DD}" type="presOf" srcId="{80CABE69-3E57-442E-969D-C67BF283EFFC}" destId="{C4A2EA15-9B20-4221-8ABA-0FA48FB49698}" srcOrd="0" destOrd="0" presId="urn:microsoft.com/office/officeart/2008/layout/VerticalCurvedList"/>
    <dgm:cxn modelId="{D710B435-354D-4CE5-91AF-047148CA1E9B}" srcId="{EDC62D7B-82A3-4BD5-8168-8221C144975B}" destId="{499C1910-2E76-46B2-A3FF-A712548DEABB}" srcOrd="1" destOrd="0" parTransId="{768F7101-A263-4028-A111-BAFC52185D50}" sibTransId="{7416EE96-B681-4D0F-B127-11C04E67D53F}"/>
    <dgm:cxn modelId="{4B537765-176F-4A9D-8809-118597C000D3}" srcId="{EDC62D7B-82A3-4BD5-8168-8221C144975B}" destId="{6A32B0FC-D338-4570-9704-4DE4EC456774}" srcOrd="3" destOrd="0" parTransId="{8AFA7C9C-D9FD-40CC-A459-32A78844C6FA}" sibTransId="{2C684D90-4BBD-4A58-AA20-5C326E6D4431}"/>
    <dgm:cxn modelId="{7CA8FE69-201C-4799-8BC4-ABEAFBDC4EE1}" srcId="{EDC62D7B-82A3-4BD5-8168-8221C144975B}" destId="{7CE41121-294C-47BB-A4EB-ACAEE9E4BB22}" srcOrd="5" destOrd="0" parTransId="{60163212-0714-4ED5-8961-B152E8DAA0AF}" sibTransId="{3AE41600-179A-4286-BBB5-4C1BB2E1FA2C}"/>
    <dgm:cxn modelId="{0423E44B-39D6-4DF9-8D85-5F772F3E311D}" type="presOf" srcId="{B2B7BA1F-7D3B-426D-B103-D818CA42518E}" destId="{DE48AECD-ED98-4B38-BD86-68224544DCC2}" srcOrd="0" destOrd="0" presId="urn:microsoft.com/office/officeart/2008/layout/VerticalCurvedList"/>
    <dgm:cxn modelId="{27A27B4C-16C2-4B91-8F3D-C05B520B4336}" type="presOf" srcId="{EEF23538-4F24-4FC1-B192-B5AD0DA71CD9}" destId="{E8771004-A82F-4348-AD0C-B61DC9195F19}" srcOrd="0" destOrd="0" presId="urn:microsoft.com/office/officeart/2008/layout/VerticalCurvedList"/>
    <dgm:cxn modelId="{DCCFC57A-8F23-4959-9112-6AE73D4A076D}" srcId="{EDC62D7B-82A3-4BD5-8168-8221C144975B}" destId="{80CABE69-3E57-442E-969D-C67BF283EFFC}" srcOrd="6" destOrd="0" parTransId="{8D8B1940-9722-4CF2-89B3-14D82F8A5473}" sibTransId="{2CD56B69-1CFF-44BB-8ACD-20BC6CDE6117}"/>
    <dgm:cxn modelId="{A80AF797-D6AB-4F9F-A4DF-616C7EAD81C7}" type="presOf" srcId="{6A32B0FC-D338-4570-9704-4DE4EC456774}" destId="{8DDBDAEE-7B2E-4BB4-9B9A-F9BF4330E31F}" srcOrd="0" destOrd="0" presId="urn:microsoft.com/office/officeart/2008/layout/VerticalCurvedList"/>
    <dgm:cxn modelId="{6B8B1B9E-261F-471D-AD1E-9FDB7315B8AC}" type="presOf" srcId="{7CE41121-294C-47BB-A4EB-ACAEE9E4BB22}" destId="{5A5FFD84-AADD-4FA7-AF8D-BAA468BB9247}" srcOrd="0" destOrd="0" presId="urn:microsoft.com/office/officeart/2008/layout/VerticalCurvedList"/>
    <dgm:cxn modelId="{690224AA-BB74-41B5-8D8F-25D7FCDF2D01}" srcId="{EDC62D7B-82A3-4BD5-8168-8221C144975B}" destId="{B35A4875-5D02-4E2B-8BF3-3F74C70DC673}" srcOrd="4" destOrd="0" parTransId="{D50307B2-7332-476F-B9FB-6CE0A4D4E698}" sibTransId="{41B19195-138F-42A5-87D8-5C22401EA353}"/>
    <dgm:cxn modelId="{D29110C1-1319-4C25-BE87-DBCEF0CCFAE4}" type="presOf" srcId="{2ADA602F-1F57-4827-BFC9-7CA96E8BD891}" destId="{E3099813-57E7-4EFF-B248-880B900B2003}" srcOrd="0" destOrd="0" presId="urn:microsoft.com/office/officeart/2008/layout/VerticalCurvedList"/>
    <dgm:cxn modelId="{A75243EE-9B8D-4190-A682-CEA2063CA709}" type="presOf" srcId="{B35A4875-5D02-4E2B-8BF3-3F74C70DC673}" destId="{8C47E77F-AA91-4A15-85BE-17918F099E0B}" srcOrd="0" destOrd="0" presId="urn:microsoft.com/office/officeart/2008/layout/VerticalCurvedList"/>
    <dgm:cxn modelId="{DBF08CF6-2050-4094-B141-2CA2155E54B0}" type="presOf" srcId="{EDC62D7B-82A3-4BD5-8168-8221C144975B}" destId="{5F083504-4728-46EA-A624-4FB443DAD98F}" srcOrd="0" destOrd="0" presId="urn:microsoft.com/office/officeart/2008/layout/VerticalCurvedList"/>
    <dgm:cxn modelId="{C4EFDBF6-5540-4811-80F7-17F0B88E8B87}" type="presOf" srcId="{499C1910-2E76-46B2-A3FF-A712548DEABB}" destId="{0BCE4E7D-AD83-4C19-A39E-A2C946CCDE71}" srcOrd="0" destOrd="0" presId="urn:microsoft.com/office/officeart/2008/layout/VerticalCurvedList"/>
    <dgm:cxn modelId="{0B623F5B-7EA4-4364-A8DF-D9EC94333AE9}" type="presParOf" srcId="{5F083504-4728-46EA-A624-4FB443DAD98F}" destId="{A8AD1CB2-0E95-4D61-A4AD-B981FFA312DB}" srcOrd="0" destOrd="0" presId="urn:microsoft.com/office/officeart/2008/layout/VerticalCurvedList"/>
    <dgm:cxn modelId="{7045EF65-DBD1-4465-8C2B-5529CE8EEA43}" type="presParOf" srcId="{A8AD1CB2-0E95-4D61-A4AD-B981FFA312DB}" destId="{CC82F320-F4BE-48F4-A9A1-4E853F0A7907}" srcOrd="0" destOrd="0" presId="urn:microsoft.com/office/officeart/2008/layout/VerticalCurvedList"/>
    <dgm:cxn modelId="{3539121B-F4D5-4DD7-A2E8-7B22FE9A850A}" type="presParOf" srcId="{CC82F320-F4BE-48F4-A9A1-4E853F0A7907}" destId="{E1ACB078-88B3-4632-8705-196E7B6C9CA5}" srcOrd="0" destOrd="0" presId="urn:microsoft.com/office/officeart/2008/layout/VerticalCurvedList"/>
    <dgm:cxn modelId="{0870A742-7593-46E7-AF77-4CB093CA5D8B}" type="presParOf" srcId="{CC82F320-F4BE-48F4-A9A1-4E853F0A7907}" destId="{DE48AECD-ED98-4B38-BD86-68224544DCC2}" srcOrd="1" destOrd="0" presId="urn:microsoft.com/office/officeart/2008/layout/VerticalCurvedList"/>
    <dgm:cxn modelId="{6E735F01-0EE8-4174-8E1C-5D1BA791E77F}" type="presParOf" srcId="{CC82F320-F4BE-48F4-A9A1-4E853F0A7907}" destId="{4603ABC4-FD5C-4932-9819-C5409B1F23EA}" srcOrd="2" destOrd="0" presId="urn:microsoft.com/office/officeart/2008/layout/VerticalCurvedList"/>
    <dgm:cxn modelId="{B1BE3977-73B8-44AC-8D3D-D92195C97C6F}" type="presParOf" srcId="{CC82F320-F4BE-48F4-A9A1-4E853F0A7907}" destId="{E833DF13-4659-4BC6-A9E4-10C5A2D06548}" srcOrd="3" destOrd="0" presId="urn:microsoft.com/office/officeart/2008/layout/VerticalCurvedList"/>
    <dgm:cxn modelId="{DE917649-89FF-4BCD-A2E1-AB7E694ABDDB}" type="presParOf" srcId="{A8AD1CB2-0E95-4D61-A4AD-B981FFA312DB}" destId="{E3099813-57E7-4EFF-B248-880B900B2003}" srcOrd="1" destOrd="0" presId="urn:microsoft.com/office/officeart/2008/layout/VerticalCurvedList"/>
    <dgm:cxn modelId="{652E1E8A-A34A-475D-8341-5E47634DF3E8}" type="presParOf" srcId="{A8AD1CB2-0E95-4D61-A4AD-B981FFA312DB}" destId="{EB37C44F-70F2-4521-9E7C-340C08430A41}" srcOrd="2" destOrd="0" presId="urn:microsoft.com/office/officeart/2008/layout/VerticalCurvedList"/>
    <dgm:cxn modelId="{CC23915C-CF94-4AB2-8A2B-85825EEB7029}" type="presParOf" srcId="{EB37C44F-70F2-4521-9E7C-340C08430A41}" destId="{9D267AB3-FD56-494F-894E-12CBCE054B56}" srcOrd="0" destOrd="0" presId="urn:microsoft.com/office/officeart/2008/layout/VerticalCurvedList"/>
    <dgm:cxn modelId="{D1E0F851-157E-4515-B9BD-D5C5BE27EB9A}" type="presParOf" srcId="{A8AD1CB2-0E95-4D61-A4AD-B981FFA312DB}" destId="{0BCE4E7D-AD83-4C19-A39E-A2C946CCDE71}" srcOrd="3" destOrd="0" presId="urn:microsoft.com/office/officeart/2008/layout/VerticalCurvedList"/>
    <dgm:cxn modelId="{B1CADEDF-1F8C-4045-9388-07E0B3627175}" type="presParOf" srcId="{A8AD1CB2-0E95-4D61-A4AD-B981FFA312DB}" destId="{7C584444-AEE7-44F3-A354-69120A592B62}" srcOrd="4" destOrd="0" presId="urn:microsoft.com/office/officeart/2008/layout/VerticalCurvedList"/>
    <dgm:cxn modelId="{396E8249-1CC2-4378-9EAB-BFD86817DC1A}" type="presParOf" srcId="{7C584444-AEE7-44F3-A354-69120A592B62}" destId="{017D8407-E462-4181-94CF-A10CD2575244}" srcOrd="0" destOrd="0" presId="urn:microsoft.com/office/officeart/2008/layout/VerticalCurvedList"/>
    <dgm:cxn modelId="{ECAC885D-4615-470B-8E8F-4143A061C28A}" type="presParOf" srcId="{A8AD1CB2-0E95-4D61-A4AD-B981FFA312DB}" destId="{E8771004-A82F-4348-AD0C-B61DC9195F19}" srcOrd="5" destOrd="0" presId="urn:microsoft.com/office/officeart/2008/layout/VerticalCurvedList"/>
    <dgm:cxn modelId="{43CC5683-C8A5-4DDC-8675-A3429B980D90}" type="presParOf" srcId="{A8AD1CB2-0E95-4D61-A4AD-B981FFA312DB}" destId="{0EAC23F3-879C-410F-9BD8-047706DE6EA1}" srcOrd="6" destOrd="0" presId="urn:microsoft.com/office/officeart/2008/layout/VerticalCurvedList"/>
    <dgm:cxn modelId="{6B4B0FE9-A1CB-40AB-BB62-0ECF8C8ED271}" type="presParOf" srcId="{0EAC23F3-879C-410F-9BD8-047706DE6EA1}" destId="{543CCFDD-B938-4290-9157-874C87B16349}" srcOrd="0" destOrd="0" presId="urn:microsoft.com/office/officeart/2008/layout/VerticalCurvedList"/>
    <dgm:cxn modelId="{456081F5-6693-4E16-AB00-DF40B1BC6DEF}" type="presParOf" srcId="{A8AD1CB2-0E95-4D61-A4AD-B981FFA312DB}" destId="{8DDBDAEE-7B2E-4BB4-9B9A-F9BF4330E31F}" srcOrd="7" destOrd="0" presId="urn:microsoft.com/office/officeart/2008/layout/VerticalCurvedList"/>
    <dgm:cxn modelId="{1B42BCE2-B0CB-43E0-A5EA-28AE503272C8}" type="presParOf" srcId="{A8AD1CB2-0E95-4D61-A4AD-B981FFA312DB}" destId="{DF370B35-3471-414B-AD00-71672DA74603}" srcOrd="8" destOrd="0" presId="urn:microsoft.com/office/officeart/2008/layout/VerticalCurvedList"/>
    <dgm:cxn modelId="{94A0476D-EEB8-4470-A6D1-16C2D7D7F415}" type="presParOf" srcId="{DF370B35-3471-414B-AD00-71672DA74603}" destId="{D53C5A3D-C452-4503-821D-1B8ED90C5927}" srcOrd="0" destOrd="0" presId="urn:microsoft.com/office/officeart/2008/layout/VerticalCurvedList"/>
    <dgm:cxn modelId="{B5F3FFD0-8D1F-459C-B9DF-E8F4B7131146}" type="presParOf" srcId="{A8AD1CB2-0E95-4D61-A4AD-B981FFA312DB}" destId="{8C47E77F-AA91-4A15-85BE-17918F099E0B}" srcOrd="9" destOrd="0" presId="urn:microsoft.com/office/officeart/2008/layout/VerticalCurvedList"/>
    <dgm:cxn modelId="{C8332FB6-3A36-4F2E-8C7C-72FAC3C38D7D}" type="presParOf" srcId="{A8AD1CB2-0E95-4D61-A4AD-B981FFA312DB}" destId="{72805985-AD29-45FA-A560-00D0D758CD34}" srcOrd="10" destOrd="0" presId="urn:microsoft.com/office/officeart/2008/layout/VerticalCurvedList"/>
    <dgm:cxn modelId="{5BB2A343-E0CA-4D0B-B2AF-1616EB113F02}" type="presParOf" srcId="{72805985-AD29-45FA-A560-00D0D758CD34}" destId="{29E8A53B-0C2B-4A0F-B770-B2AAE8D0C4C8}" srcOrd="0" destOrd="0" presId="urn:microsoft.com/office/officeart/2008/layout/VerticalCurvedList"/>
    <dgm:cxn modelId="{19ADAA45-6117-4590-A993-47AB46DBD60C}" type="presParOf" srcId="{A8AD1CB2-0E95-4D61-A4AD-B981FFA312DB}" destId="{5A5FFD84-AADD-4FA7-AF8D-BAA468BB9247}" srcOrd="11" destOrd="0" presId="urn:microsoft.com/office/officeart/2008/layout/VerticalCurvedList"/>
    <dgm:cxn modelId="{4E937461-F635-4D17-85AF-17C39476E151}" type="presParOf" srcId="{A8AD1CB2-0E95-4D61-A4AD-B981FFA312DB}" destId="{FE414F99-51A9-4768-A07A-6EC4354BFA0D}" srcOrd="12" destOrd="0" presId="urn:microsoft.com/office/officeart/2008/layout/VerticalCurvedList"/>
    <dgm:cxn modelId="{6D4B643A-8422-4310-8DA8-A8498BB8C66F}" type="presParOf" srcId="{FE414F99-51A9-4768-A07A-6EC4354BFA0D}" destId="{A217222C-167E-48E3-8938-4B7825B44E69}" srcOrd="0" destOrd="0" presId="urn:microsoft.com/office/officeart/2008/layout/VerticalCurvedList"/>
    <dgm:cxn modelId="{024C5061-8D28-493B-96E8-40287A927D99}" type="presParOf" srcId="{A8AD1CB2-0E95-4D61-A4AD-B981FFA312DB}" destId="{C4A2EA15-9B20-4221-8ABA-0FA48FB49698}" srcOrd="13" destOrd="0" presId="urn:microsoft.com/office/officeart/2008/layout/VerticalCurvedList"/>
    <dgm:cxn modelId="{62DB4E22-9886-48DC-80C0-9A506A604406}" type="presParOf" srcId="{A8AD1CB2-0E95-4D61-A4AD-B981FFA312DB}" destId="{F7CF414E-85B5-4A2F-BDE2-0337B981D6C4}" srcOrd="14" destOrd="0" presId="urn:microsoft.com/office/officeart/2008/layout/VerticalCurvedList"/>
    <dgm:cxn modelId="{E9E62FA5-A24C-4CA6-97D3-F8D6DED9A2EF}" type="presParOf" srcId="{F7CF414E-85B5-4A2F-BDE2-0337B981D6C4}" destId="{DDB3A21C-FECD-4070-85BB-2894243626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7BC00-F8D3-4B3C-80C1-2E8835BE40E6}">
      <dsp:nvSpPr>
        <dsp:cNvPr id="0" name=""/>
        <dsp:cNvSpPr/>
      </dsp:nvSpPr>
      <dsp:spPr>
        <a:xfrm>
          <a:off x="3670701" y="2286702"/>
          <a:ext cx="1458065" cy="1419758"/>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a:t>Darbības jomas</a:t>
          </a:r>
        </a:p>
      </dsp:txBody>
      <dsp:txXfrm>
        <a:off x="3884230" y="2494621"/>
        <a:ext cx="1031007" cy="1003920"/>
      </dsp:txXfrm>
    </dsp:sp>
    <dsp:sp modelId="{F97878C0-E4DC-4409-8CA3-8C0E63589897}">
      <dsp:nvSpPr>
        <dsp:cNvPr id="0" name=""/>
        <dsp:cNvSpPr/>
      </dsp:nvSpPr>
      <dsp:spPr>
        <a:xfrm rot="16232497">
          <a:off x="4166507" y="1410947"/>
          <a:ext cx="660474"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4238545" y="1580636"/>
        <a:ext cx="515023" cy="290902"/>
      </dsp:txXfrm>
    </dsp:sp>
    <dsp:sp modelId="{883F699C-5448-40DF-BDC8-8F356EF8E23C}">
      <dsp:nvSpPr>
        <dsp:cNvPr id="0" name=""/>
        <dsp:cNvSpPr/>
      </dsp:nvSpPr>
      <dsp:spPr>
        <a:xfrm>
          <a:off x="3720279" y="139861"/>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Pilsoniskā sabiedrība</a:t>
          </a:r>
          <a:endParaRPr lang="lv-LV" sz="1200" kern="1200"/>
        </a:p>
      </dsp:txBody>
      <dsp:txXfrm>
        <a:off x="3925949" y="271774"/>
        <a:ext cx="993065" cy="636931"/>
      </dsp:txXfrm>
    </dsp:sp>
    <dsp:sp modelId="{25A7B1BE-BC2B-4820-9684-CE65829E3023}">
      <dsp:nvSpPr>
        <dsp:cNvPr id="0" name=""/>
        <dsp:cNvSpPr/>
      </dsp:nvSpPr>
      <dsp:spPr>
        <a:xfrm rot="18360000">
          <a:off x="4844519" y="1710639"/>
          <a:ext cx="626757"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4874498" y="1866442"/>
        <a:ext cx="481306" cy="290902"/>
      </dsp:txXfrm>
    </dsp:sp>
    <dsp:sp modelId="{CCEA519B-5A0B-4107-8481-D2FEA6B413CA}">
      <dsp:nvSpPr>
        <dsp:cNvPr id="0" name=""/>
        <dsp:cNvSpPr/>
      </dsp:nvSpPr>
      <dsp:spPr>
        <a:xfrm>
          <a:off x="5016626" y="614351"/>
          <a:ext cx="1590252" cy="877508"/>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a:t>Darba devēji</a:t>
          </a:r>
        </a:p>
      </dsp:txBody>
      <dsp:txXfrm>
        <a:off x="5249513" y="742859"/>
        <a:ext cx="1124478" cy="620492"/>
      </dsp:txXfrm>
    </dsp:sp>
    <dsp:sp modelId="{CCB29FA7-4B65-4B1D-BB3C-DD8D7352902E}">
      <dsp:nvSpPr>
        <dsp:cNvPr id="0" name=""/>
        <dsp:cNvSpPr/>
      </dsp:nvSpPr>
      <dsp:spPr>
        <a:xfrm rot="20541416">
          <a:off x="5366896" y="2352717"/>
          <a:ext cx="548187"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5370317" y="2471726"/>
        <a:ext cx="402736" cy="290902"/>
      </dsp:txXfrm>
    </dsp:sp>
    <dsp:sp modelId="{DACC524C-A598-4266-8E9E-8B691C46A10F}">
      <dsp:nvSpPr>
        <dsp:cNvPr id="0" name=""/>
        <dsp:cNvSpPr/>
      </dsp:nvSpPr>
      <dsp:spPr>
        <a:xfrm>
          <a:off x="6005302" y="1812225"/>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Mazākum-tautības</a:t>
          </a:r>
          <a:endParaRPr lang="lv-LV" sz="1200" kern="1200"/>
        </a:p>
      </dsp:txBody>
      <dsp:txXfrm>
        <a:off x="6210972" y="1944138"/>
        <a:ext cx="993065" cy="636931"/>
      </dsp:txXfrm>
    </dsp:sp>
    <dsp:sp modelId="{79355472-D249-47B0-94B0-4985A2E098C0}">
      <dsp:nvSpPr>
        <dsp:cNvPr id="0" name=""/>
        <dsp:cNvSpPr/>
      </dsp:nvSpPr>
      <dsp:spPr>
        <a:xfrm rot="1080724">
          <a:off x="5360552" y="3102938"/>
          <a:ext cx="540460"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5364116" y="3177417"/>
        <a:ext cx="395009" cy="290902"/>
      </dsp:txXfrm>
    </dsp:sp>
    <dsp:sp modelId="{708F5DFF-5498-4016-9E9B-3E1E331B9ABD}">
      <dsp:nvSpPr>
        <dsp:cNvPr id="0" name=""/>
        <dsp:cNvSpPr/>
      </dsp:nvSpPr>
      <dsp:spPr>
        <a:xfrm>
          <a:off x="5985107" y="3290014"/>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Ģimenes</a:t>
          </a:r>
          <a:endParaRPr lang="lv-LV" sz="1200" kern="1200"/>
        </a:p>
      </dsp:txBody>
      <dsp:txXfrm>
        <a:off x="6190777" y="3421927"/>
        <a:ext cx="993065" cy="636931"/>
      </dsp:txXfrm>
    </dsp:sp>
    <dsp:sp modelId="{013E962A-BEDE-461F-9B03-9355FFC6FEEE}">
      <dsp:nvSpPr>
        <dsp:cNvPr id="0" name=""/>
        <dsp:cNvSpPr/>
      </dsp:nvSpPr>
      <dsp:spPr>
        <a:xfrm rot="3237916">
          <a:off x="4925557" y="3768816"/>
          <a:ext cx="627538"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4955500" y="3806973"/>
        <a:ext cx="482087" cy="290902"/>
      </dsp:txXfrm>
    </dsp:sp>
    <dsp:sp modelId="{17D9CD8E-D6E4-4262-AEFB-92200B5FADFE}">
      <dsp:nvSpPr>
        <dsp:cNvPr id="0" name=""/>
        <dsp:cNvSpPr/>
      </dsp:nvSpPr>
      <dsp:spPr>
        <a:xfrm>
          <a:off x="5112381" y="4491096"/>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Diaspora</a:t>
          </a:r>
          <a:endParaRPr lang="lv-LV" sz="1200" kern="1200"/>
        </a:p>
      </dsp:txBody>
      <dsp:txXfrm>
        <a:off x="5318051" y="4623009"/>
        <a:ext cx="993065" cy="636931"/>
      </dsp:txXfrm>
    </dsp:sp>
    <dsp:sp modelId="{338BF914-DD5B-447E-B12E-39896E42DA2E}">
      <dsp:nvSpPr>
        <dsp:cNvPr id="0" name=""/>
        <dsp:cNvSpPr/>
      </dsp:nvSpPr>
      <dsp:spPr>
        <a:xfrm rot="5215417">
          <a:off x="4220751" y="4048550"/>
          <a:ext cx="672457"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4289574" y="4072896"/>
        <a:ext cx="527006" cy="290902"/>
      </dsp:txXfrm>
    </dsp:sp>
    <dsp:sp modelId="{1C45EC9B-1CC5-4AA8-AF76-D12209875D24}">
      <dsp:nvSpPr>
        <dsp:cNvPr id="0" name=""/>
        <dsp:cNvSpPr/>
      </dsp:nvSpPr>
      <dsp:spPr>
        <a:xfrm>
          <a:off x="3786111" y="4972212"/>
          <a:ext cx="1488014"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Sociāli neaizsargātie</a:t>
          </a:r>
          <a:endParaRPr lang="lv-LV" sz="1200" kern="1200"/>
        </a:p>
      </dsp:txBody>
      <dsp:txXfrm>
        <a:off x="4004026" y="5104125"/>
        <a:ext cx="1052184" cy="636931"/>
      </dsp:txXfrm>
    </dsp:sp>
    <dsp:sp modelId="{10C21A6C-EB4F-4454-95A5-048928741861}">
      <dsp:nvSpPr>
        <dsp:cNvPr id="0" name=""/>
        <dsp:cNvSpPr/>
      </dsp:nvSpPr>
      <dsp:spPr>
        <a:xfrm rot="7556080">
          <a:off x="3410674" y="3768712"/>
          <a:ext cx="625643"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526079" y="3806794"/>
        <a:ext cx="480192" cy="290902"/>
      </dsp:txXfrm>
    </dsp:sp>
    <dsp:sp modelId="{F2043D8B-D86D-4755-A9B4-818370BBFCEA}">
      <dsp:nvSpPr>
        <dsp:cNvPr id="0" name=""/>
        <dsp:cNvSpPr/>
      </dsp:nvSpPr>
      <dsp:spPr>
        <a:xfrm>
          <a:off x="2288378" y="4490394"/>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Patvēruma meklētāji</a:t>
          </a:r>
          <a:endParaRPr lang="lv-LV" sz="1200" kern="1200"/>
        </a:p>
      </dsp:txBody>
      <dsp:txXfrm>
        <a:off x="2494048" y="4622307"/>
        <a:ext cx="993065" cy="636931"/>
      </dsp:txXfrm>
    </dsp:sp>
    <dsp:sp modelId="{4C453EC8-9E29-4943-8E51-ED72E1421FFC}">
      <dsp:nvSpPr>
        <dsp:cNvPr id="0" name=""/>
        <dsp:cNvSpPr/>
      </dsp:nvSpPr>
      <dsp:spPr>
        <a:xfrm rot="9717916">
          <a:off x="2972113" y="3131508"/>
          <a:ext cx="537331"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113991" y="3205960"/>
        <a:ext cx="391880" cy="290902"/>
      </dsp:txXfrm>
    </dsp:sp>
    <dsp:sp modelId="{925A858E-D0F0-45B8-A62A-675E7370EF16}">
      <dsp:nvSpPr>
        <dsp:cNvPr id="0" name=""/>
        <dsp:cNvSpPr/>
      </dsp:nvSpPr>
      <dsp:spPr>
        <a:xfrm>
          <a:off x="1415960" y="3289060"/>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Mediju atbalsts</a:t>
          </a:r>
          <a:endParaRPr lang="lv-LV" sz="1200" kern="1200"/>
        </a:p>
      </dsp:txBody>
      <dsp:txXfrm>
        <a:off x="1621630" y="3420973"/>
        <a:ext cx="993065" cy="636931"/>
      </dsp:txXfrm>
    </dsp:sp>
    <dsp:sp modelId="{B705AC19-84E8-4D9F-B4C0-65401BF84028}">
      <dsp:nvSpPr>
        <dsp:cNvPr id="0" name=""/>
        <dsp:cNvSpPr/>
      </dsp:nvSpPr>
      <dsp:spPr>
        <a:xfrm rot="11890908">
          <a:off x="3055563" y="2347993"/>
          <a:ext cx="526348"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197383" y="2467653"/>
        <a:ext cx="380897" cy="290902"/>
      </dsp:txXfrm>
    </dsp:sp>
    <dsp:sp modelId="{59A7D7E9-94D0-4D53-9715-9AC457EFC5BC}">
      <dsp:nvSpPr>
        <dsp:cNvPr id="0" name=""/>
        <dsp:cNvSpPr/>
      </dsp:nvSpPr>
      <dsp:spPr>
        <a:xfrm>
          <a:off x="1438187" y="1804163"/>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Dažādības veicināšana</a:t>
          </a:r>
          <a:endParaRPr lang="lv-LV" sz="1200" kern="1200"/>
        </a:p>
      </dsp:txBody>
      <dsp:txXfrm>
        <a:off x="1643857" y="1936076"/>
        <a:ext cx="993065" cy="636931"/>
      </dsp:txXfrm>
    </dsp:sp>
    <dsp:sp modelId="{6F28DBB2-60E4-44DD-892C-96CE5CE49D89}">
      <dsp:nvSpPr>
        <dsp:cNvPr id="0" name=""/>
        <dsp:cNvSpPr/>
      </dsp:nvSpPr>
      <dsp:spPr>
        <a:xfrm rot="14068447">
          <a:off x="3423268" y="1680520"/>
          <a:ext cx="620048" cy="484836"/>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538252" y="1836675"/>
        <a:ext cx="474597" cy="290902"/>
      </dsp:txXfrm>
    </dsp:sp>
    <dsp:sp modelId="{FA2399AF-FF03-4E9F-8887-316EC43D90FE}">
      <dsp:nvSpPr>
        <dsp:cNvPr id="0" name=""/>
        <dsp:cNvSpPr/>
      </dsp:nvSpPr>
      <dsp:spPr>
        <a:xfrm>
          <a:off x="2309222" y="601724"/>
          <a:ext cx="1404405" cy="900757"/>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a:t>Sociālās inovācijas</a:t>
          </a:r>
        </a:p>
      </dsp:txBody>
      <dsp:txXfrm>
        <a:off x="2514892" y="733637"/>
        <a:ext cx="993065" cy="636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AECD-ED98-4B38-BD86-68224544DCC2}">
      <dsp:nvSpPr>
        <dsp:cNvPr id="0" name=""/>
        <dsp:cNvSpPr/>
      </dsp:nvSpPr>
      <dsp:spPr>
        <a:xfrm>
          <a:off x="-6978056" y="-1067723"/>
          <a:ext cx="8311744" cy="8311744"/>
        </a:xfrm>
        <a:prstGeom prst="blockArc">
          <a:avLst>
            <a:gd name="adj1" fmla="val 18900000"/>
            <a:gd name="adj2" fmla="val 2700000"/>
            <a:gd name="adj3" fmla="val 260"/>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99813-57E7-4EFF-B248-880B900B2003}">
      <dsp:nvSpPr>
        <dsp:cNvPr id="0" name=""/>
        <dsp:cNvSpPr/>
      </dsp:nvSpPr>
      <dsp:spPr>
        <a:xfrm>
          <a:off x="433267" y="273410"/>
          <a:ext cx="8292779" cy="576030"/>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just" defTabSz="622300" rtl="0">
            <a:lnSpc>
              <a:spcPct val="90000"/>
            </a:lnSpc>
            <a:spcBef>
              <a:spcPct val="0"/>
            </a:spcBef>
            <a:spcAft>
              <a:spcPct val="35000"/>
            </a:spcAft>
            <a:buNone/>
          </a:pPr>
          <a:r>
            <a:rPr lang="lv-LV" sz="1400" b="1" i="0" kern="1200"/>
            <a:t>Izglītojošas</a:t>
          </a:r>
          <a:r>
            <a:rPr lang="en-US" sz="1400" b="1" i="0" kern="1200"/>
            <a:t> lekcijas </a:t>
          </a:r>
          <a:r>
            <a:rPr lang="lv-LV" sz="1400" b="1" i="0" kern="1200"/>
            <a:t>darba devējiem</a:t>
          </a:r>
          <a:r>
            <a:rPr lang="lv-LV" sz="1400" b="1" i="0" kern="1200">
              <a:latin typeface="Verdana"/>
            </a:rPr>
            <a:t> </a:t>
          </a:r>
          <a:endParaRPr lang="lv-LV" sz="1400" b="0" kern="1200">
            <a:highlight>
              <a:srgbClr val="FFFF00"/>
            </a:highlight>
          </a:endParaRPr>
        </a:p>
      </dsp:txBody>
      <dsp:txXfrm>
        <a:off x="433267" y="273410"/>
        <a:ext cx="8292779" cy="576030"/>
      </dsp:txXfrm>
    </dsp:sp>
    <dsp:sp modelId="{9D267AB3-FD56-494F-894E-12CBCE054B56}">
      <dsp:nvSpPr>
        <dsp:cNvPr id="0" name=""/>
        <dsp:cNvSpPr/>
      </dsp:nvSpPr>
      <dsp:spPr>
        <a:xfrm>
          <a:off x="82453" y="210611"/>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E4E7D-AD83-4C19-A39E-A2C946CCDE71}">
      <dsp:nvSpPr>
        <dsp:cNvPr id="0" name=""/>
        <dsp:cNvSpPr/>
      </dsp:nvSpPr>
      <dsp:spPr>
        <a:xfrm>
          <a:off x="941576" y="1123221"/>
          <a:ext cx="7784469" cy="561301"/>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l" defTabSz="622300" rtl="0">
            <a:lnSpc>
              <a:spcPct val="90000"/>
            </a:lnSpc>
            <a:spcBef>
              <a:spcPct val="0"/>
            </a:spcBef>
            <a:spcAft>
              <a:spcPct val="35000"/>
            </a:spcAft>
            <a:buNone/>
          </a:pPr>
          <a:r>
            <a:rPr lang="lv-LV" sz="1400" b="1" kern="1200"/>
            <a:t>Diskusijas ar jauniešiem par diskriminācijas jautājumiem </a:t>
          </a:r>
          <a:r>
            <a:rPr lang="lv-LV" sz="1400" kern="1200">
              <a:highlight>
                <a:srgbClr val="FFFF00"/>
              </a:highlight>
              <a:latin typeface="Verdana"/>
            </a:rPr>
            <a:t> </a:t>
          </a:r>
          <a:endParaRPr lang="lv-LV" sz="1400" b="1" kern="1200">
            <a:highlight>
              <a:srgbClr val="FFFF00"/>
            </a:highlight>
          </a:endParaRPr>
        </a:p>
      </dsp:txBody>
      <dsp:txXfrm>
        <a:off x="941576" y="1123221"/>
        <a:ext cx="7784469" cy="561301"/>
      </dsp:txXfrm>
    </dsp:sp>
    <dsp:sp modelId="{017D8407-E462-4181-94CF-A10CD2575244}">
      <dsp:nvSpPr>
        <dsp:cNvPr id="0" name=""/>
        <dsp:cNvSpPr/>
      </dsp:nvSpPr>
      <dsp:spPr>
        <a:xfrm>
          <a:off x="590762" y="1053058"/>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71004-A82F-4348-AD0C-B61DC9195F19}">
      <dsp:nvSpPr>
        <dsp:cNvPr id="0" name=""/>
        <dsp:cNvSpPr/>
      </dsp:nvSpPr>
      <dsp:spPr>
        <a:xfrm>
          <a:off x="1300741" y="1973116"/>
          <a:ext cx="7505918" cy="561301"/>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i="0" kern="1200" err="1"/>
            <a:t>Platforma</a:t>
          </a:r>
          <a:r>
            <a:rPr lang="en-US" sz="1400" b="1" i="0" kern="1200"/>
            <a:t> “Dod </a:t>
          </a:r>
          <a:r>
            <a:rPr lang="en-US" sz="1400" b="1" i="0" kern="1200" err="1"/>
            <a:t>iespēju</a:t>
          </a:r>
          <a:r>
            <a:rPr lang="en-US" sz="1400" b="1" i="0" kern="1200"/>
            <a:t>”</a:t>
          </a:r>
          <a:endParaRPr lang="lv-LV" sz="1400" b="1" kern="1200"/>
        </a:p>
      </dsp:txBody>
      <dsp:txXfrm>
        <a:off x="1300741" y="1973116"/>
        <a:ext cx="7505918" cy="561301"/>
      </dsp:txXfrm>
    </dsp:sp>
    <dsp:sp modelId="{543CCFDD-B938-4290-9157-874C87B16349}">
      <dsp:nvSpPr>
        <dsp:cNvPr id="0" name=""/>
        <dsp:cNvSpPr/>
      </dsp:nvSpPr>
      <dsp:spPr>
        <a:xfrm>
          <a:off x="869313" y="1894888"/>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BDAEE-7B2E-4BB4-9B9A-F9BF4330E31F}">
      <dsp:nvSpPr>
        <dsp:cNvPr id="0" name=""/>
        <dsp:cNvSpPr/>
      </dsp:nvSpPr>
      <dsp:spPr>
        <a:xfrm>
          <a:off x="1309066" y="2807498"/>
          <a:ext cx="7416980" cy="561301"/>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i="0" kern="1200"/>
            <a:t>Video</a:t>
          </a:r>
          <a:r>
            <a:rPr lang="lv-LV" sz="1400" b="1" i="0" kern="1200"/>
            <a:t> stāsti </a:t>
          </a:r>
          <a:r>
            <a:rPr lang="lv-LV" sz="1400" b="0" i="0" kern="1200"/>
            <a:t>- labās prakses piemēri</a:t>
          </a:r>
          <a:endParaRPr lang="lv-LV" sz="1400" kern="1200"/>
        </a:p>
      </dsp:txBody>
      <dsp:txXfrm>
        <a:off x="1309066" y="2807498"/>
        <a:ext cx="7416980" cy="561301"/>
      </dsp:txXfrm>
    </dsp:sp>
    <dsp:sp modelId="{D53C5A3D-C452-4503-821D-1B8ED90C5927}">
      <dsp:nvSpPr>
        <dsp:cNvPr id="0" name=""/>
        <dsp:cNvSpPr/>
      </dsp:nvSpPr>
      <dsp:spPr>
        <a:xfrm>
          <a:off x="958252" y="2737335"/>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7E77F-AA91-4A15-85BE-17918F099E0B}">
      <dsp:nvSpPr>
        <dsp:cNvPr id="0" name=""/>
        <dsp:cNvSpPr/>
      </dsp:nvSpPr>
      <dsp:spPr>
        <a:xfrm>
          <a:off x="1220127" y="3649945"/>
          <a:ext cx="7505918" cy="561301"/>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i="0" kern="1200" dirty="0" err="1"/>
            <a:t>Ēnu</a:t>
          </a:r>
          <a:r>
            <a:rPr lang="en-US" sz="1400" b="1" i="0" kern="1200" dirty="0"/>
            <a:t> </a:t>
          </a:r>
          <a:r>
            <a:rPr lang="en-US" sz="1400" b="1" i="0" kern="1200" dirty="0" err="1"/>
            <a:t>dienas</a:t>
          </a:r>
          <a:r>
            <a:rPr lang="en-US" sz="1400" b="1" i="0" kern="1200" dirty="0"/>
            <a:t> pie </a:t>
          </a:r>
          <a:r>
            <a:rPr lang="en-US" sz="1400" b="1" i="0" kern="1200" dirty="0" err="1"/>
            <a:t>darba</a:t>
          </a:r>
          <a:r>
            <a:rPr lang="en-US" sz="1400" b="1" i="0" kern="1200" dirty="0"/>
            <a:t> </a:t>
          </a:r>
          <a:r>
            <a:rPr lang="en-US" sz="1400" b="1" i="0" kern="1200" dirty="0" err="1"/>
            <a:t>devējiem</a:t>
          </a:r>
          <a:r>
            <a:rPr lang="en-US" sz="1400" b="1" i="0" kern="1200" dirty="0"/>
            <a:t>, </a:t>
          </a:r>
          <a:r>
            <a:rPr lang="en-US" sz="1400" b="0" i="0" kern="1200" dirty="0"/>
            <a:t>kas </a:t>
          </a:r>
          <a:r>
            <a:rPr lang="en-US" sz="1400" b="0" i="0" kern="1200" dirty="0" err="1"/>
            <a:t>nodarbina</a:t>
          </a:r>
          <a:r>
            <a:rPr lang="en-US" sz="1400" b="0" i="0" kern="1200" dirty="0"/>
            <a:t> personas </a:t>
          </a:r>
          <a:r>
            <a:rPr lang="en-US" sz="1400" b="0" i="0" kern="1200" dirty="0" err="1"/>
            <a:t>ar</a:t>
          </a:r>
          <a:r>
            <a:rPr lang="en-US" sz="1400" b="0" i="0" kern="1200" dirty="0"/>
            <a:t> </a:t>
          </a:r>
          <a:r>
            <a:rPr lang="en-US" sz="1400" b="0" i="0" kern="1200" dirty="0" err="1"/>
            <a:t>invaliditāti</a:t>
          </a:r>
          <a:r>
            <a:rPr lang="lv-LV" sz="1400" b="0" i="0" kern="1200" dirty="0"/>
            <a:t>​</a:t>
          </a:r>
          <a:endParaRPr lang="lv-LV" sz="1400" kern="1200" dirty="0"/>
        </a:p>
      </dsp:txBody>
      <dsp:txXfrm>
        <a:off x="1220127" y="3649945"/>
        <a:ext cx="7505918" cy="561301"/>
      </dsp:txXfrm>
    </dsp:sp>
    <dsp:sp modelId="{29E8A53B-0C2B-4A0F-B770-B2AAE8D0C4C8}">
      <dsp:nvSpPr>
        <dsp:cNvPr id="0" name=""/>
        <dsp:cNvSpPr/>
      </dsp:nvSpPr>
      <dsp:spPr>
        <a:xfrm>
          <a:off x="869313" y="3579782"/>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5FFD84-AADD-4FA7-AF8D-BAA468BB9247}">
      <dsp:nvSpPr>
        <dsp:cNvPr id="0" name=""/>
        <dsp:cNvSpPr/>
      </dsp:nvSpPr>
      <dsp:spPr>
        <a:xfrm>
          <a:off x="941576" y="4491774"/>
          <a:ext cx="7784469" cy="561301"/>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lv-LV" sz="1400" b="1" i="0" kern="1200"/>
            <a:t>Informatīvas aktivitātes </a:t>
          </a:r>
          <a:r>
            <a:rPr lang="en-US" sz="1400" b="0" i="0" kern="1200"/>
            <a:t>mūzikas festivālos un pilsētsvētkos</a:t>
          </a:r>
          <a:r>
            <a:rPr lang="lv-LV" sz="1400" b="0" i="0" kern="1200"/>
            <a:t>​</a:t>
          </a:r>
          <a:endParaRPr lang="lv-LV" sz="1400" kern="1200"/>
        </a:p>
      </dsp:txBody>
      <dsp:txXfrm>
        <a:off x="941576" y="4491774"/>
        <a:ext cx="7784469" cy="561301"/>
      </dsp:txXfrm>
    </dsp:sp>
    <dsp:sp modelId="{A217222C-167E-48E3-8938-4B7825B44E69}">
      <dsp:nvSpPr>
        <dsp:cNvPr id="0" name=""/>
        <dsp:cNvSpPr/>
      </dsp:nvSpPr>
      <dsp:spPr>
        <a:xfrm>
          <a:off x="590762" y="4421611"/>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2EA15-9B20-4221-8ABA-0FA48FB49698}">
      <dsp:nvSpPr>
        <dsp:cNvPr id="0" name=""/>
        <dsp:cNvSpPr/>
      </dsp:nvSpPr>
      <dsp:spPr>
        <a:xfrm>
          <a:off x="433267" y="5334221"/>
          <a:ext cx="8292779" cy="561301"/>
        </a:xfrm>
        <a:prstGeom prst="rect">
          <a:avLst/>
        </a:prstGeom>
        <a:solidFill>
          <a:srgbClr val="80002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33" tIns="35560" rIns="35560" bIns="35560" numCol="1" spcCol="1270" anchor="ctr" anchorCtr="0">
          <a:noAutofit/>
        </a:bodyPr>
        <a:lstStyle/>
        <a:p>
          <a:pPr marL="0" lvl="0" indent="0" algn="l" defTabSz="622300" rtl="0">
            <a:lnSpc>
              <a:spcPct val="90000"/>
            </a:lnSpc>
            <a:spcBef>
              <a:spcPct val="0"/>
            </a:spcBef>
            <a:spcAft>
              <a:spcPct val="35000"/>
            </a:spcAft>
            <a:buNone/>
          </a:pPr>
          <a:r>
            <a:rPr lang="lv-LV" sz="1400" b="1" kern="1200">
              <a:latin typeface="Verdana"/>
            </a:rPr>
            <a:t>Vides reklāmas un sociālo tīklu komunikācija</a:t>
          </a:r>
        </a:p>
      </dsp:txBody>
      <dsp:txXfrm>
        <a:off x="433267" y="5334221"/>
        <a:ext cx="8292779" cy="561301"/>
      </dsp:txXfrm>
    </dsp:sp>
    <dsp:sp modelId="{DDB3A21C-FECD-4070-85BB-2894243626B3}">
      <dsp:nvSpPr>
        <dsp:cNvPr id="0" name=""/>
        <dsp:cNvSpPr/>
      </dsp:nvSpPr>
      <dsp:spPr>
        <a:xfrm>
          <a:off x="82453" y="5264058"/>
          <a:ext cx="701627" cy="70162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04/26/2023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ea typeface="Calibri"/>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313636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b="0" i="0">
              <a:solidFill>
                <a:srgbClr val="1C1C1C"/>
              </a:solidFill>
              <a:effectLst/>
              <a:latin typeface="RobustaTLPro-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i="0">
              <a:solidFill>
                <a:srgbClr val="1C1C1C"/>
              </a:solidFill>
              <a:effectLst/>
              <a:latin typeface="RobustaTLPro-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i="0">
              <a:solidFill>
                <a:srgbClr val="1C1C1C"/>
              </a:solidFill>
              <a:effectLst/>
              <a:latin typeface="RobustaTLPro-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178368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114727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170833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0" i="0" dirty="0">
                <a:solidFill>
                  <a:srgbClr val="828282"/>
                </a:solidFill>
                <a:effectLst/>
                <a:latin typeface="Ubuntu" panose="020B0604020202020204" pitchFamily="34" charset="0"/>
              </a:rPr>
              <a:t>Kampaņas “Sajūti. Sadzirdi. Saproti.” mērķis - veicināt izpratni un palielināt sabiedrības informētību par personu ar invaliditāti ikdienu, lomu sabiedrībā, diskriminācijas pazīmēm, ar ko nākas saskarties šai sabiedrības daļai.  </a:t>
            </a:r>
          </a:p>
          <a:p>
            <a:pPr algn="l"/>
            <a:r>
              <a:rPr lang="lv-LV" b="1" i="0" dirty="0">
                <a:solidFill>
                  <a:srgbClr val="828282"/>
                </a:solidFill>
                <a:effectLst/>
                <a:latin typeface="Ubuntu" panose="020B0604020202020204" pitchFamily="34" charset="0"/>
              </a:rPr>
              <a:t>Sajūtu vakariņas</a:t>
            </a:r>
          </a:p>
          <a:p>
            <a:pPr algn="l"/>
            <a:r>
              <a:rPr lang="lv-LV" b="0" i="0" dirty="0">
                <a:solidFill>
                  <a:srgbClr val="828282"/>
                </a:solidFill>
                <a:effectLst/>
                <a:latin typeface="Ubuntu" panose="020B0604020202020204" pitchFamily="34" charset="0"/>
              </a:rPr>
              <a:t>2022.gadā norisinājās 3 neformālas diskusijas vēl iepriekš nebijušā formā- “Sajūtu vakariņas”, kuras rīkoja Sabiedrības integrācijas fonds (SIF) un Invalīdu un viņu draugu apvienības “Apeirons”, ar mērķi darba devējiem parādīt no cita skatupunkta iespējas personu ar invaliditāti nodarbināšanai un iedrošināt sniegt viņiem darba iespējas. </a:t>
            </a:r>
          </a:p>
          <a:p>
            <a:pPr algn="l"/>
            <a:r>
              <a:rPr lang="lv-LV" b="0" i="0" dirty="0">
                <a:solidFill>
                  <a:srgbClr val="828282"/>
                </a:solidFill>
                <a:effectLst/>
                <a:latin typeface="Ubuntu" panose="020B0604020202020204" pitchFamily="34" charset="0"/>
              </a:rPr>
              <a:t>Pasākuma idejas pamatā ir pielietota un pasaulē atzītā Word Cafe pieeja, kas paredz katram dalībniekam sākumā sajust, kā jūtas persona ar funkcionālajiem traucējumiem un pēc tam tematiskā domu apmaiņā pārrunāt un dalīties pieredzē ar saviem galda biedriem. “Sajūtu mielasta” laikā dalībniekiem bija arī iespēja apgūt vairākas zīmju valodas zīmes un uzzināt par </a:t>
            </a:r>
            <a:r>
              <a:rPr lang="lv-LV" b="0" i="0" dirty="0" err="1">
                <a:solidFill>
                  <a:srgbClr val="828282"/>
                </a:solidFill>
                <a:effectLst/>
                <a:latin typeface="Ubuntu" panose="020B0604020202020204" pitchFamily="34" charset="0"/>
              </a:rPr>
              <a:t>Braila</a:t>
            </a:r>
            <a:r>
              <a:rPr lang="lv-LV" b="0" i="0" dirty="0">
                <a:solidFill>
                  <a:srgbClr val="828282"/>
                </a:solidFill>
                <a:effectLst/>
                <a:latin typeface="Ubuntu" panose="020B0604020202020204" pitchFamily="34" charset="0"/>
              </a:rPr>
              <a:t> rakstu un vides pieejamību. </a:t>
            </a:r>
          </a:p>
          <a:p>
            <a:pPr algn="l"/>
            <a:r>
              <a:rPr lang="lv-LV" b="1" i="0" dirty="0" err="1">
                <a:solidFill>
                  <a:srgbClr val="212529"/>
                </a:solidFill>
                <a:effectLst/>
                <a:latin typeface="RobustaTLPro-Medium"/>
              </a:rPr>
              <a:t>Pikselēšanas</a:t>
            </a:r>
            <a:r>
              <a:rPr lang="lv-LV" b="1" i="0" dirty="0">
                <a:solidFill>
                  <a:srgbClr val="212529"/>
                </a:solidFill>
                <a:effectLst/>
                <a:latin typeface="RobustaTLPro-Medium"/>
              </a:rPr>
              <a:t> darbnīcas</a:t>
            </a:r>
          </a:p>
          <a:p>
            <a:pPr algn="l"/>
            <a:r>
              <a:rPr lang="lv-LV" sz="1800" dirty="0">
                <a:effectLst/>
                <a:latin typeface="Calibri" panose="020F0502020204030204" pitchFamily="34" charset="0"/>
                <a:ea typeface="Calibri" panose="020F0502020204030204" pitchFamily="34" charset="0"/>
                <a:cs typeface="Times New Roman" panose="02020603050405020304" pitchFamily="18" charset="0"/>
              </a:rPr>
              <a:t>Lai veicinātu diskriminācijas un tiesību izpratni, paaugstinātu pašvērtību un motivāciju, tika rīkotas vairākas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Pikselēšanas</a:t>
            </a:r>
            <a:r>
              <a:rPr lang="lv-LV" sz="1800" dirty="0">
                <a:effectLst/>
                <a:latin typeface="Calibri" panose="020F0502020204030204" pitchFamily="34" charset="0"/>
                <a:ea typeface="Calibri" panose="020F0502020204030204" pitchFamily="34" charset="0"/>
                <a:cs typeface="Times New Roman" panose="02020603050405020304" pitchFamily="18" charset="0"/>
              </a:rPr>
              <a:t> darbnīcas”, kuru radošajā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koprades</a:t>
            </a:r>
            <a:r>
              <a:rPr lang="lv-LV" sz="1800" dirty="0">
                <a:effectLst/>
                <a:latin typeface="Calibri" panose="020F0502020204030204" pitchFamily="34" charset="0"/>
                <a:ea typeface="Calibri" panose="020F0502020204030204" pitchFamily="34" charset="0"/>
                <a:cs typeface="Times New Roman" panose="02020603050405020304" pitchFamily="18" charset="0"/>
              </a:rPr>
              <a:t> procesā, mijiedarbojoties sabiedrībai kopā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ar dažāda vecuma cilvēkiem ar invaliditāti</a:t>
            </a:r>
            <a:r>
              <a:rPr lang="lv-LV" sz="1800" dirty="0">
                <a:effectLst/>
                <a:latin typeface="Calibri" panose="020F0502020204030204" pitchFamily="34" charset="0"/>
                <a:ea typeface="Calibri" panose="020F0502020204030204" pitchFamily="34" charset="0"/>
                <a:cs typeface="Times New Roman" panose="02020603050405020304" pitchFamily="18" charset="0"/>
              </a:rPr>
              <a:t>, tika izveidoti īpaši mākslas darbi. Idejas pamatā ir apzināšanās, ka ikviens no mums tāpat kā pikselis ir maza daļa no kā lielāka, kas izveidojas mijiedarbības procesā. Darbnīcā, uz sieta savienojot audumu strēmeles un ļaujot vaļu iztēlei un pirkstu veiklībai, tiks izveidota tekstila kolāža. Lai mudinātu risināt jautājumus par cilvēku ar invaliditāti iekļaušanu sabiedrībā un diskriminācijas mazināšanu, radītais mākslas darbs pēc tā izveides tika dāvināts Valsts prezidentam, Ministru prezidentam un Labklājības ministram.</a:t>
            </a:r>
            <a:endParaRPr lang="lv-LV" b="1" i="0" dirty="0">
              <a:solidFill>
                <a:srgbClr val="212529"/>
              </a:solidFill>
              <a:effectLst/>
              <a:latin typeface="RobustaTLPro-Medium"/>
            </a:endParaRPr>
          </a:p>
          <a:p>
            <a:pPr algn="l"/>
            <a:r>
              <a:rPr lang="lv-LV" b="1" i="0" dirty="0">
                <a:solidFill>
                  <a:srgbClr val="212529"/>
                </a:solidFill>
                <a:effectLst/>
                <a:latin typeface="RobustaTLPro-Medium"/>
              </a:rPr>
              <a:t>Tikšanās ar prezidentu</a:t>
            </a:r>
          </a:p>
          <a:p>
            <a:pPr algn="l"/>
            <a:r>
              <a:rPr lang="lv-LV" b="0" i="0" dirty="0">
                <a:solidFill>
                  <a:srgbClr val="212529"/>
                </a:solidFill>
                <a:effectLst/>
                <a:latin typeface="RobustaTLPro-Medium"/>
              </a:rPr>
              <a:t>2023. gada 24. janvārī, Invalīdu un viņu draugu apvienība “Apeirons” un Sabiedrības integrācijas fonds sabiedrības vārdā Valsts prezidentam pasniedza unikālu mākslas darbu, kuru veidojuši cilvēki ar invaliditāti un līdzcilvēki, lai pievērstu uzmanību nepieciešamībai risināt jautājumus par cilvēku ar invaliditāti iekļaušanu sabiedrībā un diskriminācijas mazināšanu.</a:t>
            </a:r>
            <a:endParaRPr lang="lv-LV" b="0" i="0" dirty="0">
              <a:solidFill>
                <a:srgbClr val="212529"/>
              </a:solidFill>
              <a:effectLst/>
              <a:latin typeface="RobustaTLPro-Regular"/>
            </a:endParaRPr>
          </a:p>
          <a:p>
            <a:pPr algn="l"/>
            <a:r>
              <a:rPr lang="lv-LV" b="0" i="0" dirty="0">
                <a:solidFill>
                  <a:srgbClr val="212529"/>
                </a:solidFill>
                <a:effectLst/>
                <a:latin typeface="RobustaTLPro-Regular"/>
              </a:rPr>
              <a:t>Ar prezidentu Egilu Levitu arī tika pārrunāta esošā situācija un nepieciešamie risinājumi, lai sekmētu cilvēku ar invaliditāti integrēšanu </a:t>
            </a:r>
            <a:r>
              <a:rPr lang="lv-LV" b="0" i="0" u="none" strike="noStrike" dirty="0">
                <a:solidFill>
                  <a:srgbClr val="212529"/>
                </a:solidFill>
                <a:effectLst/>
                <a:latin typeface="RobustaTLPro-Regular"/>
              </a:rPr>
              <a:t>sabiedrībā. Tikšanās reizē piedalījās “Apeirons</a:t>
            </a:r>
            <a:r>
              <a:rPr lang="lv-LV" b="0" i="0" dirty="0">
                <a:solidFill>
                  <a:srgbClr val="212529"/>
                </a:solidFill>
                <a:effectLst/>
                <a:latin typeface="RobustaTLPro-Regular"/>
              </a:rPr>
              <a:t>” valdes priekšsēdētājs Ivars Balodis, Latvijas Nedzirdīgo Savienības prezidents Edgars </a:t>
            </a:r>
            <a:r>
              <a:rPr lang="lv-LV" b="0" i="0" dirty="0" err="1">
                <a:solidFill>
                  <a:srgbClr val="212529"/>
                </a:solidFill>
                <a:effectLst/>
                <a:latin typeface="RobustaTLPro-Regular"/>
              </a:rPr>
              <a:t>Vorslovs</a:t>
            </a:r>
            <a:r>
              <a:rPr lang="lv-LV" b="0" i="0" dirty="0">
                <a:solidFill>
                  <a:srgbClr val="212529"/>
                </a:solidFill>
                <a:effectLst/>
                <a:latin typeface="RobustaTLPro-Regular"/>
              </a:rPr>
              <a:t>, Rīgas vājredzīgo un neredzīgo biedrības “Redzi mani” valdes priekšsēdētāju Līga </a:t>
            </a:r>
            <a:r>
              <a:rPr lang="lv-LV" b="0" i="0" dirty="0" err="1">
                <a:solidFill>
                  <a:srgbClr val="212529"/>
                </a:solidFill>
                <a:effectLst/>
                <a:latin typeface="RobustaTLPro-Regular"/>
              </a:rPr>
              <a:t>Ķikute</a:t>
            </a:r>
            <a:r>
              <a:rPr lang="lv-LV" b="0" i="0" dirty="0">
                <a:solidFill>
                  <a:srgbClr val="212529"/>
                </a:solidFill>
                <a:effectLst/>
                <a:latin typeface="RobustaTLPro-Regular"/>
              </a:rPr>
              <a:t>, kā arī Sabiedrības integrācijas fonda sekretariāta direktore Zaiga Pūce un Sociālās saliedētības departamenta direktore Alda Sebre.</a:t>
            </a:r>
          </a:p>
          <a:p>
            <a:pPr algn="l"/>
            <a:r>
              <a:rPr lang="lv-LV" b="0" i="0" dirty="0">
                <a:solidFill>
                  <a:srgbClr val="212529"/>
                </a:solidFill>
                <a:effectLst/>
                <a:latin typeface="RobustaTLPro-Regular"/>
              </a:rPr>
              <a:t>Sabiedrības integrācijas fonda un Invalīdu un viņu draugu apvienība “Apeirons” īstenotās kampaņas “Sajūti. Sadzirdi. Saproti.” laikā 2020.gada vasarā vairāk nekā 200 cilvēki piedalījās īpaša mākslas darba veidošanā.</a:t>
            </a:r>
            <a:r>
              <a:rPr lang="lv-LV" b="0" i="0" dirty="0">
                <a:solidFill>
                  <a:srgbClr val="212529"/>
                </a:solidFill>
                <a:effectLst/>
                <a:latin typeface="RobustaTLPro-Medium"/>
              </a:rPr>
              <a:t> </a:t>
            </a:r>
            <a:r>
              <a:rPr lang="lv-LV" b="0" i="0" dirty="0">
                <a:solidFill>
                  <a:srgbClr val="212529"/>
                </a:solidFill>
                <a:effectLst/>
                <a:latin typeface="RobustaTLPro-Regular"/>
              </a:rPr>
              <a:t>“</a:t>
            </a:r>
            <a:r>
              <a:rPr lang="lv-LV" b="0" i="0" dirty="0" err="1">
                <a:solidFill>
                  <a:srgbClr val="212529"/>
                </a:solidFill>
                <a:effectLst/>
                <a:latin typeface="RobustaTLPro-Regular"/>
              </a:rPr>
              <a:t>Pikselēšanas</a:t>
            </a:r>
            <a:r>
              <a:rPr lang="lv-LV" b="0" i="0" dirty="0">
                <a:solidFill>
                  <a:srgbClr val="212529"/>
                </a:solidFill>
                <a:effectLst/>
                <a:latin typeface="RobustaTLPro-Regular"/>
              </a:rPr>
              <a:t> darbnīcas” idejas pamatā bija apzināšanās, ka ikviens no mums tāpat kā pikselis ir maza daļa no kā lielāka, kas izveidojas mijiedarbības procesā. Darbnīcā, uz sieta savienojot audumu strēmeles un ļaujot vaļu iztēlei un pirkstu veiklībai, katrs radīja savu pikseli. Pēc tam tekstilmākslinieces no tiem izveidoja tekstila kolāžu.</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332675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179318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cs typeface="Calibri"/>
              </a:rPr>
              <a:t>Mērķauditorija</a:t>
            </a:r>
            <a:r>
              <a:rPr lang="en-US" dirty="0">
                <a:cs typeface="Calibri"/>
              </a:rPr>
              <a:t>: </a:t>
            </a:r>
          </a:p>
          <a:p>
            <a:pPr marL="171450" indent="-171450">
              <a:buFont typeface="Arial"/>
              <a:buChar char="•"/>
            </a:pPr>
            <a:r>
              <a:rPr lang="en-US" dirty="0" err="1">
                <a:cs typeface="Calibri"/>
              </a:rPr>
              <a:t>Jaunieši</a:t>
            </a:r>
            <a:endParaRPr lang="en-US" dirty="0">
              <a:cs typeface="Calibri"/>
            </a:endParaRPr>
          </a:p>
          <a:p>
            <a:pPr marL="171450" indent="-171450">
              <a:buFont typeface="Arial"/>
              <a:buChar char="•"/>
            </a:pPr>
            <a:r>
              <a:rPr lang="en-US" dirty="0" err="1">
                <a:cs typeface="Calibri"/>
              </a:rPr>
              <a:t>Darba</a:t>
            </a:r>
            <a:r>
              <a:rPr lang="en-US" dirty="0">
                <a:cs typeface="Calibri"/>
              </a:rPr>
              <a:t> </a:t>
            </a:r>
            <a:r>
              <a:rPr lang="en-US" dirty="0" err="1">
                <a:cs typeface="Calibri"/>
              </a:rPr>
              <a:t>devējiu</a:t>
            </a:r>
            <a:endParaRPr lang="en-US" dirty="0">
              <a:cs typeface="Calibri"/>
            </a:endParaRPr>
          </a:p>
          <a:p>
            <a:pPr marL="171450" indent="-171450">
              <a:buFont typeface="Arial"/>
              <a:buChar char="•"/>
            </a:pPr>
            <a:r>
              <a:rPr lang="lv-LV" dirty="0"/>
              <a:t>Diskriminācijai pakļautās </a:t>
            </a:r>
            <a:r>
              <a:rPr lang="lv-LV" dirty="0" err="1"/>
              <a:t>mērķgrupas</a:t>
            </a:r>
            <a:r>
              <a:rPr lang="lv-LV" dirty="0"/>
              <a:t>, atbilstoši tematiskajam gadam</a:t>
            </a:r>
            <a:endParaRPr lang="lv-LV" dirty="0">
              <a:cs typeface="Calibri"/>
            </a:endParaRPr>
          </a:p>
          <a:p>
            <a:endParaRPr lang="lv-LV" b="1" dirty="0">
              <a:cs typeface="Calibri"/>
            </a:endParaRPr>
          </a:p>
          <a:p>
            <a:r>
              <a:rPr lang="lv-LV" b="1" dirty="0">
                <a:cs typeface="Calibri"/>
              </a:rPr>
              <a:t>REZULTĀTI</a:t>
            </a:r>
            <a:r>
              <a:rPr lang="lv-LV" dirty="0">
                <a:cs typeface="Calibri"/>
              </a:rPr>
              <a:t>:</a:t>
            </a:r>
          </a:p>
          <a:p>
            <a:pPr>
              <a:lnSpc>
                <a:spcPct val="90000"/>
              </a:lnSpc>
              <a:spcBef>
                <a:spcPts val="1000"/>
              </a:spcBef>
            </a:pPr>
            <a:r>
              <a:rPr lang="lv-LV" dirty="0"/>
              <a:t>Iedvesmas un izglītojošie </a:t>
            </a:r>
            <a:r>
              <a:rPr lang="lv-LV" b="1" dirty="0"/>
              <a:t>seminār</a:t>
            </a:r>
            <a:r>
              <a:rPr lang="en-US" b="1" dirty="0" err="1"/>
              <a:t>i</a:t>
            </a:r>
            <a:r>
              <a:rPr lang="lv-LV" b="1" dirty="0"/>
              <a:t> darba </a:t>
            </a:r>
            <a:r>
              <a:rPr lang="lv-LV" b="1" dirty="0" err="1"/>
              <a:t>devējie</a:t>
            </a:r>
            <a:r>
              <a:rPr lang="en-US" b="1" dirty="0"/>
              <a:t>m: </a:t>
            </a:r>
            <a:endParaRPr lang="en-US" b="1" dirty="0">
              <a:cs typeface="Calibri"/>
            </a:endParaRPr>
          </a:p>
          <a:p>
            <a:pPr>
              <a:lnSpc>
                <a:spcPct val="90000"/>
              </a:lnSpc>
              <a:spcBef>
                <a:spcPts val="1000"/>
              </a:spcBef>
            </a:pPr>
            <a:r>
              <a:rPr lang="lv-LV" dirty="0"/>
              <a:t> </a:t>
            </a:r>
            <a:r>
              <a:rPr lang="en-US" dirty="0"/>
              <a:t>“</a:t>
            </a:r>
            <a:r>
              <a:rPr lang="en-US" dirty="0" err="1"/>
              <a:t>Iekļaušana</a:t>
            </a:r>
            <a:r>
              <a:rPr lang="en-US" dirty="0"/>
              <a:t> </a:t>
            </a:r>
            <a:r>
              <a:rPr lang="en-US" dirty="0" err="1"/>
              <a:t>atmaksājas</a:t>
            </a:r>
            <a:r>
              <a:rPr lang="en-US" dirty="0"/>
              <a:t>. </a:t>
            </a:r>
            <a:r>
              <a:rPr lang="en-US" dirty="0" err="1"/>
              <a:t>Kā</a:t>
            </a:r>
            <a:r>
              <a:rPr lang="en-US" dirty="0"/>
              <a:t>?”</a:t>
            </a:r>
            <a:endParaRPr lang="en-US" dirty="0">
              <a:cs typeface="Calibri"/>
            </a:endParaRPr>
          </a:p>
          <a:p>
            <a:pPr>
              <a:lnSpc>
                <a:spcPct val="90000"/>
              </a:lnSpc>
              <a:spcBef>
                <a:spcPts val="1000"/>
              </a:spcBef>
            </a:pPr>
            <a:r>
              <a:rPr lang="lv-LV" dirty="0"/>
              <a:t>“Iekļaujoša komunikācija. Kā sarunāties?”</a:t>
            </a:r>
            <a:endParaRPr lang="en-US" dirty="0"/>
          </a:p>
          <a:p>
            <a:pPr>
              <a:lnSpc>
                <a:spcPct val="90000"/>
              </a:lnSpc>
              <a:spcBef>
                <a:spcPts val="1000"/>
              </a:spcBef>
            </a:pPr>
            <a:r>
              <a:rPr lang="lv-LV" dirty="0"/>
              <a:t>“Darba vides pielāgošana cilvēkiem ar dažādu invaliditāti”</a:t>
            </a:r>
            <a:endParaRPr lang="en-US" dirty="0"/>
          </a:p>
          <a:p>
            <a:pPr>
              <a:lnSpc>
                <a:spcPct val="90000"/>
              </a:lnSpc>
              <a:spcBef>
                <a:spcPts val="1000"/>
              </a:spcBef>
            </a:pPr>
            <a:r>
              <a:rPr lang="en-US" dirty="0"/>
              <a:t>“</a:t>
            </a:r>
            <a:r>
              <a:rPr lang="en-US" dirty="0" err="1"/>
              <a:t>Pieejamais</a:t>
            </a:r>
            <a:r>
              <a:rPr lang="en-US" dirty="0"/>
              <a:t> atbalsts, </a:t>
            </a:r>
            <a:r>
              <a:rPr lang="en-US" dirty="0" err="1"/>
              <a:t>nodarbinot</a:t>
            </a:r>
            <a:r>
              <a:rPr lang="en-US" dirty="0"/>
              <a:t> </a:t>
            </a:r>
            <a:r>
              <a:rPr lang="en-US" dirty="0" err="1"/>
              <a:t>cilvēkus</a:t>
            </a:r>
            <a:r>
              <a:rPr lang="en-US" dirty="0"/>
              <a:t> </a:t>
            </a:r>
            <a:r>
              <a:rPr lang="en-US" dirty="0" err="1"/>
              <a:t>ar</a:t>
            </a:r>
            <a:r>
              <a:rPr lang="en-US" dirty="0"/>
              <a:t> </a:t>
            </a:r>
            <a:r>
              <a:rPr lang="en-US" dirty="0" err="1"/>
              <a:t>invaliditāti</a:t>
            </a:r>
            <a:r>
              <a:rPr lang="en-US" dirty="0"/>
              <a:t>”</a:t>
            </a:r>
            <a:endParaRPr lang="lv-LV" dirty="0"/>
          </a:p>
          <a:p>
            <a:pPr>
              <a:lnSpc>
                <a:spcPct val="90000"/>
              </a:lnSpc>
              <a:spcBef>
                <a:spcPts val="1000"/>
              </a:spcBef>
            </a:pPr>
            <a:endParaRPr lang="lv-LV" dirty="0">
              <a:cs typeface="Calibri"/>
            </a:endParaRPr>
          </a:p>
          <a:p>
            <a:pPr>
              <a:lnSpc>
                <a:spcPct val="90000"/>
              </a:lnSpc>
              <a:spcBef>
                <a:spcPts val="1000"/>
              </a:spcBef>
            </a:pPr>
            <a:r>
              <a:rPr lang="lv-LV" b="1" dirty="0"/>
              <a:t>5 debates jauniešiem</a:t>
            </a:r>
            <a:r>
              <a:rPr lang="en-US" dirty="0"/>
              <a:t> “</a:t>
            </a:r>
            <a:r>
              <a:rPr lang="lv-LV" dirty="0"/>
              <a:t>Pamani, Neizslēdz, Iekļauj: invaliditāte un iespējas”</a:t>
            </a:r>
            <a:r>
              <a:rPr lang="en-US" dirty="0"/>
              <a:t> </a:t>
            </a:r>
            <a:endParaRPr lang="lv-LV" dirty="0">
              <a:cs typeface="Calibri"/>
            </a:endParaRPr>
          </a:p>
          <a:p>
            <a:pPr>
              <a:lnSpc>
                <a:spcPct val="90000"/>
              </a:lnSpc>
              <a:spcBef>
                <a:spcPts val="1000"/>
              </a:spcBef>
            </a:pPr>
            <a:r>
              <a:rPr lang="lv-LV" dirty="0"/>
              <a:t>Apmeklētāju skaits: 98 jaunieši </a:t>
            </a:r>
            <a:endParaRPr lang="en-US" dirty="0"/>
          </a:p>
          <a:p>
            <a:pPr>
              <a:lnSpc>
                <a:spcPct val="90000"/>
              </a:lnSpc>
              <a:spcBef>
                <a:spcPts val="1000"/>
              </a:spcBef>
            </a:pPr>
            <a:endParaRPr lang="lv-LV" b="1" dirty="0"/>
          </a:p>
          <a:p>
            <a:pPr>
              <a:lnSpc>
                <a:spcPct val="90000"/>
              </a:lnSpc>
              <a:spcBef>
                <a:spcPts val="1000"/>
              </a:spcBef>
            </a:pPr>
            <a:r>
              <a:rPr lang="lv-LV" b="1" dirty="0"/>
              <a:t>2 ēnu dienas</a:t>
            </a:r>
            <a:endParaRPr lang="en-US" b="1" dirty="0">
              <a:cs typeface="Calibri"/>
            </a:endParaRPr>
          </a:p>
          <a:p>
            <a:pPr>
              <a:lnSpc>
                <a:spcPct val="90000"/>
              </a:lnSpc>
              <a:spcBef>
                <a:spcPts val="1000"/>
              </a:spcBef>
            </a:pPr>
            <a:r>
              <a:rPr lang="lv-LV" dirty="0"/>
              <a:t>SIA „</a:t>
            </a:r>
            <a:r>
              <a:rPr lang="lv-LV" dirty="0" err="1"/>
              <a:t>Reitan</a:t>
            </a:r>
            <a:r>
              <a:rPr lang="lv-LV" dirty="0"/>
              <a:t> </a:t>
            </a:r>
            <a:r>
              <a:rPr lang="lv-LV" dirty="0" err="1"/>
              <a:t>Convenience</a:t>
            </a:r>
            <a:r>
              <a:rPr lang="lv-LV" dirty="0"/>
              <a:t> Latvia”</a:t>
            </a:r>
            <a:r>
              <a:rPr lang="en-US" dirty="0"/>
              <a:t> un </a:t>
            </a:r>
            <a:r>
              <a:rPr lang="lv-LV" dirty="0"/>
              <a:t>„</a:t>
            </a:r>
            <a:r>
              <a:rPr lang="lv-LV" dirty="0" err="1"/>
              <a:t>Clean</a:t>
            </a:r>
            <a:r>
              <a:rPr lang="lv-LV" dirty="0"/>
              <a:t> R” vēra savas durvis, lai interesentiem dotu ieskatu, kā ir nodarbināt cilvēkus ar invaliditāti, kā arī izmēģināt dažāda veida pienākumus</a:t>
            </a:r>
            <a:r>
              <a:rPr lang="en-US" dirty="0"/>
              <a:t>.</a:t>
            </a:r>
            <a:endParaRPr lang="lv-LV" dirty="0"/>
          </a:p>
          <a:p>
            <a:pPr>
              <a:lnSpc>
                <a:spcPct val="90000"/>
              </a:lnSpc>
              <a:spcBef>
                <a:spcPts val="1000"/>
              </a:spcBef>
            </a:pPr>
            <a:r>
              <a:rPr lang="lv-LV" dirty="0"/>
              <a:t>Ēnu dienu apmeklētāju skaits: </a:t>
            </a:r>
            <a:r>
              <a:rPr lang="en-US" dirty="0"/>
              <a:t>2</a:t>
            </a:r>
            <a:r>
              <a:rPr lang="lv-LV" dirty="0"/>
              <a:t>0</a:t>
            </a:r>
            <a:endParaRPr lang="lv-LV" dirty="0">
              <a:cs typeface="Calibri"/>
            </a:endParaRPr>
          </a:p>
          <a:p>
            <a:pPr>
              <a:lnSpc>
                <a:spcPct val="90000"/>
              </a:lnSpc>
              <a:spcBef>
                <a:spcPts val="1000"/>
              </a:spcBef>
            </a:pPr>
            <a:endParaRPr lang="lv-LV" dirty="0">
              <a:cs typeface="Calibri"/>
            </a:endParaRPr>
          </a:p>
          <a:p>
            <a:pPr>
              <a:lnSpc>
                <a:spcPct val="90000"/>
              </a:lnSpc>
            </a:pPr>
            <a:r>
              <a:rPr lang="lv-LV" b="1" dirty="0"/>
              <a:t>Platforma ‘’Dod iespēju’’</a:t>
            </a:r>
          </a:p>
          <a:p>
            <a:pPr>
              <a:lnSpc>
                <a:spcPct val="90000"/>
              </a:lnSpc>
            </a:pPr>
            <a:endParaRPr lang="lv-LV" b="1" dirty="0">
              <a:cs typeface="Calibri"/>
            </a:endParaRPr>
          </a:p>
          <a:p>
            <a:pPr>
              <a:lnSpc>
                <a:spcPct val="90000"/>
              </a:lnSpc>
              <a:spcBef>
                <a:spcPts val="1000"/>
              </a:spcBef>
            </a:pPr>
            <a:endParaRPr lang="lv-LV" dirty="0">
              <a:cs typeface="Calibri"/>
            </a:endParaRPr>
          </a:p>
          <a:p>
            <a:pPr>
              <a:lnSpc>
                <a:spcPct val="90000"/>
              </a:lnSpc>
              <a:spcBef>
                <a:spcPts val="1000"/>
              </a:spcBef>
            </a:pPr>
            <a:r>
              <a:rPr lang="en-US" b="1" dirty="0" err="1">
                <a:cs typeface="Calibri"/>
              </a:rPr>
              <a:t>Informatīvas</a:t>
            </a:r>
            <a:r>
              <a:rPr lang="en-US" b="1" dirty="0">
                <a:cs typeface="Calibri"/>
              </a:rPr>
              <a:t> </a:t>
            </a:r>
            <a:r>
              <a:rPr lang="en-US" b="1" dirty="0" err="1">
                <a:cs typeface="Calibri"/>
              </a:rPr>
              <a:t>aktivitātes</a:t>
            </a:r>
            <a:r>
              <a:rPr lang="en-US" b="1" dirty="0">
                <a:cs typeface="Calibri"/>
              </a:rPr>
              <a:t> </a:t>
            </a:r>
            <a:r>
              <a:rPr lang="en-US" b="1" dirty="0" err="1">
                <a:cs typeface="Calibri"/>
              </a:rPr>
              <a:t>sabiedrībai</a:t>
            </a:r>
            <a:endParaRPr lang="en-US" b="1" dirty="0">
              <a:cs typeface="Calibri"/>
            </a:endParaRPr>
          </a:p>
          <a:p>
            <a:pPr marL="171450" indent="-171450">
              <a:lnSpc>
                <a:spcPct val="90000"/>
              </a:lnSpc>
              <a:spcBef>
                <a:spcPts val="1000"/>
              </a:spcBef>
              <a:buFont typeface="Arial"/>
              <a:buChar char="•"/>
            </a:pPr>
            <a:r>
              <a:rPr lang="en-US" dirty="0" err="1"/>
              <a:t>Interaktīvs</a:t>
            </a:r>
            <a:r>
              <a:rPr lang="en-US" dirty="0"/>
              <a:t> c</a:t>
            </a:r>
            <a:r>
              <a:rPr lang="lv-LV" dirty="0" err="1"/>
              <a:t>ilvēkstāstu</a:t>
            </a:r>
            <a:r>
              <a:rPr lang="lv-LV" dirty="0"/>
              <a:t> skapis viesojās piecos dažādos pasākumos un pilsētas svētkos, sniedzot iespēju apmeklētājiem iepazīties ar divpadsmit cilvēku ar invaliditāti stāstiem </a:t>
            </a:r>
            <a:endParaRPr lang="en-US" dirty="0">
              <a:cs typeface="Calibri" panose="020F0502020204030204"/>
            </a:endParaRPr>
          </a:p>
          <a:p>
            <a:pPr marL="171450" indent="-171450">
              <a:lnSpc>
                <a:spcPct val="90000"/>
              </a:lnSpc>
              <a:spcBef>
                <a:spcPts val="1000"/>
              </a:spcBef>
              <a:buFont typeface="Arial"/>
              <a:buChar char="•"/>
            </a:pPr>
            <a:r>
              <a:rPr lang="lv-LV" dirty="0"/>
              <a:t>Tematiskā diena</a:t>
            </a:r>
            <a:r>
              <a:rPr lang="en-US" dirty="0"/>
              <a:t> “25/09 </a:t>
            </a:r>
            <a:r>
              <a:rPr lang="en-US" dirty="0" err="1"/>
              <a:t>Pasaules</a:t>
            </a:r>
            <a:r>
              <a:rPr lang="en-US" dirty="0"/>
              <a:t> </a:t>
            </a:r>
            <a:r>
              <a:rPr lang="en-US" dirty="0" err="1"/>
              <a:t>neredzīgo</a:t>
            </a:r>
            <a:r>
              <a:rPr lang="en-US" dirty="0"/>
              <a:t> </a:t>
            </a:r>
            <a:r>
              <a:rPr lang="en-US" dirty="0" err="1"/>
              <a:t>diena</a:t>
            </a:r>
            <a:r>
              <a:rPr lang="en-US" dirty="0"/>
              <a:t>”, p</a:t>
            </a:r>
            <a:r>
              <a:rPr lang="lv-LV" dirty="0" err="1"/>
              <a:t>asākumu</a:t>
            </a:r>
            <a:r>
              <a:rPr lang="lv-LV" dirty="0"/>
              <a:t> apmeklētāju skaits: 86 dalībnieki</a:t>
            </a:r>
            <a:endParaRPr lang="en-US" dirty="0">
              <a:cs typeface="Calibri" panose="020F0502020204030204"/>
            </a:endParaRPr>
          </a:p>
          <a:p>
            <a:pPr>
              <a:lnSpc>
                <a:spcPct val="90000"/>
              </a:lnSpc>
              <a:spcBef>
                <a:spcPts val="1000"/>
              </a:spcBef>
            </a:pPr>
            <a:endParaRPr lang="lv-LV" dirty="0">
              <a:cs typeface="Calibri"/>
            </a:endParaRPr>
          </a:p>
          <a:p>
            <a:pPr>
              <a:lnSpc>
                <a:spcPct val="90000"/>
              </a:lnSpc>
              <a:spcBef>
                <a:spcPts val="1000"/>
              </a:spcBef>
            </a:pPr>
            <a:endParaRPr lang="lv-LV" dirty="0">
              <a:cs typeface="Calibri"/>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52672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SKDS </a:t>
            </a:r>
            <a:r>
              <a:rPr lang="en-US" b="0" dirty="0" err="1"/>
              <a:t>rīkotā</a:t>
            </a:r>
            <a:r>
              <a:rPr lang="en-US" b="0" dirty="0"/>
              <a:t> </a:t>
            </a:r>
            <a:r>
              <a:rPr lang="en-US" b="0" dirty="0" err="1"/>
              <a:t>aptauja</a:t>
            </a:r>
            <a:r>
              <a:rPr lang="en-US" b="0" dirty="0"/>
              <a:t>, 2022.gada </a:t>
            </a:r>
            <a:r>
              <a:rPr lang="en-US" b="0" dirty="0" err="1"/>
              <a:t>rudens</a:t>
            </a:r>
            <a:r>
              <a:rPr lang="en-US" b="0" dirty="0"/>
              <a:t>.</a:t>
            </a:r>
          </a:p>
          <a:p>
            <a:r>
              <a:rPr lang="en-US" b="0" dirty="0" err="1"/>
              <a:t>Aptaujas</a:t>
            </a:r>
            <a:r>
              <a:rPr lang="en-US" b="0" dirty="0"/>
              <a:t> </a:t>
            </a:r>
            <a:r>
              <a:rPr lang="en-US" b="0" dirty="0" err="1"/>
              <a:t>ietvaros</a:t>
            </a:r>
            <a:r>
              <a:rPr lang="en-US" b="0" dirty="0"/>
              <a:t> </a:t>
            </a:r>
            <a:r>
              <a:rPr lang="en-US" b="0" dirty="0" err="1"/>
              <a:t>vēlējāmies</a:t>
            </a:r>
            <a:r>
              <a:rPr lang="en-US" b="0" dirty="0"/>
              <a:t> </a:t>
            </a:r>
            <a:r>
              <a:rPr lang="en-US" b="0" dirty="0" err="1"/>
              <a:t>saprast</a:t>
            </a:r>
            <a:r>
              <a:rPr lang="en-US" b="0" dirty="0"/>
              <a:t> – </a:t>
            </a:r>
            <a:r>
              <a:rPr lang="en-US" b="0" dirty="0" err="1"/>
              <a:t>vai</a:t>
            </a:r>
            <a:r>
              <a:rPr lang="en-US" b="0" dirty="0"/>
              <a:t> 5 gadi ir </a:t>
            </a:r>
            <a:r>
              <a:rPr lang="en-US" b="0" dirty="0" err="1"/>
              <a:t>gana</a:t>
            </a:r>
            <a:r>
              <a:rPr lang="en-US" b="0" dirty="0"/>
              <a:t>, </a:t>
            </a:r>
            <a:r>
              <a:rPr lang="en-US" b="0" dirty="0" err="1"/>
              <a:t>lai</a:t>
            </a:r>
            <a:r>
              <a:rPr lang="en-US" b="0" dirty="0"/>
              <a:t> </a:t>
            </a:r>
            <a:r>
              <a:rPr lang="en-US" b="0" dirty="0" err="1"/>
              <a:t>izskaustu</a:t>
            </a:r>
            <a:r>
              <a:rPr lang="en-US" b="0" dirty="0"/>
              <a:t> </a:t>
            </a:r>
            <a:r>
              <a:rPr lang="en-US" b="0" dirty="0" err="1"/>
              <a:t>diskrimināciju</a:t>
            </a:r>
            <a:r>
              <a:rPr lang="en-US" b="0" dirty="0"/>
              <a:t>.</a:t>
            </a:r>
          </a:p>
          <a:p>
            <a:pPr marL="0" indent="0" algn="just">
              <a:lnSpc>
                <a:spcPct val="130000"/>
              </a:lnSpc>
              <a:buNone/>
            </a:pPr>
            <a:r>
              <a:rPr lang="en-US" b="0" dirty="0"/>
              <a:t> </a:t>
            </a:r>
            <a:r>
              <a:rPr lang="lv-LV" altLang="en-US" sz="1200" dirty="0">
                <a:latin typeface="Arial" panose="020B0604020202020204" pitchFamily="34" charset="0"/>
                <a:cs typeface="Arial" panose="020B0604020202020204" pitchFamily="34" charset="0"/>
              </a:rPr>
              <a:t>Aptaujas ietvaros iedzīvotājiem tika lūgts norādīt, pret kādām sabiedrības grupām viņiem būtu iebildumi dažādās dzīves situācijās.</a:t>
            </a:r>
          </a:p>
          <a:p>
            <a:pPr marL="0" indent="0" algn="just">
              <a:lnSpc>
                <a:spcPct val="130000"/>
              </a:lnSpc>
              <a:buNone/>
            </a:pPr>
            <a:r>
              <a:rPr lang="lv-LV" altLang="en-US" sz="1200" dirty="0">
                <a:latin typeface="Arial" panose="020B0604020202020204" pitchFamily="34" charset="0"/>
                <a:cs typeface="Arial" panose="020B0604020202020204" pitchFamily="34" charset="0"/>
              </a:rPr>
              <a:t>Domājot par sabiedrības grupām, ko iedzīvotāji nevēlētos </a:t>
            </a:r>
            <a:r>
              <a:rPr lang="lv-LV" altLang="en-US" sz="1200" b="1" u="sng" dirty="0">
                <a:latin typeface="Arial" panose="020B0604020202020204" pitchFamily="34" charset="0"/>
                <a:cs typeface="Arial" panose="020B0604020202020204" pitchFamily="34" charset="0"/>
              </a:rPr>
              <a:t>savā darba kolektīvā</a:t>
            </a:r>
            <a:r>
              <a:rPr lang="lv-LV" altLang="en-US" sz="1200" dirty="0">
                <a:latin typeface="Arial" panose="020B0604020202020204" pitchFamily="34" charset="0"/>
                <a:cs typeface="Arial" panose="020B0604020202020204" pitchFamily="34" charset="0"/>
              </a:rPr>
              <a:t>, visbiežāk iedzīvotāji norādījuši, ka negribētu, lai tiek pieņemti darbā </a:t>
            </a:r>
            <a:r>
              <a:rPr lang="lv-LV" altLang="en-US" sz="1200" b="1" dirty="0">
                <a:latin typeface="Arial" panose="020B0604020202020204" pitchFamily="34" charset="0"/>
                <a:cs typeface="Arial" panose="020B0604020202020204" pitchFamily="34" charset="0"/>
              </a:rPr>
              <a:t>cilvēki ar garīga rakstura traucējumiem (t.sk. psihiskām slimībām, attīstības traucējumiem) (to norādījuši 34% iedzīvotāju), </a:t>
            </a:r>
            <a:r>
              <a:rPr lang="lv-LV" altLang="en-US" sz="1200" dirty="0" err="1">
                <a:latin typeface="Arial" panose="020B0604020202020204" pitchFamily="34" charset="0"/>
                <a:cs typeface="Arial" panose="020B0604020202020204" pitchFamily="34" charset="0"/>
              </a:rPr>
              <a:t>romi</a:t>
            </a:r>
            <a:r>
              <a:rPr lang="lv-LV" altLang="en-US" sz="1200" dirty="0">
                <a:latin typeface="Arial" panose="020B0604020202020204" pitchFamily="34" charset="0"/>
                <a:cs typeface="Arial" panose="020B0604020202020204" pitchFamily="34" charset="0"/>
              </a:rPr>
              <a:t> (čigāni) (22%), cilvēki ar citu seksuālu orientāciju (piem., gejs, lesbiete, </a:t>
            </a:r>
            <a:r>
              <a:rPr lang="lv-LV" altLang="en-US" sz="1200" dirty="0" err="1">
                <a:latin typeface="Arial" panose="020B0604020202020204" pitchFamily="34" charset="0"/>
                <a:cs typeface="Arial" panose="020B0604020202020204" pitchFamily="34" charset="0"/>
              </a:rPr>
              <a:t>biseksuālis</a:t>
            </a:r>
            <a:r>
              <a:rPr lang="lv-LV" altLang="en-US" sz="1200" dirty="0">
                <a:latin typeface="Arial" panose="020B0604020202020204" pitchFamily="34" charset="0"/>
                <a:cs typeface="Arial" panose="020B0604020202020204" pitchFamily="34" charset="0"/>
              </a:rPr>
              <a:t>) (16%) un musulmaņi (15%). Pārējās atbildes katru atzīmēja mazāk nekā 10% iedzīvotāju, kā arī 33% iedzīvotāju norādīja, ka nav tādu cilvēku, kurus viņi nevēlētos redzēt savā darba kolektīvā.</a:t>
            </a:r>
            <a:endParaRPr lang="en-US" altLang="en-US" sz="1200" dirty="0">
              <a:latin typeface="Arial" panose="020B0604020202020204" pitchFamily="34" charset="0"/>
              <a:cs typeface="Arial" panose="020B0604020202020204" pitchFamily="34" charset="0"/>
            </a:endParaRPr>
          </a:p>
          <a:p>
            <a:pPr marL="0" indent="0" algn="just">
              <a:lnSpc>
                <a:spcPct val="130000"/>
              </a:lnSpc>
              <a:buNone/>
            </a:pPr>
            <a:endParaRPr lang="lv-LV" altLang="en-US" sz="1200" dirty="0">
              <a:latin typeface="Arial" panose="020B0604020202020204" pitchFamily="34" charset="0"/>
              <a:cs typeface="Arial" panose="020B0604020202020204" pitchFamily="34" charset="0"/>
            </a:endParaRPr>
          </a:p>
          <a:p>
            <a:pPr marL="0" indent="0" algn="just">
              <a:lnSpc>
                <a:spcPct val="130000"/>
              </a:lnSpc>
              <a:buNone/>
            </a:pPr>
            <a:r>
              <a:rPr lang="lv-LV" altLang="en-US" sz="1200" dirty="0">
                <a:latin typeface="Arial" panose="020B0604020202020204" pitchFamily="34" charset="0"/>
                <a:cs typeface="Arial" panose="020B0604020202020204" pitchFamily="34" charset="0"/>
              </a:rPr>
              <a:t>Domājot par sabiedrības grupām, kuras, </a:t>
            </a:r>
            <a:r>
              <a:rPr lang="lv-LV" altLang="en-US" sz="1200" dirty="0" err="1">
                <a:latin typeface="Arial" panose="020B0604020202020204" pitchFamily="34" charset="0"/>
                <a:cs typeface="Arial" panose="020B0604020202020204" pitchFamily="34" charset="0"/>
              </a:rPr>
              <a:t>iedzīvotājuprāt</a:t>
            </a:r>
            <a:r>
              <a:rPr lang="lv-LV" altLang="en-US" sz="1200" dirty="0">
                <a:latin typeface="Arial" panose="020B0604020202020204" pitchFamily="34" charset="0"/>
                <a:cs typeface="Arial" panose="020B0604020202020204" pitchFamily="34" charset="0"/>
              </a:rPr>
              <a:t>, nevarētu kļūt viņiem </a:t>
            </a:r>
            <a:r>
              <a:rPr lang="lv-LV" altLang="en-US" sz="1200" b="1" u="sng" dirty="0">
                <a:latin typeface="Arial" panose="020B0604020202020204" pitchFamily="34" charset="0"/>
                <a:cs typeface="Arial" panose="020B0604020202020204" pitchFamily="34" charset="0"/>
              </a:rPr>
              <a:t>par tuviem draugiem</a:t>
            </a:r>
            <a:r>
              <a:rPr lang="lv-LV" altLang="en-US" sz="1200" dirty="0">
                <a:latin typeface="Arial" panose="020B0604020202020204" pitchFamily="34" charset="0"/>
                <a:cs typeface="Arial" panose="020B0604020202020204" pitchFamily="34" charset="0"/>
              </a:rPr>
              <a:t>, visbiežāk iedzīvotāji minējuši </a:t>
            </a:r>
            <a:r>
              <a:rPr lang="lv-LV" altLang="en-US" sz="1200" b="1" dirty="0">
                <a:latin typeface="Arial" panose="020B0604020202020204" pitchFamily="34" charset="0"/>
                <a:cs typeface="Arial" panose="020B0604020202020204" pitchFamily="34" charset="0"/>
              </a:rPr>
              <a:t>cilvēkus ar garīga rakstura traucējumiem (23%), </a:t>
            </a:r>
            <a:r>
              <a:rPr lang="lv-LV" altLang="en-US" sz="1200" dirty="0" err="1">
                <a:latin typeface="Arial" panose="020B0604020202020204" pitchFamily="34" charset="0"/>
                <a:cs typeface="Arial" panose="020B0604020202020204" pitchFamily="34" charset="0"/>
              </a:rPr>
              <a:t>romus</a:t>
            </a:r>
            <a:r>
              <a:rPr lang="lv-LV" altLang="en-US" sz="1200" dirty="0">
                <a:latin typeface="Arial" panose="020B0604020202020204" pitchFamily="34" charset="0"/>
                <a:cs typeface="Arial" panose="020B0604020202020204" pitchFamily="34" charset="0"/>
              </a:rPr>
              <a:t> (čigānus) (22%), cilvēkus ar citu seksuālu orientāciju (19%) un musulmaņus (19%). Pārējās sabiedrības grupas katru minēja mazāk nekā 10% iedzīvotāju, kā arī 33% iedzīvotāju norādīja, ka nav tādu cilvēku.</a:t>
            </a:r>
          </a:p>
          <a:p>
            <a:pPr marL="0" indent="0" algn="just">
              <a:lnSpc>
                <a:spcPct val="130000"/>
              </a:lnSpc>
              <a:buNone/>
            </a:pPr>
            <a:r>
              <a:rPr lang="lv-LV" altLang="en-US" sz="1200" dirty="0">
                <a:latin typeface="Arial" panose="020B0604020202020204" pitchFamily="34" charset="0"/>
                <a:cs typeface="Arial" panose="020B0604020202020204" pitchFamily="34" charset="0"/>
              </a:rPr>
              <a:t>Domājot par sabiedrības grupām, ko iedzīvotāji nevēlētos </a:t>
            </a:r>
            <a:r>
              <a:rPr lang="lv-LV" altLang="en-US" sz="1200" b="1" u="sng" dirty="0">
                <a:latin typeface="Arial" panose="020B0604020202020204" pitchFamily="34" charset="0"/>
                <a:cs typeface="Arial" panose="020B0604020202020204" pitchFamily="34" charset="0"/>
              </a:rPr>
              <a:t>dzīvojam sev kaimiņos</a:t>
            </a:r>
            <a:r>
              <a:rPr lang="lv-LV" altLang="en-US" sz="1200" dirty="0">
                <a:latin typeface="Arial" panose="020B0604020202020204" pitchFamily="34" charset="0"/>
                <a:cs typeface="Arial" panose="020B0604020202020204" pitchFamily="34" charset="0"/>
              </a:rPr>
              <a:t>, visbiežāk iedzīvotāji minējuši </a:t>
            </a:r>
            <a:r>
              <a:rPr lang="lv-LV" altLang="en-US" sz="1200" dirty="0" err="1">
                <a:latin typeface="Arial" panose="020B0604020202020204" pitchFamily="34" charset="0"/>
                <a:cs typeface="Arial" panose="020B0604020202020204" pitchFamily="34" charset="0"/>
              </a:rPr>
              <a:t>romus</a:t>
            </a:r>
            <a:r>
              <a:rPr lang="lv-LV" altLang="en-US" sz="1200" dirty="0">
                <a:latin typeface="Arial" panose="020B0604020202020204" pitchFamily="34" charset="0"/>
                <a:cs typeface="Arial" panose="020B0604020202020204" pitchFamily="34" charset="0"/>
              </a:rPr>
              <a:t> (čigānus) (30%), </a:t>
            </a:r>
            <a:r>
              <a:rPr lang="lv-LV" altLang="en-US" sz="1200" b="1" dirty="0">
                <a:latin typeface="Arial" panose="020B0604020202020204" pitchFamily="34" charset="0"/>
                <a:cs typeface="Arial" panose="020B0604020202020204" pitchFamily="34" charset="0"/>
              </a:rPr>
              <a:t>jau ievērojami retāk minēti cilvēkus ar garīga rakstura traucējumiem (18%)</a:t>
            </a:r>
            <a:r>
              <a:rPr lang="lv-LV" altLang="en-US" sz="1200" dirty="0">
                <a:latin typeface="Arial" panose="020B0604020202020204" pitchFamily="34" charset="0"/>
                <a:cs typeface="Arial" panose="020B0604020202020204" pitchFamily="34" charset="0"/>
              </a:rPr>
              <a:t>, musulmaņus (17%) un </a:t>
            </a:r>
            <a:r>
              <a:rPr lang="lv-LV" altLang="en-US" sz="1200" dirty="0" err="1">
                <a:latin typeface="Arial" panose="020B0604020202020204" pitchFamily="34" charset="0"/>
                <a:cs typeface="Arial" panose="020B0604020202020204" pitchFamily="34" charset="0"/>
              </a:rPr>
              <a:t>cilvēkius</a:t>
            </a:r>
            <a:r>
              <a:rPr lang="lv-LV" altLang="en-US" sz="1200" dirty="0">
                <a:latin typeface="Arial" panose="020B0604020202020204" pitchFamily="34" charset="0"/>
                <a:cs typeface="Arial" panose="020B0604020202020204" pitchFamily="34" charset="0"/>
              </a:rPr>
              <a:t> ar citu seksuālo orientāciju (12%). Pārējās sabiedrības grupas katru minēja mazāk nekā 10% iedzīvotāju, kā arī 36% iedzīvotāju norādīja, ka nav tādu cilvēku, kurus viņi nevēlētos sev kaimiņos.</a:t>
            </a:r>
          </a:p>
          <a:p>
            <a:pPr marL="0" indent="0" algn="just">
              <a:lnSpc>
                <a:spcPct val="130000"/>
              </a:lnSpc>
              <a:buNone/>
            </a:pPr>
            <a:r>
              <a:rPr lang="lv-LV" altLang="en-US" sz="1200" dirty="0">
                <a:latin typeface="Arial" panose="020B0604020202020204" pitchFamily="34" charset="0"/>
                <a:cs typeface="Arial" panose="020B0604020202020204" pitchFamily="34" charset="0"/>
              </a:rPr>
              <a:t>Saskaņā ar aptaujas datiem, salīdzinoši biežāk iedzīvotāji uzskata, ka zina, ar kādiem neiecietīgas attieksmes, diskriminācijas gadījumiem ikdienā vai darbā saskaras </a:t>
            </a:r>
            <a:r>
              <a:rPr lang="lv-LV" altLang="en-US" sz="1200" dirty="0" err="1">
                <a:latin typeface="Arial" panose="020B0604020202020204" pitchFamily="34" charset="0"/>
                <a:cs typeface="Arial" panose="020B0604020202020204" pitchFamily="34" charset="0"/>
              </a:rPr>
              <a:t>romi</a:t>
            </a:r>
            <a:r>
              <a:rPr lang="lv-LV" altLang="en-US" sz="1200" dirty="0">
                <a:latin typeface="Arial" panose="020B0604020202020204" pitchFamily="34" charset="0"/>
                <a:cs typeface="Arial" panose="020B0604020202020204" pitchFamily="34" charset="0"/>
              </a:rPr>
              <a:t> (čigāni) (28%), cilvēki ar garīga rakstura traucējumiem (27%), cilvēki ar funkcionāliem traucējumiem (26%) un cilvēki ar citu seksuālo orientāciju (24%). </a:t>
            </a:r>
          </a:p>
          <a:p>
            <a:endParaRPr lang="en-US" b="0" dirty="0"/>
          </a:p>
          <a:p>
            <a:endParaRPr lang="en-US" b="1" dirty="0"/>
          </a:p>
          <a:p>
            <a:r>
              <a:rPr lang="lv-LV" b="1" dirty="0"/>
              <a:t>SECINĀJUMI:</a:t>
            </a:r>
            <a:endParaRPr lang="lv-LV" b="1" dirty="0">
              <a:cs typeface="Calibri"/>
            </a:endParaRPr>
          </a:p>
          <a:p>
            <a:pPr marL="171450" indent="-171450">
              <a:buFont typeface="Arial" panose="020B0604020202020204" pitchFamily="34" charset="0"/>
              <a:buChar char="•"/>
            </a:pPr>
            <a:r>
              <a:rPr lang="lv-LV" dirty="0"/>
              <a:t>Fonda </a:t>
            </a:r>
            <a:r>
              <a:rPr lang="lv-LV" b="1" dirty="0"/>
              <a:t>unikālā pieeja</a:t>
            </a:r>
            <a:r>
              <a:rPr lang="lv-LV" dirty="0"/>
              <a:t>, kur sabiedrības izglītošanā tiek veltīti vairāki gadi</a:t>
            </a:r>
            <a:r>
              <a:rPr lang="en-US" dirty="0"/>
              <a:t>,</a:t>
            </a:r>
            <a:r>
              <a:rPr lang="lv-LV" dirty="0"/>
              <a:t> </a:t>
            </a:r>
            <a:r>
              <a:rPr lang="lv-LV" b="1" dirty="0"/>
              <a:t>ir nesusi pozitīvus rezultātus</a:t>
            </a:r>
            <a:r>
              <a:rPr lang="lv-LV" dirty="0"/>
              <a:t> </a:t>
            </a:r>
            <a:r>
              <a:rPr lang="en-US" i="1" dirty="0"/>
              <a:t>(</a:t>
            </a:r>
            <a:r>
              <a:rPr lang="en-US" b="0" i="1" dirty="0" err="1"/>
              <a:t>Vienozīmīgi</a:t>
            </a:r>
            <a:r>
              <a:rPr lang="en-US" b="0" i="1" dirty="0"/>
              <a:t> var </a:t>
            </a:r>
            <a:r>
              <a:rPr lang="en-US" b="0" i="1" dirty="0" err="1"/>
              <a:t>secināt</a:t>
            </a:r>
            <a:r>
              <a:rPr lang="en-US" b="0" i="1" dirty="0"/>
              <a:t>, </a:t>
            </a:r>
            <a:r>
              <a:rPr lang="en-US" b="0" i="1" dirty="0" err="1"/>
              <a:t>pozitīva</a:t>
            </a:r>
            <a:r>
              <a:rPr lang="en-US" b="0" i="1" dirty="0"/>
              <a:t> tendence </a:t>
            </a:r>
            <a:r>
              <a:rPr lang="en-US" b="0" i="1" dirty="0" err="1"/>
              <a:t>ir</a:t>
            </a:r>
            <a:r>
              <a:rPr lang="en-US" b="0" i="1" dirty="0"/>
              <a:t> </a:t>
            </a:r>
            <a:r>
              <a:rPr lang="en-US" b="0" i="1" dirty="0" err="1"/>
              <a:t>vērojama</a:t>
            </a:r>
            <a:r>
              <a:rPr lang="en-US" b="0" i="1" dirty="0"/>
              <a:t>, </a:t>
            </a:r>
            <a:r>
              <a:rPr lang="en-US" b="0" i="1" dirty="0" err="1"/>
              <a:t>proti</a:t>
            </a:r>
            <a:r>
              <a:rPr lang="en-US" b="0" i="1" dirty="0"/>
              <a:t>, 2017.gadā </a:t>
            </a:r>
            <a:r>
              <a:rPr lang="en-US" b="0" i="1" dirty="0" err="1"/>
              <a:t>tikai</a:t>
            </a:r>
            <a:r>
              <a:rPr lang="en-US" b="0" i="1" dirty="0"/>
              <a:t> 12% </a:t>
            </a:r>
            <a:r>
              <a:rPr lang="en-US" b="0" i="1" dirty="0" err="1"/>
              <a:t>pauda</a:t>
            </a:r>
            <a:r>
              <a:rPr lang="en-US" b="0" i="1" dirty="0"/>
              <a:t> </a:t>
            </a:r>
            <a:r>
              <a:rPr lang="en-US" b="0" i="1" dirty="0" err="1"/>
              <a:t>uzskatu</a:t>
            </a:r>
            <a:r>
              <a:rPr lang="en-US" b="0" i="1" dirty="0"/>
              <a:t>, ka var </a:t>
            </a:r>
            <a:r>
              <a:rPr lang="en-US" b="0" i="1" dirty="0" err="1"/>
              <a:t>paveikt</a:t>
            </a:r>
            <a:r>
              <a:rPr lang="en-US" b="0" i="1" dirty="0"/>
              <a:t> </a:t>
            </a:r>
            <a:r>
              <a:rPr lang="en-US" b="0" i="1" dirty="0" err="1"/>
              <a:t>daudz</a:t>
            </a:r>
            <a:r>
              <a:rPr lang="en-US" b="0" i="1" dirty="0"/>
              <a:t>, </a:t>
            </a:r>
            <a:r>
              <a:rPr lang="en-US" b="0" i="1" dirty="0" err="1"/>
              <a:t>lai</a:t>
            </a:r>
            <a:r>
              <a:rPr lang="en-US" b="0" i="1" dirty="0"/>
              <a:t> </a:t>
            </a:r>
            <a:r>
              <a:rPr lang="en-US" b="0" i="1" dirty="0" err="1"/>
              <a:t>mazinātu</a:t>
            </a:r>
            <a:r>
              <a:rPr lang="en-US" b="0" i="1" dirty="0"/>
              <a:t> </a:t>
            </a:r>
            <a:r>
              <a:rPr lang="en-US" b="0" i="1" dirty="0" err="1"/>
              <a:t>diskrimināciju</a:t>
            </a:r>
            <a:r>
              <a:rPr lang="en-US" b="0" i="1" dirty="0"/>
              <a:t>, tad 2022.gadā </a:t>
            </a:r>
            <a:r>
              <a:rPr lang="en-US" b="0" i="1" dirty="0" err="1"/>
              <a:t>jau</a:t>
            </a:r>
            <a:r>
              <a:rPr lang="en-US" b="0" i="1" dirty="0"/>
              <a:t> 20% </a:t>
            </a:r>
            <a:r>
              <a:rPr lang="en-US" b="0" i="1" dirty="0" err="1"/>
              <a:t>pauda</a:t>
            </a:r>
            <a:r>
              <a:rPr lang="en-US" b="0" i="1" dirty="0"/>
              <a:t> </a:t>
            </a:r>
            <a:r>
              <a:rPr lang="en-US" b="0" i="1" dirty="0" err="1"/>
              <a:t>gatavību</a:t>
            </a:r>
            <a:r>
              <a:rPr lang="en-US" b="0" i="1" dirty="0"/>
              <a:t>.)</a:t>
            </a:r>
            <a:endParaRPr lang="lv-LV"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lv-LV" b="1" dirty="0"/>
              <a:t>Visātrākais rezultāts ir bijis darbs ar jauniešiem</a:t>
            </a:r>
            <a:r>
              <a:rPr lang="lv-LV" dirty="0"/>
              <a:t>, kur pēc katrām debatēm jau vērojām viedokļa maiņu un lielāku izpratni tēmā</a:t>
            </a:r>
            <a:r>
              <a:rPr lang="en-US" dirty="0"/>
              <a:t> (</a:t>
            </a:r>
            <a:r>
              <a:rPr lang="en-US" dirty="0">
                <a:cs typeface="Calibri"/>
              </a:rPr>
              <a:t>&lt;35 </a:t>
            </a:r>
            <a:r>
              <a:rPr lang="en-US" dirty="0" err="1">
                <a:cs typeface="Calibri"/>
              </a:rPr>
              <a:t>gadiem</a:t>
            </a:r>
            <a:r>
              <a:rPr lang="en-US" dirty="0">
                <a:cs typeface="Calibri"/>
              </a:rPr>
              <a:t> – </a:t>
            </a:r>
            <a:r>
              <a:rPr lang="en-US" dirty="0" err="1">
                <a:cs typeface="Calibri"/>
              </a:rPr>
              <a:t>publika</a:t>
            </a:r>
            <a:r>
              <a:rPr lang="en-US" dirty="0">
                <a:cs typeface="Calibri"/>
              </a:rPr>
              <a:t> </a:t>
            </a:r>
            <a:r>
              <a:rPr lang="en-US" dirty="0" err="1">
                <a:cs typeface="Calibri"/>
              </a:rPr>
              <a:t>ir</a:t>
            </a:r>
            <a:r>
              <a:rPr lang="en-US" dirty="0">
                <a:cs typeface="Calibri"/>
              </a:rPr>
              <a:t> </a:t>
            </a:r>
            <a:r>
              <a:rPr lang="en-US" dirty="0" err="1">
                <a:cs typeface="Calibri"/>
              </a:rPr>
              <a:t>tolerantāka</a:t>
            </a:r>
            <a:r>
              <a:rPr lang="en-US" dirty="0">
                <a:cs typeface="Calibri"/>
              </a:rPr>
              <a:t>, </a:t>
            </a:r>
            <a:r>
              <a:rPr lang="en-US" dirty="0" err="1">
                <a:cs typeface="Calibri"/>
              </a:rPr>
              <a:t>mazāk</a:t>
            </a:r>
            <a:r>
              <a:rPr lang="en-US" dirty="0">
                <a:cs typeface="Calibri"/>
              </a:rPr>
              <a:t> </a:t>
            </a:r>
            <a:r>
              <a:rPr lang="en-US" dirty="0" err="1">
                <a:cs typeface="Calibri"/>
              </a:rPr>
              <a:t>aizspriedumu</a:t>
            </a:r>
            <a:r>
              <a:rPr lang="en-US" dirty="0">
                <a:cs typeface="Calibri"/>
              </a:rPr>
              <a:t> </a:t>
            </a:r>
            <a:r>
              <a:rPr lang="en-US" dirty="0" err="1">
                <a:cs typeface="Calibri"/>
              </a:rPr>
              <a:t>pret</a:t>
            </a:r>
            <a:r>
              <a:rPr lang="en-US" dirty="0">
                <a:cs typeface="Calibri"/>
              </a:rPr>
              <a:t> LGBT, bet </a:t>
            </a:r>
            <a:r>
              <a:rPr lang="en-US" dirty="0" err="1">
                <a:cs typeface="Calibri"/>
              </a:rPr>
              <a:t>vairāk</a:t>
            </a:r>
            <a:r>
              <a:rPr lang="en-US" dirty="0">
                <a:cs typeface="Calibri"/>
              </a:rPr>
              <a:t> </a:t>
            </a:r>
            <a:r>
              <a:rPr lang="en-US" dirty="0" err="1">
                <a:cs typeface="Calibri"/>
              </a:rPr>
              <a:t>pret</a:t>
            </a:r>
            <a:r>
              <a:rPr lang="en-US" dirty="0">
                <a:cs typeface="Calibri"/>
              </a:rPr>
              <a:t> </a:t>
            </a:r>
            <a:r>
              <a:rPr lang="en-US" dirty="0" err="1">
                <a:cs typeface="Calibri"/>
              </a:rPr>
              <a:t>bēgļiem</a:t>
            </a:r>
            <a:r>
              <a:rPr lang="en-US" dirty="0">
                <a:cs typeface="Calibri"/>
              </a:rPr>
              <a:t>)</a:t>
            </a:r>
            <a:endParaRPr lang="lv-LV" dirty="0">
              <a:cs typeface="Calibri"/>
            </a:endParaRPr>
          </a:p>
          <a:p>
            <a:pPr marL="171450" indent="-171450">
              <a:buFont typeface="Arial"/>
              <a:buChar char="•"/>
            </a:pPr>
            <a:r>
              <a:rPr lang="lv-LV" b="1" dirty="0"/>
              <a:t>Lielākā praktiskā pievienotā vērtība ir bijuši semināri darba devējiem</a:t>
            </a:r>
            <a:r>
              <a:rPr lang="lv-LV" dirty="0"/>
              <a:t> par praktiskiem jautājumiem darbā ar dažādām mērķauditorijām </a:t>
            </a:r>
          </a:p>
          <a:p>
            <a:pPr>
              <a:lnSpc>
                <a:spcPct val="90000"/>
              </a:lnSpc>
              <a:spcBef>
                <a:spcPts val="1000"/>
              </a:spcBef>
            </a:pPr>
            <a:r>
              <a:rPr lang="lv-LV" dirty="0"/>
              <a:t>Iedvesmas un izglītojošie </a:t>
            </a:r>
            <a:r>
              <a:rPr lang="lv-LV" b="1" dirty="0"/>
              <a:t>seminār</a:t>
            </a:r>
            <a:r>
              <a:rPr lang="en-US" b="1" dirty="0" err="1"/>
              <a:t>i</a:t>
            </a:r>
            <a:r>
              <a:rPr lang="lv-LV" b="1" dirty="0"/>
              <a:t> darba </a:t>
            </a:r>
            <a:r>
              <a:rPr lang="lv-LV" b="1" dirty="0" err="1"/>
              <a:t>devējie</a:t>
            </a:r>
            <a:r>
              <a:rPr lang="en-US" b="1" dirty="0"/>
              <a:t>m: </a:t>
            </a:r>
            <a:endParaRPr lang="en-US" b="1" dirty="0">
              <a:cs typeface="Calibri"/>
            </a:endParaRPr>
          </a:p>
          <a:p>
            <a:pPr>
              <a:lnSpc>
                <a:spcPct val="90000"/>
              </a:lnSpc>
              <a:spcBef>
                <a:spcPts val="1000"/>
              </a:spcBef>
            </a:pPr>
            <a:r>
              <a:rPr lang="lv-LV" dirty="0"/>
              <a:t> </a:t>
            </a:r>
            <a:r>
              <a:rPr lang="en-US" dirty="0"/>
              <a:t>“</a:t>
            </a:r>
            <a:r>
              <a:rPr lang="en-US" dirty="0" err="1"/>
              <a:t>Iekļaušana</a:t>
            </a:r>
            <a:r>
              <a:rPr lang="en-US" dirty="0"/>
              <a:t> </a:t>
            </a:r>
            <a:r>
              <a:rPr lang="en-US" dirty="0" err="1"/>
              <a:t>atmaksājas</a:t>
            </a:r>
            <a:r>
              <a:rPr lang="en-US" dirty="0"/>
              <a:t>. </a:t>
            </a:r>
            <a:r>
              <a:rPr lang="en-US" dirty="0" err="1"/>
              <a:t>Kā</a:t>
            </a:r>
            <a:r>
              <a:rPr lang="en-US" dirty="0"/>
              <a:t>?”</a:t>
            </a:r>
            <a:endParaRPr lang="en-US" dirty="0">
              <a:cs typeface="Calibri" panose="020F0502020204030204"/>
            </a:endParaRPr>
          </a:p>
          <a:p>
            <a:pPr>
              <a:lnSpc>
                <a:spcPct val="90000"/>
              </a:lnSpc>
              <a:spcBef>
                <a:spcPts val="1000"/>
              </a:spcBef>
            </a:pPr>
            <a:r>
              <a:rPr lang="lv-LV" dirty="0"/>
              <a:t>“Iekļaujoša komunikācija. Kā sarunāties?”</a:t>
            </a:r>
            <a:endParaRPr lang="en-US" dirty="0"/>
          </a:p>
          <a:p>
            <a:pPr>
              <a:lnSpc>
                <a:spcPct val="90000"/>
              </a:lnSpc>
              <a:spcBef>
                <a:spcPts val="1000"/>
              </a:spcBef>
            </a:pPr>
            <a:r>
              <a:rPr lang="lv-LV" dirty="0"/>
              <a:t>“Darba vides pielāgošana cilvēkiem ar dažādu invaliditāti”</a:t>
            </a:r>
            <a:endParaRPr lang="en-US" dirty="0"/>
          </a:p>
          <a:p>
            <a:pPr>
              <a:lnSpc>
                <a:spcPct val="90000"/>
              </a:lnSpc>
              <a:spcBef>
                <a:spcPts val="1000"/>
              </a:spcBef>
            </a:pPr>
            <a:r>
              <a:rPr lang="en-US" dirty="0"/>
              <a:t>“</a:t>
            </a:r>
            <a:r>
              <a:rPr lang="en-US" dirty="0" err="1"/>
              <a:t>Pieejamais</a:t>
            </a:r>
            <a:r>
              <a:rPr lang="en-US" dirty="0"/>
              <a:t> atbalsts, </a:t>
            </a:r>
            <a:r>
              <a:rPr lang="en-US" dirty="0" err="1"/>
              <a:t>nodarbinot</a:t>
            </a:r>
            <a:r>
              <a:rPr lang="en-US" dirty="0"/>
              <a:t> </a:t>
            </a:r>
            <a:r>
              <a:rPr lang="en-US" dirty="0" err="1"/>
              <a:t>cilvēkus</a:t>
            </a:r>
            <a:r>
              <a:rPr lang="en-US" dirty="0"/>
              <a:t> </a:t>
            </a:r>
            <a:r>
              <a:rPr lang="en-US" dirty="0" err="1"/>
              <a:t>ar</a:t>
            </a:r>
            <a:r>
              <a:rPr lang="en-US" dirty="0"/>
              <a:t> </a:t>
            </a:r>
            <a:r>
              <a:rPr lang="en-US" dirty="0" err="1"/>
              <a:t>invaliditāti</a:t>
            </a:r>
            <a:r>
              <a:rPr lang="en-US" dirty="0"/>
              <a:t>”</a:t>
            </a:r>
            <a:endParaRPr lang="lv-LV" dirty="0"/>
          </a:p>
          <a:p>
            <a:pPr marL="171450" indent="-171450">
              <a:buFont typeface="Arial"/>
              <a:buChar char="•"/>
            </a:pP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panose="020F0502020204030204"/>
              </a:rPr>
              <a:t>3 </a:t>
            </a:r>
            <a:r>
              <a:rPr lang="en-US" dirty="0" err="1">
                <a:cs typeface="Calibri" panose="020F0502020204030204"/>
              </a:rPr>
              <a:t>galvenās</a:t>
            </a:r>
            <a:r>
              <a:rPr lang="en-US" dirty="0">
                <a:cs typeface="Calibri" panose="020F0502020204030204"/>
              </a:rPr>
              <a:t> </a:t>
            </a:r>
            <a:r>
              <a:rPr lang="en-US" dirty="0" err="1">
                <a:cs typeface="Calibri" panose="020F0502020204030204"/>
              </a:rPr>
              <a:t>aizspriedumu</a:t>
            </a:r>
            <a:r>
              <a:rPr lang="en-US" dirty="0">
                <a:cs typeface="Calibri" panose="020F0502020204030204"/>
              </a:rPr>
              <a:t> </a:t>
            </a:r>
            <a:r>
              <a:rPr lang="en-US" dirty="0" err="1">
                <a:cs typeface="Calibri" panose="020F0502020204030204"/>
              </a:rPr>
              <a:t>grupas</a:t>
            </a:r>
            <a:r>
              <a:rPr lang="en-US" dirty="0">
                <a:cs typeface="Calibri" panose="020F0502020204030204"/>
              </a:rPr>
              <a:t>: GRT; </a:t>
            </a:r>
            <a:r>
              <a:rPr lang="en-US" dirty="0" err="1">
                <a:cs typeface="Calibri" panose="020F0502020204030204"/>
              </a:rPr>
              <a:t>Romi</a:t>
            </a:r>
            <a:r>
              <a:rPr lang="en-US" dirty="0">
                <a:cs typeface="Calibri" panose="020F0502020204030204"/>
              </a:rPr>
              <a:t>; LGBT - </a:t>
            </a:r>
            <a:r>
              <a:rPr lang="lv-LV" dirty="0"/>
              <a:t>Komunikācija un situācijas skaidrošana, piemēru demonstrēšana </a:t>
            </a:r>
            <a:r>
              <a:rPr lang="lv-LV" b="1" dirty="0"/>
              <a:t>saistībā ar personām ar garīga rakstura invaliditātēm ir sarežģītāka</a:t>
            </a:r>
            <a:r>
              <a:rPr lang="lv-LV" dirty="0"/>
              <a:t> kā fizisku invaliditāšu tematā, jo šīs jomas pārstāvji nav tik atvērti publiskai komunikācijai, to līdzcilvēku pieredze ir emocionāli smaga</a:t>
            </a:r>
            <a:r>
              <a:rPr lang="en-US" dirty="0"/>
              <a:t> </a:t>
            </a:r>
            <a:endParaRPr lang="en-US" dirty="0">
              <a:cs typeface="Calibri" panose="020F0502020204030204"/>
            </a:endParaRPr>
          </a:p>
          <a:p>
            <a:pPr marL="171450" indent="-171450">
              <a:buFont typeface="Arial"/>
              <a:buChar char="•"/>
            </a:pPr>
            <a:r>
              <a:rPr lang="lv-LV" b="1" dirty="0"/>
              <a:t>Lai gan sabiedrības viedokli un uzskatus ietekmē daudz un dažādi parametri, redzam, ka šāda kampaņas pieeja ir rezultatīva un ar pozitīvām iezīmēm</a:t>
            </a:r>
            <a:r>
              <a:rPr lang="en-US" b="1" dirty="0"/>
              <a:t> </a:t>
            </a:r>
            <a:r>
              <a:rPr lang="en-US" b="0" i="1" dirty="0" err="1"/>
              <a:t>Secināms</a:t>
            </a:r>
            <a:r>
              <a:rPr lang="en-US" b="0" i="1" dirty="0"/>
              <a:t>, ka </a:t>
            </a:r>
            <a:r>
              <a:rPr lang="en-US" b="0" i="1" dirty="0" err="1"/>
              <a:t>vērienīga</a:t>
            </a:r>
            <a:r>
              <a:rPr lang="en-US" b="0" i="1" dirty="0"/>
              <a:t> un </a:t>
            </a:r>
            <a:r>
              <a:rPr lang="en-US" b="0" i="1" dirty="0" err="1"/>
              <a:t>ilgstoša</a:t>
            </a:r>
            <a:r>
              <a:rPr lang="en-US" b="0" i="1" dirty="0"/>
              <a:t> </a:t>
            </a:r>
            <a:r>
              <a:rPr lang="en-US" b="0" i="1" dirty="0" err="1"/>
              <a:t>informatīvā</a:t>
            </a:r>
            <a:r>
              <a:rPr lang="en-US" b="0" i="1" dirty="0"/>
              <a:t> </a:t>
            </a:r>
            <a:r>
              <a:rPr lang="en-US" b="0" i="1" dirty="0" err="1"/>
              <a:t>kampaņa</a:t>
            </a:r>
            <a:r>
              <a:rPr lang="en-US" b="0" i="1" dirty="0"/>
              <a:t> </a:t>
            </a:r>
            <a:r>
              <a:rPr lang="en-US" b="0" i="1" dirty="0" err="1"/>
              <a:t>ir</a:t>
            </a:r>
            <a:r>
              <a:rPr lang="en-US" b="0" i="1" dirty="0"/>
              <a:t> </a:t>
            </a:r>
            <a:r>
              <a:rPr lang="en-US" b="0" i="1" dirty="0" err="1"/>
              <a:t>tikai</a:t>
            </a:r>
            <a:r>
              <a:rPr lang="en-US" b="0" i="1" dirty="0"/>
              <a:t> </a:t>
            </a:r>
            <a:r>
              <a:rPr lang="en-US" b="0" i="1" dirty="0" err="1"/>
              <a:t>sākums</a:t>
            </a:r>
            <a:r>
              <a:rPr lang="en-US" b="0" i="1" dirty="0"/>
              <a:t> </a:t>
            </a:r>
            <a:r>
              <a:rPr lang="en-US" b="0" i="1" dirty="0" err="1"/>
              <a:t>pretīm</a:t>
            </a:r>
            <a:r>
              <a:rPr lang="en-US" b="0" i="1" dirty="0"/>
              <a:t> </a:t>
            </a:r>
            <a:r>
              <a:rPr lang="en-US" b="0" i="1" dirty="0" err="1"/>
              <a:t>atvērtas</a:t>
            </a:r>
            <a:r>
              <a:rPr lang="en-US" b="0" i="1" dirty="0"/>
              <a:t>, </a:t>
            </a:r>
            <a:r>
              <a:rPr lang="en-US" b="0" i="1" dirty="0" err="1"/>
              <a:t>cieņpilnas</a:t>
            </a:r>
            <a:r>
              <a:rPr lang="en-US" b="0" i="1" dirty="0"/>
              <a:t> un </a:t>
            </a:r>
            <a:r>
              <a:rPr lang="en-US" b="0" i="1" dirty="0" err="1"/>
              <a:t>tolerantas</a:t>
            </a:r>
            <a:r>
              <a:rPr lang="en-US" b="0" i="1" dirty="0"/>
              <a:t> </a:t>
            </a:r>
            <a:r>
              <a:rPr lang="en-US" b="0" i="1" dirty="0" err="1"/>
              <a:t>sabiedrības</a:t>
            </a:r>
            <a:r>
              <a:rPr lang="en-US" b="0" i="1" dirty="0"/>
              <a:t> </a:t>
            </a:r>
            <a:r>
              <a:rPr lang="en-US" b="0" i="1" dirty="0" err="1"/>
              <a:t>virzienā</a:t>
            </a:r>
            <a:r>
              <a:rPr lang="en-US" b="0" i="1" dirty="0"/>
              <a:t>.</a:t>
            </a:r>
            <a:endParaRPr lang="en-US" b="1" dirty="0">
              <a:cs typeface="Calibri" panose="020F0502020204030204"/>
            </a:endParaRPr>
          </a:p>
          <a:p>
            <a:pPr marL="171450" indent="-171450">
              <a:buFont typeface="Arial"/>
              <a:buChar char="•"/>
            </a:pPr>
            <a:endParaRPr lang="en-US" dirty="0">
              <a:cs typeface="Calibri"/>
            </a:endParaRPr>
          </a:p>
          <a:p>
            <a:pPr marL="171450" indent="-171450">
              <a:buFont typeface="Arial"/>
              <a:buChar char="•"/>
            </a:pPr>
            <a:endParaRPr lang="lv-LV" dirty="0">
              <a:cs typeface="Calibri"/>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0898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127519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hyperlink" Target="https://open.spotify.com/show/6c9PtTCvoEbWfqyfl6qiCv" TargetMode="External"/><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4.svg"/><Relationship Id="rId4" Type="http://schemas.openxmlformats.org/officeDocument/2006/relationships/image" Target="../media/image29.jpe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616473" y="2290241"/>
            <a:ext cx="8942142" cy="2267776"/>
          </a:xfrm>
        </p:spPr>
        <p:txBody>
          <a:bodyPr/>
          <a:lstStyle/>
          <a:p>
            <a:pPr algn="ctr"/>
            <a:r>
              <a:rPr lang="lv-LV" sz="4000">
                <a:effectLst/>
                <a:latin typeface="+mj-lt"/>
                <a:ea typeface="Calibri"/>
                <a:cs typeface="Times New Roman"/>
              </a:rPr>
              <a:t>Sabiedrības integrācijas fonda </a:t>
            </a:r>
            <a:r>
              <a:rPr lang="lv-LV" sz="4000">
                <a:latin typeface="+mj-lt"/>
                <a:ea typeface="Calibri"/>
                <a:cs typeface="Times New Roman"/>
              </a:rPr>
              <a:t>iesaiste</a:t>
            </a:r>
            <a:r>
              <a:rPr lang="lv-LV" sz="4000">
                <a:effectLst/>
                <a:latin typeface="+mj-lt"/>
                <a:ea typeface="Calibri"/>
                <a:cs typeface="Times New Roman"/>
              </a:rPr>
              <a:t> ANO konvencijas mērķu sasniegšanā </a:t>
            </a:r>
            <a:endParaRPr lang="lv-LV" sz="4000">
              <a:latin typeface="+mj-lt"/>
              <a:ea typeface="Calibri"/>
              <a:cs typeface="Times New Roman"/>
            </a:endParaRPr>
          </a:p>
        </p:txBody>
      </p:sp>
      <p:sp>
        <p:nvSpPr>
          <p:cNvPr id="2" name="TextBox 1">
            <a:extLst>
              <a:ext uri="{FF2B5EF4-FFF2-40B4-BE49-F238E27FC236}">
                <a16:creationId xmlns:a16="http://schemas.microsoft.com/office/drawing/2014/main" id="{75176056-BD6F-93AC-7F90-CA39B7198A89}"/>
              </a:ext>
            </a:extLst>
          </p:cNvPr>
          <p:cNvSpPr txBox="1"/>
          <p:nvPr/>
        </p:nvSpPr>
        <p:spPr>
          <a:xfrm>
            <a:off x="3955966" y="6016830"/>
            <a:ext cx="31667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Verdana"/>
              </a:rPr>
              <a:t>2016.-2023.</a:t>
            </a:r>
            <a:endParaRPr lang="en-US"/>
          </a:p>
        </p:txBody>
      </p:sp>
    </p:spTree>
    <p:extLst>
      <p:ext uri="{BB962C8B-B14F-4D97-AF65-F5344CB8AC3E}">
        <p14:creationId xmlns:p14="http://schemas.microsoft.com/office/powerpoint/2010/main" val="314055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7A06F496-02A7-428B-9886-47D4A51FC393}"/>
              </a:ext>
            </a:extLst>
          </p:cNvPr>
          <p:cNvGraphicFramePr/>
          <p:nvPr>
            <p:extLst>
              <p:ext uri="{D42A27DB-BD31-4B8C-83A1-F6EECF244321}">
                <p14:modId xmlns:p14="http://schemas.microsoft.com/office/powerpoint/2010/main" val="3968152557"/>
              </p:ext>
            </p:extLst>
          </p:nvPr>
        </p:nvGraphicFramePr>
        <p:xfrm>
          <a:off x="3901611" y="634538"/>
          <a:ext cx="8799468" cy="599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B7DC8AEA-9CC7-954B-9A25-179CD51EADE7}"/>
              </a:ext>
            </a:extLst>
          </p:cNvPr>
          <p:cNvSpPr>
            <a:spLocks noGrp="1"/>
          </p:cNvSpPr>
          <p:nvPr>
            <p:ph type="dt" sz="half" idx="10"/>
          </p:nvPr>
        </p:nvSpPr>
        <p:spPr/>
        <p:txBody>
          <a:bodyPr/>
          <a:lstStyle/>
          <a:p>
            <a:r>
              <a:rPr lang="lv-LV"/>
              <a:t>26</a:t>
            </a:r>
            <a:r>
              <a:rPr lang="en-US"/>
              <a:t>/</a:t>
            </a:r>
            <a:r>
              <a:rPr lang="lv-LV"/>
              <a:t>04</a:t>
            </a:r>
            <a:r>
              <a:rPr lang="en-US"/>
              <a:t>/202</a:t>
            </a:r>
            <a:r>
              <a:rPr lang="lv-LV"/>
              <a:t>3</a:t>
            </a:r>
            <a:endParaRPr lang="en-LV"/>
          </a:p>
        </p:txBody>
      </p:sp>
      <p:sp>
        <p:nvSpPr>
          <p:cNvPr id="7" name="Slide Number Placeholder 6">
            <a:extLst>
              <a:ext uri="{FF2B5EF4-FFF2-40B4-BE49-F238E27FC236}">
                <a16:creationId xmlns:a16="http://schemas.microsoft.com/office/drawing/2014/main" id="{B3A7D495-1A70-3540-B1C1-58D65AA41AAB}"/>
              </a:ext>
            </a:extLst>
          </p:cNvPr>
          <p:cNvSpPr>
            <a:spLocks noGrp="1"/>
          </p:cNvSpPr>
          <p:nvPr>
            <p:ph type="sldNum" sz="quarter" idx="12"/>
          </p:nvPr>
        </p:nvSpPr>
        <p:spPr/>
        <p:txBody>
          <a:bodyPr/>
          <a:lstStyle/>
          <a:p>
            <a:fld id="{C19BB808-219E-9441-9CD5-6E582F9AE2E3}" type="slidenum">
              <a:rPr lang="en-LV" smtClean="0"/>
              <a:t>2</a:t>
            </a:fld>
            <a:endParaRPr lang="en-LV"/>
          </a:p>
        </p:txBody>
      </p:sp>
      <p:sp>
        <p:nvSpPr>
          <p:cNvPr id="11" name="TextBox 10">
            <a:extLst>
              <a:ext uri="{FF2B5EF4-FFF2-40B4-BE49-F238E27FC236}">
                <a16:creationId xmlns:a16="http://schemas.microsoft.com/office/drawing/2014/main" id="{1F3D366B-4DF2-43BD-BE0A-2A4245594B1F}"/>
              </a:ext>
            </a:extLst>
          </p:cNvPr>
          <p:cNvSpPr txBox="1"/>
          <p:nvPr/>
        </p:nvSpPr>
        <p:spPr>
          <a:xfrm>
            <a:off x="579346" y="3103449"/>
            <a:ext cx="4343321" cy="1200329"/>
          </a:xfrm>
          <a:prstGeom prst="rect">
            <a:avLst/>
          </a:prstGeom>
          <a:noFill/>
        </p:spPr>
        <p:txBody>
          <a:bodyPr wrap="square" rtlCol="0">
            <a:spAutoFit/>
          </a:bodyPr>
          <a:lstStyle/>
          <a:p>
            <a:r>
              <a:rPr lang="lv-LV" sz="1800" b="0" i="0" u="none" strike="noStrike">
                <a:solidFill>
                  <a:srgbClr val="FFFFFF"/>
                </a:solidFill>
                <a:effectLst/>
              </a:rPr>
              <a:t>Mēs esam, lai stiprinātu valstisko piederību un demokrātiju, atbalstot pilsoniski izglītotu, aktīvu, atbildīgu, iekļaujošu un saliedētu sabiedrību</a:t>
            </a:r>
            <a:endParaRPr lang="lv-LV" sz="1800"/>
          </a:p>
        </p:txBody>
      </p:sp>
      <p:pic>
        <p:nvPicPr>
          <p:cNvPr id="13" name="Graphic 12" descr="Brainstorm outline">
            <a:extLst>
              <a:ext uri="{FF2B5EF4-FFF2-40B4-BE49-F238E27FC236}">
                <a16:creationId xmlns:a16="http://schemas.microsoft.com/office/drawing/2014/main" id="{30B1CA61-E38A-4445-A21D-4FD915452B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42526" y="860192"/>
            <a:ext cx="2067222" cy="2067222"/>
          </a:xfrm>
          <a:prstGeom prst="rect">
            <a:avLst/>
          </a:prstGeom>
        </p:spPr>
      </p:pic>
      <p:sp>
        <p:nvSpPr>
          <p:cNvPr id="8" name="Title 5">
            <a:extLst>
              <a:ext uri="{FF2B5EF4-FFF2-40B4-BE49-F238E27FC236}">
                <a16:creationId xmlns:a16="http://schemas.microsoft.com/office/drawing/2014/main" id="{D30BD371-58C2-4C5E-9456-4856EF1B7E74}"/>
              </a:ext>
            </a:extLst>
          </p:cNvPr>
          <p:cNvSpPr>
            <a:spLocks noGrp="1"/>
          </p:cNvSpPr>
          <p:nvPr>
            <p:ph type="title"/>
          </p:nvPr>
        </p:nvSpPr>
        <p:spPr>
          <a:xfrm>
            <a:off x="500178" y="2225520"/>
            <a:ext cx="3675459" cy="699799"/>
          </a:xfrm>
        </p:spPr>
        <p:txBody>
          <a:bodyPr>
            <a:normAutofit fontScale="90000"/>
          </a:bodyPr>
          <a:lstStyle/>
          <a:p>
            <a:r>
              <a:rPr lang="lv-LV"/>
              <a:t>Misija</a:t>
            </a:r>
          </a:p>
        </p:txBody>
      </p:sp>
    </p:spTree>
    <p:extLst>
      <p:ext uri="{BB962C8B-B14F-4D97-AF65-F5344CB8AC3E}">
        <p14:creationId xmlns:p14="http://schemas.microsoft.com/office/powerpoint/2010/main" val="422244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40ADB-BFBC-D0FA-9BA7-5E819FCF6374}"/>
              </a:ext>
            </a:extLst>
          </p:cNvPr>
          <p:cNvSpPr>
            <a:spLocks noGrp="1"/>
          </p:cNvSpPr>
          <p:nvPr>
            <p:ph type="body" idx="1"/>
          </p:nvPr>
        </p:nvSpPr>
        <p:spPr>
          <a:xfrm>
            <a:off x="161724" y="3219153"/>
            <a:ext cx="4153951" cy="1634965"/>
          </a:xfrm>
        </p:spPr>
        <p:txBody>
          <a:bodyPr>
            <a:normAutofit fontScale="32500" lnSpcReduction="20000"/>
          </a:bodyPr>
          <a:lstStyle/>
          <a:p>
            <a:r>
              <a:rPr lang="lv-LV" sz="5600" b="1" cap="none">
                <a:solidFill>
                  <a:schemeClr val="tx1"/>
                </a:solidFill>
                <a:latin typeface="+mn-lt"/>
                <a:ea typeface="+mn-ea"/>
              </a:rPr>
              <a:t>Mērķgrupa - ģimenes, kas</a:t>
            </a:r>
            <a:r>
              <a:rPr lang="lv-LV">
                <a:solidFill>
                  <a:schemeClr val="tx1"/>
                </a:solidFill>
              </a:rPr>
              <a:t> </a:t>
            </a:r>
            <a:r>
              <a:rPr lang="lv-LV" sz="5600" b="1" cap="none">
                <a:solidFill>
                  <a:schemeClr val="tx1"/>
                </a:solidFill>
                <a:latin typeface="+mn-lt"/>
                <a:ea typeface="+mn-ea"/>
              </a:rPr>
              <a:t>rūpējas par bērnu ar invaliditāti*</a:t>
            </a:r>
            <a:endParaRPr lang="lv-LV">
              <a:solidFill>
                <a:schemeClr val="tx1"/>
              </a:solidFill>
              <a:ea typeface="+mn-ea"/>
            </a:endParaRPr>
          </a:p>
          <a:p>
            <a:r>
              <a:rPr lang="lv-LV" sz="5600" b="1">
                <a:solidFill>
                  <a:srgbClr val="800024"/>
                </a:solidFill>
                <a:latin typeface="+mn-lt"/>
                <a:ea typeface="+mn-ea"/>
              </a:rPr>
              <a:t>2022.</a:t>
            </a:r>
            <a:r>
              <a:rPr lang="lv-LV" sz="5600" b="1" cap="none">
                <a:solidFill>
                  <a:srgbClr val="800024"/>
                </a:solidFill>
                <a:latin typeface="+mn-lt"/>
                <a:ea typeface="+mn-ea"/>
              </a:rPr>
              <a:t>gadā ~ 31%</a:t>
            </a:r>
            <a:endParaRPr lang="lv-LV" sz="5600" b="1" cap="none">
              <a:solidFill>
                <a:srgbClr val="800024"/>
              </a:solidFill>
              <a:latin typeface="+mn-lt"/>
              <a:ea typeface="Verdana"/>
            </a:endParaRPr>
          </a:p>
          <a:p>
            <a:r>
              <a:rPr lang="lv-LV" sz="5600" b="1" cap="none">
                <a:solidFill>
                  <a:srgbClr val="800024"/>
                </a:solidFill>
                <a:latin typeface="+mn-lt"/>
                <a:ea typeface="+mn-ea"/>
              </a:rPr>
              <a:t>2021.gadā  </a:t>
            </a:r>
            <a:r>
              <a:rPr lang="lv-LV" sz="5600" b="1">
                <a:solidFill>
                  <a:srgbClr val="800024"/>
                </a:solidFill>
                <a:latin typeface="+mn-lt"/>
                <a:ea typeface="+mn-ea"/>
              </a:rPr>
              <a:t>~ 20%</a:t>
            </a:r>
            <a:endParaRPr lang="lv-LV" sz="5600" b="1">
              <a:solidFill>
                <a:srgbClr val="800024"/>
              </a:solidFill>
              <a:latin typeface="+mn-lt"/>
              <a:ea typeface="Verdana"/>
            </a:endParaRPr>
          </a:p>
          <a:p>
            <a:endParaRPr lang="lv-LV" sz="2000" b="1">
              <a:solidFill>
                <a:srgbClr val="800024"/>
              </a:solidFill>
            </a:endParaRPr>
          </a:p>
        </p:txBody>
      </p:sp>
      <p:sp>
        <p:nvSpPr>
          <p:cNvPr id="6" name="Date Placeholder 5">
            <a:extLst>
              <a:ext uri="{FF2B5EF4-FFF2-40B4-BE49-F238E27FC236}">
                <a16:creationId xmlns:a16="http://schemas.microsoft.com/office/drawing/2014/main" id="{B2396E35-5B11-575C-91D5-007081756283}"/>
              </a:ext>
            </a:extLst>
          </p:cNvPr>
          <p:cNvSpPr>
            <a:spLocks noGrp="1"/>
          </p:cNvSpPr>
          <p:nvPr>
            <p:ph type="dt" sz="half" idx="10"/>
          </p:nvPr>
        </p:nvSpPr>
        <p:spPr/>
        <p:txBody>
          <a:bodyPr/>
          <a:lstStyle/>
          <a:p>
            <a:r>
              <a:rPr lang="lv-LV"/>
              <a:t>26</a:t>
            </a:r>
            <a:r>
              <a:rPr lang="en-US"/>
              <a:t>/0</a:t>
            </a:r>
            <a:r>
              <a:rPr lang="lv-LV"/>
              <a:t>4</a:t>
            </a:r>
            <a:r>
              <a:rPr lang="en-US"/>
              <a:t>/202</a:t>
            </a:r>
            <a:r>
              <a:rPr lang="lv-LV"/>
              <a:t>3</a:t>
            </a:r>
            <a:endParaRPr lang="en-LV"/>
          </a:p>
        </p:txBody>
      </p:sp>
      <p:sp>
        <p:nvSpPr>
          <p:cNvPr id="8" name="Slide Number Placeholder 7">
            <a:extLst>
              <a:ext uri="{FF2B5EF4-FFF2-40B4-BE49-F238E27FC236}">
                <a16:creationId xmlns:a16="http://schemas.microsoft.com/office/drawing/2014/main" id="{02E1D637-2CE9-D6AC-5785-3821641F8F4F}"/>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9" name="Title 8">
            <a:extLst>
              <a:ext uri="{FF2B5EF4-FFF2-40B4-BE49-F238E27FC236}">
                <a16:creationId xmlns:a16="http://schemas.microsoft.com/office/drawing/2014/main" id="{7605111F-9B30-DC5C-2CF3-50C3CA027C38}"/>
              </a:ext>
            </a:extLst>
          </p:cNvPr>
          <p:cNvSpPr>
            <a:spLocks noGrp="1"/>
          </p:cNvSpPr>
          <p:nvPr>
            <p:ph type="title"/>
          </p:nvPr>
        </p:nvSpPr>
        <p:spPr>
          <a:xfrm>
            <a:off x="345925" y="204490"/>
            <a:ext cx="9957653" cy="1123578"/>
          </a:xfrm>
        </p:spPr>
        <p:txBody>
          <a:bodyPr>
            <a:normAutofit fontScale="90000"/>
          </a:bodyPr>
          <a:lstStyle/>
          <a:p>
            <a:r>
              <a:rPr lang="lv-LV">
                <a:latin typeface="Verdana"/>
                <a:ea typeface="Verdana"/>
              </a:rPr>
              <a:t>Atbalsts ģimenēm bērniem ar invaliditāti</a:t>
            </a:r>
            <a:endParaRPr lang="lv-LV"/>
          </a:p>
        </p:txBody>
      </p:sp>
      <p:pic>
        <p:nvPicPr>
          <p:cNvPr id="10" name="Graphic 9" descr="Family with two children outline">
            <a:extLst>
              <a:ext uri="{FF2B5EF4-FFF2-40B4-BE49-F238E27FC236}">
                <a16:creationId xmlns:a16="http://schemas.microsoft.com/office/drawing/2014/main" id="{6832F5EB-2BBF-0B89-7306-3EF482E12A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476" y="1328068"/>
            <a:ext cx="1891085" cy="1891085"/>
          </a:xfrm>
          <a:prstGeom prst="rect">
            <a:avLst/>
          </a:prstGeom>
        </p:spPr>
      </p:pic>
      <p:sp>
        <p:nvSpPr>
          <p:cNvPr id="4" name="TextBox 3">
            <a:extLst>
              <a:ext uri="{FF2B5EF4-FFF2-40B4-BE49-F238E27FC236}">
                <a16:creationId xmlns:a16="http://schemas.microsoft.com/office/drawing/2014/main" id="{12A8E22E-DD1A-991A-50C9-27D87CA5A448}"/>
              </a:ext>
            </a:extLst>
          </p:cNvPr>
          <p:cNvSpPr txBox="1"/>
          <p:nvPr/>
        </p:nvSpPr>
        <p:spPr>
          <a:xfrm>
            <a:off x="345925" y="5801367"/>
            <a:ext cx="35158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a:latin typeface="Open Sans"/>
              </a:rPr>
              <a:t>* </a:t>
            </a:r>
            <a:r>
              <a:rPr lang="lv-LV" sz="1600">
                <a:latin typeface="Open Sans"/>
              </a:rPr>
              <a:t>kopš 2021.gada pievienotas ģimenes, kuru aprūpē ir bērni ar invaliditāti</a:t>
            </a:r>
            <a:endParaRPr lang="en-US" sz="1600">
              <a:ea typeface="Verdana"/>
            </a:endParaRPr>
          </a:p>
        </p:txBody>
      </p:sp>
      <p:pic>
        <p:nvPicPr>
          <p:cNvPr id="5" name="Picture 6" descr="A picture containing diagram&#10;&#10;Description automatically generated">
            <a:extLst>
              <a:ext uri="{FF2B5EF4-FFF2-40B4-BE49-F238E27FC236}">
                <a16:creationId xmlns:a16="http://schemas.microsoft.com/office/drawing/2014/main" id="{31F9A031-A074-A749-A1B4-175B1E920B3D}"/>
              </a:ext>
            </a:extLst>
          </p:cNvPr>
          <p:cNvPicPr>
            <a:picLocks noChangeAspect="1"/>
          </p:cNvPicPr>
          <p:nvPr/>
        </p:nvPicPr>
        <p:blipFill>
          <a:blip r:embed="rId5"/>
          <a:stretch>
            <a:fillRect/>
          </a:stretch>
        </p:blipFill>
        <p:spPr>
          <a:xfrm>
            <a:off x="4825003" y="1592691"/>
            <a:ext cx="6684040" cy="3765499"/>
          </a:xfrm>
          <a:prstGeom prst="rect">
            <a:avLst/>
          </a:prstGeom>
        </p:spPr>
      </p:pic>
      <p:sp>
        <p:nvSpPr>
          <p:cNvPr id="12" name="TextBox 11">
            <a:extLst>
              <a:ext uri="{FF2B5EF4-FFF2-40B4-BE49-F238E27FC236}">
                <a16:creationId xmlns:a16="http://schemas.microsoft.com/office/drawing/2014/main" id="{5952DCF9-F6B7-0282-D74F-96EC17F86681}"/>
              </a:ext>
            </a:extLst>
          </p:cNvPr>
          <p:cNvSpPr txBox="1"/>
          <p:nvPr/>
        </p:nvSpPr>
        <p:spPr>
          <a:xfrm>
            <a:off x="7453415" y="5435825"/>
            <a:ext cx="4153951" cy="338554"/>
          </a:xfrm>
          <a:prstGeom prst="rect">
            <a:avLst/>
          </a:prstGeom>
          <a:noFill/>
        </p:spPr>
        <p:txBody>
          <a:bodyPr wrap="square">
            <a:spAutoFit/>
          </a:bodyPr>
          <a:lstStyle/>
          <a:p>
            <a:r>
              <a:rPr lang="lv-LV" sz="1600"/>
              <a:t>~70% atbalstītāju piedāvā 15% atlaidi</a:t>
            </a:r>
          </a:p>
        </p:txBody>
      </p:sp>
      <p:sp>
        <p:nvSpPr>
          <p:cNvPr id="14" name="TextBox 13">
            <a:extLst>
              <a:ext uri="{FF2B5EF4-FFF2-40B4-BE49-F238E27FC236}">
                <a16:creationId xmlns:a16="http://schemas.microsoft.com/office/drawing/2014/main" id="{7E8E98F0-67E0-7BF0-993A-A4DF1FD17BC5}"/>
              </a:ext>
            </a:extLst>
          </p:cNvPr>
          <p:cNvSpPr txBox="1"/>
          <p:nvPr/>
        </p:nvSpPr>
        <p:spPr>
          <a:xfrm>
            <a:off x="273798" y="4719277"/>
            <a:ext cx="4153951" cy="369332"/>
          </a:xfrm>
          <a:prstGeom prst="rect">
            <a:avLst/>
          </a:prstGeom>
          <a:noFill/>
        </p:spPr>
        <p:txBody>
          <a:bodyPr wrap="square">
            <a:spAutoFit/>
          </a:bodyPr>
          <a:lstStyle/>
          <a:p>
            <a:r>
              <a:rPr lang="lv-LV"/>
              <a:t>Mērķgrupa 9838 ģimenes (~40%)</a:t>
            </a:r>
          </a:p>
        </p:txBody>
      </p:sp>
    </p:spTree>
    <p:extLst>
      <p:ext uri="{BB962C8B-B14F-4D97-AF65-F5344CB8AC3E}">
        <p14:creationId xmlns:p14="http://schemas.microsoft.com/office/powerpoint/2010/main" val="392147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DA78D5E-400C-F738-DD9C-EDAF88730562}"/>
              </a:ext>
            </a:extLst>
          </p:cNvPr>
          <p:cNvSpPr>
            <a:spLocks noGrp="1"/>
          </p:cNvSpPr>
          <p:nvPr>
            <p:ph type="dt" sz="half" idx="10"/>
          </p:nvPr>
        </p:nvSpPr>
        <p:spPr/>
        <p:txBody>
          <a:bodyPr/>
          <a:lstStyle/>
          <a:p>
            <a:r>
              <a:rPr lang="lv-LV"/>
              <a:t>26</a:t>
            </a:r>
            <a:r>
              <a:rPr lang="en-US"/>
              <a:t>/</a:t>
            </a:r>
            <a:r>
              <a:rPr lang="lv-LV"/>
              <a:t>04</a:t>
            </a:r>
            <a:r>
              <a:rPr lang="en-US"/>
              <a:t>/202</a:t>
            </a:r>
            <a:r>
              <a:rPr lang="lv-LV"/>
              <a:t>3</a:t>
            </a:r>
            <a:endParaRPr lang="en-LV"/>
          </a:p>
        </p:txBody>
      </p:sp>
      <p:sp>
        <p:nvSpPr>
          <p:cNvPr id="8" name="Slide Number Placeholder 7">
            <a:extLst>
              <a:ext uri="{FF2B5EF4-FFF2-40B4-BE49-F238E27FC236}">
                <a16:creationId xmlns:a16="http://schemas.microsoft.com/office/drawing/2014/main" id="{63A7DA17-2D5D-ACE4-A2B8-62F455EDCE21}"/>
              </a:ext>
            </a:extLst>
          </p:cNvPr>
          <p:cNvSpPr>
            <a:spLocks noGrp="1"/>
          </p:cNvSpPr>
          <p:nvPr>
            <p:ph type="sldNum" sz="quarter" idx="12"/>
          </p:nvPr>
        </p:nvSpPr>
        <p:spPr/>
        <p:txBody>
          <a:bodyPr/>
          <a:lstStyle/>
          <a:p>
            <a:fld id="{C19BB808-219E-9441-9CD5-6E582F9AE2E3}" type="slidenum">
              <a:rPr lang="en-LV" smtClean="0"/>
              <a:t>4</a:t>
            </a:fld>
            <a:endParaRPr lang="en-LV"/>
          </a:p>
        </p:txBody>
      </p:sp>
      <p:sp>
        <p:nvSpPr>
          <p:cNvPr id="9" name="Title 8">
            <a:extLst>
              <a:ext uri="{FF2B5EF4-FFF2-40B4-BE49-F238E27FC236}">
                <a16:creationId xmlns:a16="http://schemas.microsoft.com/office/drawing/2014/main" id="{98472FE6-A6AA-ED43-BA04-D28BEB2E6120}"/>
              </a:ext>
            </a:extLst>
          </p:cNvPr>
          <p:cNvSpPr>
            <a:spLocks noGrp="1"/>
          </p:cNvSpPr>
          <p:nvPr>
            <p:ph type="title"/>
          </p:nvPr>
        </p:nvSpPr>
        <p:spPr>
          <a:xfrm>
            <a:off x="776711" y="266456"/>
            <a:ext cx="10019737" cy="1509198"/>
          </a:xfrm>
        </p:spPr>
        <p:txBody>
          <a:bodyPr>
            <a:normAutofit/>
          </a:bodyPr>
          <a:lstStyle/>
          <a:p>
            <a:r>
              <a:rPr lang="lv-LV" b="1">
                <a:latin typeface="Verdana"/>
                <a:ea typeface="Verdana"/>
              </a:rPr>
              <a:t>#Izstāstīt saliedētību</a:t>
            </a:r>
            <a:br>
              <a:rPr lang="lv-LV">
                <a:latin typeface="Verdana"/>
                <a:ea typeface="Verdana"/>
              </a:rPr>
            </a:br>
            <a:r>
              <a:rPr lang="lv-LV" sz="2700">
                <a:latin typeface="Verdana"/>
                <a:ea typeface="Verdana"/>
              </a:rPr>
              <a:t>2022.gadā</a:t>
            </a:r>
          </a:p>
        </p:txBody>
      </p:sp>
      <p:pic>
        <p:nvPicPr>
          <p:cNvPr id="10" name="Content Placeholder 12" descr="Open hand with plant outline">
            <a:extLst>
              <a:ext uri="{FF2B5EF4-FFF2-40B4-BE49-F238E27FC236}">
                <a16:creationId xmlns:a16="http://schemas.microsoft.com/office/drawing/2014/main" id="{9FAA04B3-7699-3213-7E89-F88D218B514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70970" y="1801575"/>
            <a:ext cx="1033128" cy="1033128"/>
          </a:xfrm>
          <a:prstGeom prst="rect">
            <a:avLst/>
          </a:prstGeom>
        </p:spPr>
      </p:pic>
      <p:pic>
        <p:nvPicPr>
          <p:cNvPr id="14" name="Graphic 13" descr="Presentation with media outline">
            <a:extLst>
              <a:ext uri="{FF2B5EF4-FFF2-40B4-BE49-F238E27FC236}">
                <a16:creationId xmlns:a16="http://schemas.microsoft.com/office/drawing/2014/main" id="{84E066FD-E224-A43C-1BF9-F283131007D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42476" y="1948507"/>
            <a:ext cx="918552" cy="918552"/>
          </a:xfrm>
          <a:prstGeom prst="rect">
            <a:avLst/>
          </a:prstGeom>
        </p:spPr>
      </p:pic>
      <p:pic>
        <p:nvPicPr>
          <p:cNvPr id="19" name="Graphic 18" descr="Users outline">
            <a:extLst>
              <a:ext uri="{FF2B5EF4-FFF2-40B4-BE49-F238E27FC236}">
                <a16:creationId xmlns:a16="http://schemas.microsoft.com/office/drawing/2014/main" id="{1523E75C-FD50-5044-34EB-4912AB9DDF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4617" y="4333616"/>
            <a:ext cx="1116679" cy="1116679"/>
          </a:xfrm>
          <a:prstGeom prst="rect">
            <a:avLst/>
          </a:prstGeom>
        </p:spPr>
      </p:pic>
      <p:pic>
        <p:nvPicPr>
          <p:cNvPr id="21" name="Graphic 20" descr="Boardroom outline">
            <a:extLst>
              <a:ext uri="{FF2B5EF4-FFF2-40B4-BE49-F238E27FC236}">
                <a16:creationId xmlns:a16="http://schemas.microsoft.com/office/drawing/2014/main" id="{A615E320-374B-3A7A-FC97-1F041203AD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2619" y="4290894"/>
            <a:ext cx="1116680" cy="1116680"/>
          </a:xfrm>
          <a:prstGeom prst="rect">
            <a:avLst/>
          </a:prstGeom>
        </p:spPr>
      </p:pic>
      <p:sp>
        <p:nvSpPr>
          <p:cNvPr id="33" name="TextBox 32">
            <a:extLst>
              <a:ext uri="{FF2B5EF4-FFF2-40B4-BE49-F238E27FC236}">
                <a16:creationId xmlns:a16="http://schemas.microsoft.com/office/drawing/2014/main" id="{5BB41159-68C2-AE00-A084-916FE39058E2}"/>
              </a:ext>
            </a:extLst>
          </p:cNvPr>
          <p:cNvSpPr txBox="1"/>
          <p:nvPr/>
        </p:nvSpPr>
        <p:spPr>
          <a:xfrm>
            <a:off x="3892720" y="2886851"/>
            <a:ext cx="2018063" cy="1148007"/>
          </a:xfrm>
          <a:prstGeom prst="rect">
            <a:avLst/>
          </a:prstGeom>
          <a:noFill/>
        </p:spPr>
        <p:txBody>
          <a:bodyPr wrap="square" lIns="91440" tIns="45720" rIns="91440" bIns="45720" anchor="t">
            <a:spAutoFit/>
          </a:bodyPr>
          <a:lstStyle/>
          <a:p>
            <a:pPr algn="ctr"/>
            <a:r>
              <a:rPr lang="lv-LV" sz="1400" b="1"/>
              <a:t>Pasākumi</a:t>
            </a:r>
            <a:r>
              <a:rPr lang="en-US" sz="1400" b="1"/>
              <a:t> </a:t>
            </a:r>
            <a:r>
              <a:rPr lang="en-US" sz="1400" b="1" err="1"/>
              <a:t>jauniešiem</a:t>
            </a:r>
            <a:r>
              <a:rPr lang="en-US" sz="1400" b="1"/>
              <a:t> (video un </a:t>
            </a:r>
            <a:r>
              <a:rPr lang="en-US" sz="1400" b="1" err="1"/>
              <a:t>podkasti</a:t>
            </a:r>
            <a:r>
              <a:rPr lang="en-US" sz="1400" b="1"/>
              <a:t>)</a:t>
            </a:r>
            <a:endParaRPr lang="lv-LV" sz="1400" b="1"/>
          </a:p>
          <a:p>
            <a:pPr algn="ctr" defTabSz="622300">
              <a:lnSpc>
                <a:spcPct val="90000"/>
              </a:lnSpc>
              <a:spcBef>
                <a:spcPts val="600"/>
              </a:spcBef>
              <a:spcAft>
                <a:spcPts val="600"/>
              </a:spcAft>
            </a:pPr>
            <a:r>
              <a:rPr lang="lv-LV" sz="2400" b="1">
                <a:solidFill>
                  <a:srgbClr val="800024"/>
                </a:solidFill>
                <a:latin typeface="+mj-lt"/>
              </a:rPr>
              <a:t>34 /</a:t>
            </a:r>
            <a:r>
              <a:rPr lang="lv-LV" sz="2000" b="1">
                <a:solidFill>
                  <a:srgbClr val="800024"/>
                </a:solidFill>
                <a:latin typeface="+mj-lt"/>
              </a:rPr>
              <a:t>5</a:t>
            </a:r>
            <a:endParaRPr lang="en-US" sz="2400" b="1">
              <a:solidFill>
                <a:srgbClr val="800024"/>
              </a:solidFill>
              <a:latin typeface="+mj-lt"/>
            </a:endParaRPr>
          </a:p>
        </p:txBody>
      </p:sp>
      <p:sp>
        <p:nvSpPr>
          <p:cNvPr id="34" name="TextBox 33">
            <a:extLst>
              <a:ext uri="{FF2B5EF4-FFF2-40B4-BE49-F238E27FC236}">
                <a16:creationId xmlns:a16="http://schemas.microsoft.com/office/drawing/2014/main" id="{81473F2C-0E7E-1E55-385F-70E1F3C1D697}"/>
              </a:ext>
            </a:extLst>
          </p:cNvPr>
          <p:cNvSpPr txBox="1"/>
          <p:nvPr/>
        </p:nvSpPr>
        <p:spPr>
          <a:xfrm>
            <a:off x="643215" y="2828745"/>
            <a:ext cx="2868846" cy="1081835"/>
          </a:xfrm>
          <a:prstGeom prst="rect">
            <a:avLst/>
          </a:prstGeom>
          <a:noFill/>
        </p:spPr>
        <p:txBody>
          <a:bodyPr wrap="square" lIns="91440" tIns="45720" rIns="91440" bIns="45720" anchor="t">
            <a:spAutoFit/>
          </a:bodyPr>
          <a:lstStyle/>
          <a:p>
            <a:pPr algn="ctr" defTabSz="622300">
              <a:lnSpc>
                <a:spcPct val="90000"/>
              </a:lnSpc>
              <a:spcBef>
                <a:spcPct val="0"/>
              </a:spcBef>
              <a:spcAft>
                <a:spcPct val="35000"/>
              </a:spcAft>
            </a:pPr>
            <a:r>
              <a:rPr lang="lv-LV" sz="1400" b="1" kern="1200"/>
              <a:t>Atbalsta pasākumi diskriminācijas riskam </a:t>
            </a:r>
            <a:r>
              <a:rPr lang="lv-LV" sz="1400" b="1"/>
              <a:t>pakļautajiem cilvēkiem</a:t>
            </a:r>
            <a:endParaRPr lang="lv-LV" sz="1400" b="1" kern="1200"/>
          </a:p>
          <a:p>
            <a:pPr algn="ctr" defTabSz="622300">
              <a:lnSpc>
                <a:spcPct val="90000"/>
              </a:lnSpc>
              <a:spcBef>
                <a:spcPct val="0"/>
              </a:spcBef>
              <a:spcAft>
                <a:spcPct val="35000"/>
              </a:spcAft>
            </a:pPr>
            <a:r>
              <a:rPr lang="lv-LV" sz="2400" b="1">
                <a:solidFill>
                  <a:srgbClr val="800024"/>
                </a:solidFill>
                <a:latin typeface="+mj-lt"/>
              </a:rPr>
              <a:t>24 /</a:t>
            </a:r>
            <a:r>
              <a:rPr lang="lv-LV" sz="2000" b="1">
                <a:solidFill>
                  <a:srgbClr val="800024"/>
                </a:solidFill>
                <a:latin typeface="+mj-lt"/>
              </a:rPr>
              <a:t>3</a:t>
            </a:r>
            <a:endParaRPr lang="lv-LV" sz="2400" b="1">
              <a:solidFill>
                <a:srgbClr val="800024"/>
              </a:solidFill>
              <a:latin typeface="+mj-lt"/>
              <a:ea typeface="Verdana"/>
            </a:endParaRPr>
          </a:p>
        </p:txBody>
      </p:sp>
      <p:sp>
        <p:nvSpPr>
          <p:cNvPr id="35" name="TextBox 34">
            <a:extLst>
              <a:ext uri="{FF2B5EF4-FFF2-40B4-BE49-F238E27FC236}">
                <a16:creationId xmlns:a16="http://schemas.microsoft.com/office/drawing/2014/main" id="{CB36C771-2163-0EA7-4301-4523A9F991D5}"/>
              </a:ext>
            </a:extLst>
          </p:cNvPr>
          <p:cNvSpPr txBox="1"/>
          <p:nvPr/>
        </p:nvSpPr>
        <p:spPr>
          <a:xfrm>
            <a:off x="933025" y="5500114"/>
            <a:ext cx="2289226" cy="892552"/>
          </a:xfrm>
          <a:prstGeom prst="rect">
            <a:avLst/>
          </a:prstGeom>
          <a:noFill/>
        </p:spPr>
        <p:txBody>
          <a:bodyPr wrap="square" lIns="91440" tIns="45720" rIns="91440" bIns="45720" anchor="t">
            <a:spAutoFit/>
          </a:bodyPr>
          <a:lstStyle/>
          <a:p>
            <a:pPr algn="ctr"/>
            <a:r>
              <a:rPr lang="lv-LV" sz="1400" b="1" dirty="0"/>
              <a:t>Dažādi pasākumi darba devējiem</a:t>
            </a:r>
            <a:endParaRPr lang="lv-LV" sz="1600" b="1" dirty="0">
              <a:solidFill>
                <a:srgbClr val="7C9396"/>
              </a:solidFill>
              <a:ea typeface="Verdana"/>
            </a:endParaRPr>
          </a:p>
          <a:p>
            <a:pPr marL="0" lvl="0" indent="0" algn="ctr" defTabSz="622300">
              <a:buNone/>
            </a:pPr>
            <a:r>
              <a:rPr lang="lv-LV" sz="2400" b="1" dirty="0">
                <a:solidFill>
                  <a:srgbClr val="800024"/>
                </a:solidFill>
                <a:effectLst/>
                <a:latin typeface="+mj-lt"/>
              </a:rPr>
              <a:t>24 </a:t>
            </a:r>
            <a:r>
              <a:rPr lang="lv-LV" sz="2400" b="1" dirty="0">
                <a:solidFill>
                  <a:srgbClr val="800024"/>
                </a:solidFill>
                <a:latin typeface="+mj-lt"/>
              </a:rPr>
              <a:t>/</a:t>
            </a:r>
            <a:r>
              <a:rPr lang="lv-LV" sz="2000" b="1" dirty="0">
                <a:solidFill>
                  <a:srgbClr val="800024"/>
                </a:solidFill>
                <a:latin typeface="+mj-lt"/>
              </a:rPr>
              <a:t>3</a:t>
            </a:r>
            <a:endParaRPr lang="lv-LV" sz="1600" b="1" kern="1200">
              <a:solidFill>
                <a:srgbClr val="7C9396"/>
              </a:solidFill>
              <a:latin typeface="+mj-lt"/>
              <a:ea typeface="Verdana"/>
            </a:endParaRPr>
          </a:p>
        </p:txBody>
      </p:sp>
      <p:sp>
        <p:nvSpPr>
          <p:cNvPr id="37" name="TextBox 36">
            <a:extLst>
              <a:ext uri="{FF2B5EF4-FFF2-40B4-BE49-F238E27FC236}">
                <a16:creationId xmlns:a16="http://schemas.microsoft.com/office/drawing/2014/main" id="{305D3183-116C-A1F8-C355-B6A6562D5754}"/>
              </a:ext>
            </a:extLst>
          </p:cNvPr>
          <p:cNvSpPr txBox="1"/>
          <p:nvPr/>
        </p:nvSpPr>
        <p:spPr>
          <a:xfrm>
            <a:off x="3675074" y="5500114"/>
            <a:ext cx="2460510" cy="1107996"/>
          </a:xfrm>
          <a:prstGeom prst="rect">
            <a:avLst/>
          </a:prstGeom>
          <a:noFill/>
        </p:spPr>
        <p:txBody>
          <a:bodyPr wrap="square" lIns="91440" tIns="45720" rIns="91440" bIns="45720" anchor="t">
            <a:spAutoFit/>
          </a:bodyPr>
          <a:lstStyle/>
          <a:p>
            <a:pPr algn="ctr"/>
            <a:r>
              <a:rPr lang="en-US" sz="1400" b="1" dirty="0" err="1"/>
              <a:t>Viedokļu</a:t>
            </a:r>
            <a:r>
              <a:rPr lang="en-US" sz="1400" b="1" dirty="0"/>
              <a:t> </a:t>
            </a:r>
            <a:r>
              <a:rPr lang="en-US" sz="1400" b="1" dirty="0" err="1"/>
              <a:t>raksti</a:t>
            </a:r>
            <a:r>
              <a:rPr lang="en-US" sz="1400" b="1" dirty="0"/>
              <a:t> un &gt;15 </a:t>
            </a:r>
            <a:r>
              <a:rPr lang="en-US" sz="1400" b="1" dirty="0" err="1"/>
              <a:t>valstu</a:t>
            </a:r>
            <a:r>
              <a:rPr lang="en-US" sz="1400" b="1" dirty="0"/>
              <a:t> </a:t>
            </a:r>
            <a:r>
              <a:rPr lang="en-US" sz="1400" b="1" dirty="0" err="1"/>
              <a:t>labās</a:t>
            </a:r>
            <a:r>
              <a:rPr lang="en-US" sz="1400" b="1" dirty="0"/>
              <a:t> </a:t>
            </a:r>
            <a:r>
              <a:rPr lang="en-US" sz="1400" b="1" dirty="0" err="1"/>
              <a:t>prakses</a:t>
            </a:r>
            <a:r>
              <a:rPr lang="en-US" sz="1400" b="1" dirty="0"/>
              <a:t> </a:t>
            </a:r>
            <a:r>
              <a:rPr lang="en-US" sz="1400" b="1" dirty="0" err="1"/>
              <a:t>apkopojumi</a:t>
            </a:r>
            <a:r>
              <a:rPr lang="en-US" sz="1400" b="1" dirty="0"/>
              <a:t> </a:t>
            </a:r>
            <a:r>
              <a:rPr lang="en-US" sz="2400" b="1" dirty="0">
                <a:solidFill>
                  <a:srgbClr val="800024"/>
                </a:solidFill>
              </a:rPr>
              <a:t>25</a:t>
            </a:r>
            <a:r>
              <a:rPr lang="en-US" sz="2400" b="1" dirty="0">
                <a:solidFill>
                  <a:srgbClr val="800024"/>
                </a:solidFill>
                <a:ea typeface="Verdana"/>
              </a:rPr>
              <a:t> /</a:t>
            </a:r>
            <a:r>
              <a:rPr lang="en-US" sz="2000" b="1" dirty="0">
                <a:solidFill>
                  <a:srgbClr val="800024"/>
                </a:solidFill>
                <a:ea typeface="Verdana"/>
              </a:rPr>
              <a:t>3</a:t>
            </a:r>
            <a:endParaRPr lang="en-US" dirty="0" err="1">
              <a:ea typeface="Verdana"/>
            </a:endParaRPr>
          </a:p>
        </p:txBody>
      </p:sp>
      <p:pic>
        <p:nvPicPr>
          <p:cNvPr id="2" name="Picture 1">
            <a:extLst>
              <a:ext uri="{FF2B5EF4-FFF2-40B4-BE49-F238E27FC236}">
                <a16:creationId xmlns:a16="http://schemas.microsoft.com/office/drawing/2014/main" id="{ADB01E7C-D09A-1DE0-F3AD-D717B552244B}"/>
              </a:ext>
            </a:extLst>
          </p:cNvPr>
          <p:cNvPicPr>
            <a:picLocks noChangeAspect="1"/>
          </p:cNvPicPr>
          <p:nvPr/>
        </p:nvPicPr>
        <p:blipFill>
          <a:blip r:embed="rId11"/>
          <a:stretch>
            <a:fillRect/>
          </a:stretch>
        </p:blipFill>
        <p:spPr>
          <a:xfrm>
            <a:off x="6534735" y="2314148"/>
            <a:ext cx="2744100" cy="1516111"/>
          </a:xfrm>
          <a:prstGeom prst="rect">
            <a:avLst/>
          </a:prstGeom>
          <a:noFill/>
        </p:spPr>
      </p:pic>
      <p:pic>
        <p:nvPicPr>
          <p:cNvPr id="4" name="Picture 6" descr="Ilustratīvs attēls">
            <a:extLst>
              <a:ext uri="{FF2B5EF4-FFF2-40B4-BE49-F238E27FC236}">
                <a16:creationId xmlns:a16="http://schemas.microsoft.com/office/drawing/2014/main" id="{7155FF6A-76CD-D0F6-CBC5-7898FCF1D3E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1545"/>
          <a:stretch/>
        </p:blipFill>
        <p:spPr bwMode="auto">
          <a:xfrm>
            <a:off x="9392060" y="2314147"/>
            <a:ext cx="2753745" cy="1515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lustratīvs attēls">
            <a:extLst>
              <a:ext uri="{FF2B5EF4-FFF2-40B4-BE49-F238E27FC236}">
                <a16:creationId xmlns:a16="http://schemas.microsoft.com/office/drawing/2014/main" id="{BD7130D8-38C9-0EE8-B68C-3FB960ED89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3922"/>
          <a:stretch/>
        </p:blipFill>
        <p:spPr bwMode="auto">
          <a:xfrm flipH="1">
            <a:off x="6532085" y="3944266"/>
            <a:ext cx="2753745" cy="13589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lustratīvs attēls">
            <a:extLst>
              <a:ext uri="{FF2B5EF4-FFF2-40B4-BE49-F238E27FC236}">
                <a16:creationId xmlns:a16="http://schemas.microsoft.com/office/drawing/2014/main" id="{CBEE1741-9A46-D823-E610-1B0CBF8F795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4" t="221" r="-392" b="14569"/>
          <a:stretch/>
        </p:blipFill>
        <p:spPr bwMode="auto">
          <a:xfrm>
            <a:off x="9392590" y="3923650"/>
            <a:ext cx="2745773" cy="138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8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oup of people posing for a photo&#10;&#10;Description automatically generated">
            <a:extLst>
              <a:ext uri="{FF2B5EF4-FFF2-40B4-BE49-F238E27FC236}">
                <a16:creationId xmlns:a16="http://schemas.microsoft.com/office/drawing/2014/main" id="{B2C54743-7635-5E08-72F5-A0608D7DE3C4}"/>
              </a:ext>
            </a:extLst>
          </p:cNvPr>
          <p:cNvPicPr>
            <a:picLocks noGrp="1" noChangeAspect="1"/>
          </p:cNvPicPr>
          <p:nvPr>
            <p:ph sz="half" idx="2"/>
          </p:nvPr>
        </p:nvPicPr>
        <p:blipFill>
          <a:blip r:embed="rId3"/>
          <a:stretch>
            <a:fillRect/>
          </a:stretch>
        </p:blipFill>
        <p:spPr>
          <a:xfrm>
            <a:off x="6881531" y="1572300"/>
            <a:ext cx="4857750" cy="3176038"/>
          </a:xfrm>
        </p:spPr>
      </p:pic>
      <p:pic>
        <p:nvPicPr>
          <p:cNvPr id="16" name="Content Placeholder 15" descr="A group of people sitting at tables&#10;&#10;Description automatically generated with low confidence">
            <a:extLst>
              <a:ext uri="{FF2B5EF4-FFF2-40B4-BE49-F238E27FC236}">
                <a16:creationId xmlns:a16="http://schemas.microsoft.com/office/drawing/2014/main" id="{53FBC62F-D664-9EED-54F6-536AE1DA9D07}"/>
              </a:ext>
            </a:extLst>
          </p:cNvPr>
          <p:cNvPicPr>
            <a:picLocks noGrp="1" noChangeAspect="1"/>
          </p:cNvPicPr>
          <p:nvPr>
            <p:ph sz="quarter" idx="4"/>
          </p:nvPr>
        </p:nvPicPr>
        <p:blipFill>
          <a:blip r:embed="rId4"/>
          <a:stretch>
            <a:fillRect/>
          </a:stretch>
        </p:blipFill>
        <p:spPr>
          <a:xfrm>
            <a:off x="630417" y="1593618"/>
            <a:ext cx="2753746" cy="1835382"/>
          </a:xfrm>
        </p:spPr>
      </p:pic>
      <p:sp>
        <p:nvSpPr>
          <p:cNvPr id="6" name="Date Placeholder 5">
            <a:extLst>
              <a:ext uri="{FF2B5EF4-FFF2-40B4-BE49-F238E27FC236}">
                <a16:creationId xmlns:a16="http://schemas.microsoft.com/office/drawing/2014/main" id="{404F6838-ED8E-89EB-4F9D-F288B1364BDD}"/>
              </a:ext>
            </a:extLst>
          </p:cNvPr>
          <p:cNvSpPr>
            <a:spLocks noGrp="1"/>
          </p:cNvSpPr>
          <p:nvPr>
            <p:ph type="dt" sz="half" idx="10"/>
          </p:nvPr>
        </p:nvSpPr>
        <p:spPr/>
        <p:txBody>
          <a:bodyPr/>
          <a:lstStyle/>
          <a:p>
            <a:r>
              <a:rPr lang="lv-LV"/>
              <a:t>26</a:t>
            </a:r>
            <a:r>
              <a:rPr lang="en-US"/>
              <a:t>/0</a:t>
            </a:r>
            <a:r>
              <a:rPr lang="lv-LV"/>
              <a:t>4</a:t>
            </a:r>
            <a:r>
              <a:rPr lang="en-US"/>
              <a:t>/202</a:t>
            </a:r>
            <a:r>
              <a:rPr lang="lv-LV"/>
              <a:t>3</a:t>
            </a:r>
            <a:endParaRPr lang="en-LV"/>
          </a:p>
        </p:txBody>
      </p:sp>
      <p:sp>
        <p:nvSpPr>
          <p:cNvPr id="8" name="Slide Number Placeholder 7">
            <a:extLst>
              <a:ext uri="{FF2B5EF4-FFF2-40B4-BE49-F238E27FC236}">
                <a16:creationId xmlns:a16="http://schemas.microsoft.com/office/drawing/2014/main" id="{5C69AB4B-D3CD-5DBC-430D-05FF28733C62}"/>
              </a:ext>
            </a:extLst>
          </p:cNvPr>
          <p:cNvSpPr>
            <a:spLocks noGrp="1"/>
          </p:cNvSpPr>
          <p:nvPr>
            <p:ph type="sldNum" sz="quarter" idx="12"/>
          </p:nvPr>
        </p:nvSpPr>
        <p:spPr/>
        <p:txBody>
          <a:bodyPr/>
          <a:lstStyle/>
          <a:p>
            <a:fld id="{C19BB808-219E-9441-9CD5-6E582F9AE2E3}" type="slidenum">
              <a:rPr lang="en-LV" smtClean="0"/>
              <a:t>5</a:t>
            </a:fld>
            <a:endParaRPr lang="en-LV"/>
          </a:p>
        </p:txBody>
      </p:sp>
      <p:sp>
        <p:nvSpPr>
          <p:cNvPr id="9" name="Title 8">
            <a:extLst>
              <a:ext uri="{FF2B5EF4-FFF2-40B4-BE49-F238E27FC236}">
                <a16:creationId xmlns:a16="http://schemas.microsoft.com/office/drawing/2014/main" id="{15AC80D4-CBEB-15DD-FF7C-83B4D276D71B}"/>
              </a:ext>
            </a:extLst>
          </p:cNvPr>
          <p:cNvSpPr>
            <a:spLocks noGrp="1"/>
          </p:cNvSpPr>
          <p:nvPr>
            <p:ph type="title"/>
          </p:nvPr>
        </p:nvSpPr>
        <p:spPr>
          <a:xfrm>
            <a:off x="630417" y="280882"/>
            <a:ext cx="7983381" cy="1123578"/>
          </a:xfrm>
        </p:spPr>
        <p:txBody>
          <a:bodyPr/>
          <a:lstStyle/>
          <a:p>
            <a:r>
              <a:rPr lang="lv-LV" b="1" dirty="0">
                <a:latin typeface="Verdana"/>
                <a:ea typeface="Verdana"/>
              </a:rPr>
              <a:t>Sajūti. Sadzirdi. Saproti.</a:t>
            </a:r>
          </a:p>
        </p:txBody>
      </p:sp>
      <p:sp>
        <p:nvSpPr>
          <p:cNvPr id="12" name="TextBox 11">
            <a:extLst>
              <a:ext uri="{FF2B5EF4-FFF2-40B4-BE49-F238E27FC236}">
                <a16:creationId xmlns:a16="http://schemas.microsoft.com/office/drawing/2014/main" id="{9AAFB00B-8624-AE0F-CE04-1A4B4153BAFD}"/>
              </a:ext>
            </a:extLst>
          </p:cNvPr>
          <p:cNvSpPr txBox="1"/>
          <p:nvPr/>
        </p:nvSpPr>
        <p:spPr>
          <a:xfrm>
            <a:off x="6881531" y="4897368"/>
            <a:ext cx="5470789" cy="492443"/>
          </a:xfrm>
          <a:prstGeom prst="rect">
            <a:avLst/>
          </a:prstGeom>
          <a:noFill/>
        </p:spPr>
        <p:txBody>
          <a:bodyPr wrap="square" lIns="91440" tIns="45720" rIns="91440" bIns="45720" rtlCol="0" anchor="t">
            <a:spAutoFit/>
          </a:bodyPr>
          <a:lstStyle/>
          <a:p>
            <a:pPr algn="just"/>
            <a:r>
              <a:rPr lang="lv-LV" sz="1400" b="1"/>
              <a:t>Tikšanās ar Latvijas Valsts prezidentu</a:t>
            </a:r>
          </a:p>
          <a:p>
            <a:pPr algn="just"/>
            <a:r>
              <a:rPr lang="lv-LV" sz="1200" b="1">
                <a:solidFill>
                  <a:srgbClr val="800024"/>
                </a:solidFill>
              </a:rPr>
              <a:t>2023.gada 24.janvāris</a:t>
            </a:r>
            <a:endParaRPr lang="lv-LV" sz="1200" b="1">
              <a:solidFill>
                <a:srgbClr val="800024"/>
              </a:solidFill>
              <a:ea typeface="Verdana"/>
            </a:endParaRPr>
          </a:p>
        </p:txBody>
      </p:sp>
      <p:pic>
        <p:nvPicPr>
          <p:cNvPr id="20" name="Picture 19" descr="A group of people raising their hands&#10;&#10;Description automatically generated with medium confidence">
            <a:extLst>
              <a:ext uri="{FF2B5EF4-FFF2-40B4-BE49-F238E27FC236}">
                <a16:creationId xmlns:a16="http://schemas.microsoft.com/office/drawing/2014/main" id="{49A2F555-BB0F-B453-9A66-956F3D9EDE18}"/>
              </a:ext>
            </a:extLst>
          </p:cNvPr>
          <p:cNvPicPr>
            <a:picLocks noChangeAspect="1"/>
          </p:cNvPicPr>
          <p:nvPr/>
        </p:nvPicPr>
        <p:blipFill>
          <a:blip r:embed="rId5"/>
          <a:stretch>
            <a:fillRect/>
          </a:stretch>
        </p:blipFill>
        <p:spPr>
          <a:xfrm>
            <a:off x="605165" y="3559314"/>
            <a:ext cx="2746416" cy="1830497"/>
          </a:xfrm>
          <a:prstGeom prst="rect">
            <a:avLst/>
          </a:prstGeom>
        </p:spPr>
      </p:pic>
      <p:sp>
        <p:nvSpPr>
          <p:cNvPr id="21" name="TextBox 20">
            <a:extLst>
              <a:ext uri="{FF2B5EF4-FFF2-40B4-BE49-F238E27FC236}">
                <a16:creationId xmlns:a16="http://schemas.microsoft.com/office/drawing/2014/main" id="{ECF0907C-ABA8-CD90-6493-04CC731A1521}"/>
              </a:ext>
            </a:extLst>
          </p:cNvPr>
          <p:cNvSpPr txBox="1"/>
          <p:nvPr/>
        </p:nvSpPr>
        <p:spPr>
          <a:xfrm>
            <a:off x="743066" y="5557585"/>
            <a:ext cx="2225517" cy="738664"/>
          </a:xfrm>
          <a:prstGeom prst="rect">
            <a:avLst/>
          </a:prstGeom>
          <a:noFill/>
        </p:spPr>
        <p:txBody>
          <a:bodyPr wrap="square" lIns="91440" tIns="45720" rIns="91440" bIns="45720" rtlCol="0" anchor="t">
            <a:spAutoFit/>
          </a:bodyPr>
          <a:lstStyle/>
          <a:p>
            <a:pPr algn="ctr"/>
            <a:r>
              <a:rPr lang="lv-LV" sz="1400" b="1">
                <a:solidFill>
                  <a:srgbClr val="800024"/>
                </a:solidFill>
              </a:rPr>
              <a:t>3 </a:t>
            </a:r>
          </a:p>
          <a:p>
            <a:pPr algn="ctr"/>
            <a:r>
              <a:rPr lang="lv-LV" sz="1400" b="1">
                <a:solidFill>
                  <a:srgbClr val="800024"/>
                </a:solidFill>
              </a:rPr>
              <a:t>Sajūtu vakariņas </a:t>
            </a:r>
            <a:r>
              <a:rPr lang="lv-LV" sz="1400" b="1"/>
              <a:t>darba devējiem</a:t>
            </a:r>
            <a:endParaRPr lang="lv-LV" sz="1200" b="1">
              <a:ea typeface="Verdana"/>
            </a:endParaRPr>
          </a:p>
        </p:txBody>
      </p:sp>
      <p:sp>
        <p:nvSpPr>
          <p:cNvPr id="3" name="TextBox 2">
            <a:extLst>
              <a:ext uri="{FF2B5EF4-FFF2-40B4-BE49-F238E27FC236}">
                <a16:creationId xmlns:a16="http://schemas.microsoft.com/office/drawing/2014/main" id="{755405A0-CCE9-E319-9EC2-000B87E18A29}"/>
              </a:ext>
            </a:extLst>
          </p:cNvPr>
          <p:cNvSpPr txBox="1"/>
          <p:nvPr/>
        </p:nvSpPr>
        <p:spPr>
          <a:xfrm>
            <a:off x="4003797" y="5557585"/>
            <a:ext cx="2225517" cy="1169551"/>
          </a:xfrm>
          <a:prstGeom prst="rect">
            <a:avLst/>
          </a:prstGeom>
          <a:noFill/>
        </p:spPr>
        <p:txBody>
          <a:bodyPr wrap="square">
            <a:spAutoFit/>
          </a:bodyPr>
          <a:lstStyle/>
          <a:p>
            <a:pPr algn="ctr"/>
            <a:r>
              <a:rPr lang="lv-LV" sz="1400" b="1">
                <a:solidFill>
                  <a:srgbClr val="800024"/>
                </a:solidFill>
                <a:effectLst/>
                <a:latin typeface="Verdana" panose="020B0604030504040204" pitchFamily="34" charset="0"/>
                <a:ea typeface="Verdana" panose="020B0604030504040204" pitchFamily="34" charset="0"/>
                <a:cs typeface="Times New Roman" panose="02020603050405020304" pitchFamily="18" charset="0"/>
              </a:rPr>
              <a:t>3</a:t>
            </a:r>
          </a:p>
          <a:p>
            <a:pPr algn="ctr"/>
            <a:r>
              <a:rPr lang="lv-LV" sz="1400" b="1" err="1">
                <a:solidFill>
                  <a:srgbClr val="800024"/>
                </a:solidFill>
                <a:effectLst/>
                <a:latin typeface="Verdana" panose="020B0604030504040204" pitchFamily="34" charset="0"/>
                <a:ea typeface="Verdana" panose="020B0604030504040204" pitchFamily="34" charset="0"/>
                <a:cs typeface="Times New Roman" panose="02020603050405020304" pitchFamily="18" charset="0"/>
              </a:rPr>
              <a:t>Pikselēšanas</a:t>
            </a:r>
            <a:r>
              <a:rPr lang="lv-LV" sz="1400" b="1">
                <a:solidFill>
                  <a:srgbClr val="800024"/>
                </a:solidFill>
                <a:effectLst/>
                <a:latin typeface="Verdana" panose="020B0604030504040204" pitchFamily="34" charset="0"/>
                <a:ea typeface="Verdana" panose="020B0604030504040204" pitchFamily="34" charset="0"/>
                <a:cs typeface="Times New Roman" panose="02020603050405020304" pitchFamily="18" charset="0"/>
              </a:rPr>
              <a:t> darbnīcas</a:t>
            </a:r>
          </a:p>
          <a:p>
            <a:pPr algn="ctr"/>
            <a:r>
              <a:rPr lang="lv-LV" sz="1400" b="1">
                <a:latin typeface="Verdana" panose="020B0604030504040204" pitchFamily="34" charset="0"/>
                <a:ea typeface="Verdana" panose="020B0604030504040204" pitchFamily="34" charset="0"/>
                <a:cs typeface="Times New Roman" panose="02020603050405020304" pitchFamily="18" charset="0"/>
              </a:rPr>
              <a:t>mērķa grupai ar sabiedrības iesaisti</a:t>
            </a:r>
            <a:r>
              <a:rPr lang="lv-LV" sz="1400" b="1">
                <a:effectLst/>
                <a:latin typeface="Verdana" panose="020B0604030504040204" pitchFamily="34" charset="0"/>
                <a:ea typeface="Verdana" panose="020B0604030504040204" pitchFamily="34" charset="0"/>
                <a:cs typeface="Times New Roman" panose="02020603050405020304" pitchFamily="18" charset="0"/>
              </a:rPr>
              <a:t> </a:t>
            </a:r>
            <a:endParaRPr lang="lv-LV" sz="1400" b="1">
              <a:latin typeface="Verdana" panose="020B0604030504040204" pitchFamily="34" charset="0"/>
              <a:ea typeface="Verdana" panose="020B0604030504040204" pitchFamily="34" charset="0"/>
            </a:endParaRPr>
          </a:p>
        </p:txBody>
      </p:sp>
      <p:pic>
        <p:nvPicPr>
          <p:cNvPr id="1026" name="Picture 2" descr="Vairāk nekā 200 iedzīvotāji rada savu “pikseli”, atbalstot cilvēku ar  invaliditāti tiesības pilnvērtīgi dzīvot sabiedrībā - LV portāls">
            <a:extLst>
              <a:ext uri="{FF2B5EF4-FFF2-40B4-BE49-F238E27FC236}">
                <a16:creationId xmlns:a16="http://schemas.microsoft.com/office/drawing/2014/main" id="{D9873E20-374D-0DA1-C3AE-1C5F694B59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062"/>
          <a:stretch/>
        </p:blipFill>
        <p:spPr bwMode="auto">
          <a:xfrm>
            <a:off x="3667354" y="1593618"/>
            <a:ext cx="2898404" cy="18353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19107-5081-B21E-88EF-EE6BD3A9D4B3}"/>
              </a:ext>
            </a:extLst>
          </p:cNvPr>
          <p:cNvPicPr>
            <a:picLocks noChangeAspect="1"/>
          </p:cNvPicPr>
          <p:nvPr/>
        </p:nvPicPr>
        <p:blipFill>
          <a:blip r:embed="rId7"/>
          <a:stretch>
            <a:fillRect/>
          </a:stretch>
        </p:blipFill>
        <p:spPr>
          <a:xfrm>
            <a:off x="3667354" y="3521307"/>
            <a:ext cx="2898404" cy="1887314"/>
          </a:xfrm>
          <a:prstGeom prst="rect">
            <a:avLst/>
          </a:prstGeom>
        </p:spPr>
      </p:pic>
      <p:sp>
        <p:nvSpPr>
          <p:cNvPr id="5" name="TextBox 4">
            <a:extLst>
              <a:ext uri="{FF2B5EF4-FFF2-40B4-BE49-F238E27FC236}">
                <a16:creationId xmlns:a16="http://schemas.microsoft.com/office/drawing/2014/main" id="{9DFC46CF-912D-5304-D399-A0BD5511DBCC}"/>
              </a:ext>
            </a:extLst>
          </p:cNvPr>
          <p:cNvSpPr txBox="1"/>
          <p:nvPr/>
        </p:nvSpPr>
        <p:spPr>
          <a:xfrm>
            <a:off x="7541173" y="5555982"/>
            <a:ext cx="4580649" cy="369332"/>
          </a:xfrm>
          <a:prstGeom prst="rect">
            <a:avLst/>
          </a:prstGeom>
          <a:noFill/>
        </p:spPr>
        <p:txBody>
          <a:bodyPr wrap="square" lIns="91440" tIns="45720" rIns="91440" bIns="45720" rtlCol="0" anchor="t">
            <a:spAutoFit/>
          </a:bodyPr>
          <a:lstStyle/>
          <a:p>
            <a:r>
              <a:rPr lang="lv-LV" sz="1400" b="1" err="1"/>
              <a:t>Podkāsti</a:t>
            </a:r>
            <a:r>
              <a:rPr lang="lv-LV" sz="1400" b="1">
                <a:solidFill>
                  <a:srgbClr val="000000"/>
                </a:solidFill>
              </a:rPr>
              <a:t> </a:t>
            </a:r>
            <a:r>
              <a:rPr lang="lv-LV">
                <a:solidFill>
                  <a:srgbClr val="800024"/>
                </a:solidFill>
                <a:hlinkClick r:id="rId8">
                  <a:extLst>
                    <a:ext uri="{A12FA001-AC4F-418D-AE19-62706E023703}">
                      <ahyp:hlinkClr xmlns:ahyp="http://schemas.microsoft.com/office/drawing/2018/hyperlinkcolor" val="tx"/>
                    </a:ext>
                  </a:extLst>
                </a:hlinkClick>
              </a:rPr>
              <a:t>Izstāstīt saliedētību </a:t>
            </a:r>
            <a:endParaRPr lang="lv-LV">
              <a:solidFill>
                <a:srgbClr val="800024"/>
              </a:solidFill>
            </a:endParaRPr>
          </a:p>
        </p:txBody>
      </p:sp>
      <p:pic>
        <p:nvPicPr>
          <p:cNvPr id="2" name="Graphic 6" descr="Touchscreen outline">
            <a:extLst>
              <a:ext uri="{FF2B5EF4-FFF2-40B4-BE49-F238E27FC236}">
                <a16:creationId xmlns:a16="http://schemas.microsoft.com/office/drawing/2014/main" id="{E6898B2E-5AED-E62C-487E-33F3E5D4ED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2995" y="5588372"/>
            <a:ext cx="834789" cy="823415"/>
          </a:xfrm>
          <a:prstGeom prst="rect">
            <a:avLst/>
          </a:prstGeom>
        </p:spPr>
      </p:pic>
    </p:spTree>
    <p:extLst>
      <p:ext uri="{BB962C8B-B14F-4D97-AF65-F5344CB8AC3E}">
        <p14:creationId xmlns:p14="http://schemas.microsoft.com/office/powerpoint/2010/main" val="214563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D7911CA-1FB8-BB4E-ADB9-3C1C5FF12272}"/>
              </a:ext>
            </a:extLst>
          </p:cNvPr>
          <p:cNvSpPr>
            <a:spLocks noGrp="1"/>
          </p:cNvSpPr>
          <p:nvPr>
            <p:ph type="dt" sz="half" idx="10"/>
          </p:nvPr>
        </p:nvSpPr>
        <p:spPr/>
        <p:txBody>
          <a:bodyPr/>
          <a:lstStyle/>
          <a:p>
            <a:r>
              <a:rPr lang="lv-LV"/>
              <a:t>26/04</a:t>
            </a:r>
            <a:r>
              <a:rPr lang="en-US"/>
              <a:t>/202</a:t>
            </a:r>
            <a:r>
              <a:rPr lang="lv-LV"/>
              <a:t>3</a:t>
            </a:r>
            <a:endParaRPr lang="en-LV"/>
          </a:p>
        </p:txBody>
      </p:sp>
      <p:sp>
        <p:nvSpPr>
          <p:cNvPr id="9" name="Slide Number Placeholder 8">
            <a:extLst>
              <a:ext uri="{FF2B5EF4-FFF2-40B4-BE49-F238E27FC236}">
                <a16:creationId xmlns:a16="http://schemas.microsoft.com/office/drawing/2014/main" id="{5904DEC9-0324-EA4A-AB62-74D3A5DF7D41}"/>
              </a:ext>
            </a:extLst>
          </p:cNvPr>
          <p:cNvSpPr>
            <a:spLocks noGrp="1"/>
          </p:cNvSpPr>
          <p:nvPr>
            <p:ph type="sldNum" sz="quarter" idx="12"/>
          </p:nvPr>
        </p:nvSpPr>
        <p:spPr/>
        <p:txBody>
          <a:bodyPr/>
          <a:lstStyle/>
          <a:p>
            <a:fld id="{C19BB808-219E-9441-9CD5-6E582F9AE2E3}" type="slidenum">
              <a:rPr lang="en-LV" smtClean="0"/>
              <a:t>6</a:t>
            </a:fld>
            <a:endParaRPr lang="en-LV"/>
          </a:p>
        </p:txBody>
      </p:sp>
      <p:sp>
        <p:nvSpPr>
          <p:cNvPr id="10" name="Title 5">
            <a:extLst>
              <a:ext uri="{FF2B5EF4-FFF2-40B4-BE49-F238E27FC236}">
                <a16:creationId xmlns:a16="http://schemas.microsoft.com/office/drawing/2014/main" id="{691BDF8C-BA4F-436D-964E-DEC9DF3436EB}"/>
              </a:ext>
            </a:extLst>
          </p:cNvPr>
          <p:cNvSpPr>
            <a:spLocks noGrp="1"/>
          </p:cNvSpPr>
          <p:nvPr>
            <p:ph type="title"/>
          </p:nvPr>
        </p:nvSpPr>
        <p:spPr>
          <a:xfrm>
            <a:off x="722550" y="477035"/>
            <a:ext cx="9697057" cy="686206"/>
          </a:xfrm>
        </p:spPr>
        <p:txBody>
          <a:bodyPr>
            <a:normAutofit fontScale="90000"/>
          </a:bodyPr>
          <a:lstStyle/>
          <a:p>
            <a:r>
              <a:rPr lang="lv-LV">
                <a:latin typeface="Verdana"/>
                <a:ea typeface="Verdana"/>
              </a:rPr>
              <a:t>#Dažādības veicināšana</a:t>
            </a:r>
            <a:endParaRPr lang="en-LV"/>
          </a:p>
        </p:txBody>
      </p:sp>
      <p:sp>
        <p:nvSpPr>
          <p:cNvPr id="14" name="Slide Number Placeholder 8">
            <a:extLst>
              <a:ext uri="{FF2B5EF4-FFF2-40B4-BE49-F238E27FC236}">
                <a16:creationId xmlns:a16="http://schemas.microsoft.com/office/drawing/2014/main" id="{8C4ADB91-C624-493F-847F-AD654794087A}"/>
              </a:ext>
            </a:extLst>
          </p:cNvPr>
          <p:cNvSpPr txBox="1">
            <a:spLocks/>
          </p:cNvSpPr>
          <p:nvPr/>
        </p:nvSpPr>
        <p:spPr>
          <a:xfrm>
            <a:off x="10830779" y="6232254"/>
            <a:ext cx="365760" cy="365760"/>
          </a:xfrm>
          <a:prstGeom prst="ellipse">
            <a:avLst/>
          </a:prstGeom>
          <a:solidFill>
            <a:srgbClr val="7C9396">
              <a:alpha val="70000"/>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9BB808-219E-9441-9CD5-6E582F9AE2E3}" type="slidenum">
              <a:rPr lang="en-LV" smtClean="0"/>
              <a:pPr/>
              <a:t>6</a:t>
            </a:fld>
            <a:endParaRPr lang="en-LV"/>
          </a:p>
        </p:txBody>
      </p:sp>
      <p:pic>
        <p:nvPicPr>
          <p:cNvPr id="15" name="Graphic 14" descr="Briefcase outline">
            <a:extLst>
              <a:ext uri="{FF2B5EF4-FFF2-40B4-BE49-F238E27FC236}">
                <a16:creationId xmlns:a16="http://schemas.microsoft.com/office/drawing/2014/main" id="{D9E1F8E3-D32E-42CF-84D6-586F421545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0262" y="1476912"/>
            <a:ext cx="1702212" cy="1702212"/>
          </a:xfrm>
          <a:prstGeom prst="rect">
            <a:avLst/>
          </a:prstGeom>
        </p:spPr>
      </p:pic>
      <p:pic>
        <p:nvPicPr>
          <p:cNvPr id="16" name="Graphic 15" descr="Social distancing outline">
            <a:extLst>
              <a:ext uri="{FF2B5EF4-FFF2-40B4-BE49-F238E27FC236}">
                <a16:creationId xmlns:a16="http://schemas.microsoft.com/office/drawing/2014/main" id="{6D68C9EC-76A3-4D25-B352-78069DC6E89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96914" y="1540483"/>
            <a:ext cx="1509755" cy="1509755"/>
          </a:xfrm>
          <a:prstGeom prst="rect">
            <a:avLst/>
          </a:prstGeom>
        </p:spPr>
      </p:pic>
      <p:pic>
        <p:nvPicPr>
          <p:cNvPr id="17" name="Graphic 16" descr="Online meeting outline">
            <a:extLst>
              <a:ext uri="{FF2B5EF4-FFF2-40B4-BE49-F238E27FC236}">
                <a16:creationId xmlns:a16="http://schemas.microsoft.com/office/drawing/2014/main" id="{9F05132F-A65B-4A6A-BF26-FF20FFAA76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4206" y="1403183"/>
            <a:ext cx="1776158" cy="1776158"/>
          </a:xfrm>
          <a:prstGeom prst="rect">
            <a:avLst/>
          </a:prstGeom>
        </p:spPr>
      </p:pic>
      <p:sp>
        <p:nvSpPr>
          <p:cNvPr id="18" name="TextBox 17">
            <a:extLst>
              <a:ext uri="{FF2B5EF4-FFF2-40B4-BE49-F238E27FC236}">
                <a16:creationId xmlns:a16="http://schemas.microsoft.com/office/drawing/2014/main" id="{CAB08B42-A950-4BD9-BD08-8FE59D70DDFE}"/>
              </a:ext>
            </a:extLst>
          </p:cNvPr>
          <p:cNvSpPr txBox="1"/>
          <p:nvPr/>
        </p:nvSpPr>
        <p:spPr>
          <a:xfrm>
            <a:off x="553979" y="3249386"/>
            <a:ext cx="3369009" cy="2031325"/>
          </a:xfrm>
          <a:prstGeom prst="rect">
            <a:avLst/>
          </a:prstGeom>
          <a:noFill/>
        </p:spPr>
        <p:txBody>
          <a:bodyPr wrap="square" lIns="91440" tIns="45720" rIns="91440" bIns="45720" rtlCol="0" anchor="t">
            <a:spAutoFit/>
          </a:bodyPr>
          <a:lstStyle/>
          <a:p>
            <a:pPr algn="ctr"/>
            <a:r>
              <a:rPr lang="lv-LV" sz="1400" b="1"/>
              <a:t>Darba devēju un darbinieku mācības par dažādības vadību</a:t>
            </a:r>
            <a:endParaRPr lang="en-US" sz="1400"/>
          </a:p>
          <a:p>
            <a:pPr algn="ctr"/>
            <a:r>
              <a:rPr lang="lv-LV" sz="1400" b="1">
                <a:solidFill>
                  <a:srgbClr val="800024"/>
                </a:solidFill>
              </a:rPr>
              <a:t>«Skatu Punkti» </a:t>
            </a:r>
            <a:endParaRPr lang="lv-LV" sz="2000" b="1">
              <a:solidFill>
                <a:srgbClr val="800024"/>
              </a:solidFill>
            </a:endParaRPr>
          </a:p>
          <a:p>
            <a:pPr algn="ctr"/>
            <a:r>
              <a:rPr lang="lv-LV" sz="2400" b="1">
                <a:solidFill>
                  <a:srgbClr val="800024"/>
                </a:solidFill>
              </a:rPr>
              <a:t>1023 </a:t>
            </a:r>
            <a:r>
              <a:rPr lang="lv-LV" sz="1600" b="1">
                <a:solidFill>
                  <a:srgbClr val="800024"/>
                </a:solidFill>
              </a:rPr>
              <a:t>personas</a:t>
            </a:r>
            <a:endParaRPr lang="lv-LV" sz="2000" b="1">
              <a:solidFill>
                <a:srgbClr val="800024"/>
              </a:solidFill>
              <a:ea typeface="Verdana"/>
            </a:endParaRPr>
          </a:p>
          <a:p>
            <a:endParaRPr lang="lv-LV" sz="1200"/>
          </a:p>
          <a:p>
            <a:r>
              <a:rPr lang="lv-LV" sz="1200"/>
              <a:t>2022.gadā – </a:t>
            </a:r>
            <a:r>
              <a:rPr lang="lv-LV" sz="1200" b="1">
                <a:solidFill>
                  <a:schemeClr val="bg1">
                    <a:lumMod val="50000"/>
                  </a:schemeClr>
                </a:solidFill>
              </a:rPr>
              <a:t>271</a:t>
            </a:r>
            <a:endParaRPr lang="lv-LV">
              <a:solidFill>
                <a:schemeClr val="bg1">
                  <a:lumMod val="50000"/>
                </a:schemeClr>
              </a:solidFill>
            </a:endParaRPr>
          </a:p>
          <a:p>
            <a:r>
              <a:rPr lang="lv-LV" sz="1200"/>
              <a:t>Unikālie darba devēji </a:t>
            </a:r>
            <a:r>
              <a:rPr lang="lv-LV" sz="1200" b="1">
                <a:solidFill>
                  <a:schemeClr val="bg1">
                    <a:lumMod val="50000"/>
                  </a:schemeClr>
                </a:solidFill>
              </a:rPr>
              <a:t>- 139</a:t>
            </a:r>
            <a:endParaRPr lang="lv-LV" sz="1200">
              <a:solidFill>
                <a:schemeClr val="bg1">
                  <a:lumMod val="50000"/>
                </a:schemeClr>
              </a:solidFill>
            </a:endParaRPr>
          </a:p>
          <a:p>
            <a:endParaRPr lang="lv-LV" sz="1200" b="1">
              <a:solidFill>
                <a:schemeClr val="bg1">
                  <a:lumMod val="50000"/>
                </a:schemeClr>
              </a:solidFill>
            </a:endParaRPr>
          </a:p>
          <a:p>
            <a:r>
              <a:rPr lang="en-US" sz="1200" b="1">
                <a:solidFill>
                  <a:schemeClr val="accent2"/>
                </a:solidFill>
              </a:rPr>
              <a:t>www.skatupunkti.lv</a:t>
            </a:r>
            <a:endParaRPr lang="lv-LV" sz="1200" b="1">
              <a:solidFill>
                <a:schemeClr val="accent2"/>
              </a:solidFill>
            </a:endParaRPr>
          </a:p>
        </p:txBody>
      </p:sp>
      <p:sp>
        <p:nvSpPr>
          <p:cNvPr id="19" name="TextBox 18">
            <a:extLst>
              <a:ext uri="{FF2B5EF4-FFF2-40B4-BE49-F238E27FC236}">
                <a16:creationId xmlns:a16="http://schemas.microsoft.com/office/drawing/2014/main" id="{E0D4F620-8078-43FA-A94F-4CD920BF9ACE}"/>
              </a:ext>
            </a:extLst>
          </p:cNvPr>
          <p:cNvSpPr txBox="1"/>
          <p:nvPr/>
        </p:nvSpPr>
        <p:spPr>
          <a:xfrm>
            <a:off x="7848914" y="3249386"/>
            <a:ext cx="3658430" cy="1846659"/>
          </a:xfrm>
          <a:prstGeom prst="rect">
            <a:avLst/>
          </a:prstGeom>
          <a:noFill/>
        </p:spPr>
        <p:txBody>
          <a:bodyPr wrap="square" lIns="91440" tIns="45720" rIns="91440" bIns="45720" rtlCol="0" anchor="t">
            <a:spAutoFit/>
          </a:bodyPr>
          <a:lstStyle/>
          <a:p>
            <a:pPr algn="ctr"/>
            <a:r>
              <a:rPr lang="lv-LV" sz="1400" b="1"/>
              <a:t>Dažādības pašvērtējums </a:t>
            </a:r>
            <a:r>
              <a:rPr lang="lv-LV" sz="1400" b="1">
                <a:solidFill>
                  <a:srgbClr val="800024"/>
                </a:solidFill>
              </a:rPr>
              <a:t>«Dažādībā ir spēks»</a:t>
            </a:r>
          </a:p>
          <a:p>
            <a:pPr algn="ctr"/>
            <a:endParaRPr lang="lv-LV" sz="1400" b="1">
              <a:solidFill>
                <a:srgbClr val="000000"/>
              </a:solidFill>
            </a:endParaRPr>
          </a:p>
          <a:p>
            <a:pPr algn="ctr"/>
            <a:r>
              <a:rPr lang="lv-LV" sz="1600" b="1">
                <a:solidFill>
                  <a:srgbClr val="800024"/>
                </a:solidFill>
              </a:rPr>
              <a:t>Vairāk kā </a:t>
            </a:r>
            <a:r>
              <a:rPr lang="lv-LV" sz="2400" b="1">
                <a:solidFill>
                  <a:srgbClr val="800024"/>
                </a:solidFill>
              </a:rPr>
              <a:t>100 </a:t>
            </a:r>
            <a:r>
              <a:rPr lang="lv-LV" sz="1600" b="1">
                <a:solidFill>
                  <a:srgbClr val="800024"/>
                </a:solidFill>
              </a:rPr>
              <a:t>darba devēji</a:t>
            </a:r>
            <a:r>
              <a:rPr lang="lv-LV" sz="2400" b="1">
                <a:solidFill>
                  <a:srgbClr val="800024"/>
                </a:solidFill>
              </a:rPr>
              <a:t> </a:t>
            </a:r>
            <a:endParaRPr lang="lv-LV" sz="1600">
              <a:ea typeface="Verdana"/>
            </a:endParaRPr>
          </a:p>
          <a:p>
            <a:endParaRPr lang="lv-LV" sz="1200"/>
          </a:p>
          <a:p>
            <a:r>
              <a:rPr lang="lv-LV" sz="1200"/>
              <a:t>2022.gadā – </a:t>
            </a:r>
            <a:r>
              <a:rPr lang="lv-LV" sz="1200" b="1">
                <a:solidFill>
                  <a:schemeClr val="bg1">
                    <a:lumMod val="50000"/>
                  </a:schemeClr>
                </a:solidFill>
              </a:rPr>
              <a:t>46</a:t>
            </a:r>
            <a:endParaRPr lang="lv-LV">
              <a:solidFill>
                <a:schemeClr val="bg1">
                  <a:lumMod val="50000"/>
                </a:schemeClr>
              </a:solidFill>
            </a:endParaRPr>
          </a:p>
          <a:p>
            <a:endParaRPr lang="lv-LV" sz="1200" b="1">
              <a:solidFill>
                <a:schemeClr val="bg1">
                  <a:lumMod val="50000"/>
                </a:schemeClr>
              </a:solidFill>
              <a:ea typeface="Verdana"/>
            </a:endParaRPr>
          </a:p>
          <a:p>
            <a:r>
              <a:rPr lang="en-US" sz="1200" b="1">
                <a:solidFill>
                  <a:schemeClr val="accent2"/>
                </a:solidFill>
              </a:rPr>
              <a:t>www.dazadiba.lv</a:t>
            </a:r>
            <a:endParaRPr lang="lv-LV" sz="1200" b="1" i="1">
              <a:solidFill>
                <a:schemeClr val="accent2"/>
              </a:solidFill>
              <a:ea typeface="Verdana"/>
            </a:endParaRPr>
          </a:p>
        </p:txBody>
      </p:sp>
      <p:sp>
        <p:nvSpPr>
          <p:cNvPr id="20" name="TextBox 19">
            <a:extLst>
              <a:ext uri="{FF2B5EF4-FFF2-40B4-BE49-F238E27FC236}">
                <a16:creationId xmlns:a16="http://schemas.microsoft.com/office/drawing/2014/main" id="{045F74C7-7C51-4F91-B0BD-029A2C08E8DD}"/>
              </a:ext>
            </a:extLst>
          </p:cNvPr>
          <p:cNvSpPr txBox="1"/>
          <p:nvPr/>
        </p:nvSpPr>
        <p:spPr>
          <a:xfrm>
            <a:off x="4404584" y="3177653"/>
            <a:ext cx="2904856" cy="1877437"/>
          </a:xfrm>
          <a:prstGeom prst="rect">
            <a:avLst/>
          </a:prstGeom>
          <a:noFill/>
        </p:spPr>
        <p:txBody>
          <a:bodyPr wrap="square" lIns="91440" tIns="45720" rIns="91440" bIns="45720" rtlCol="0" anchor="t">
            <a:spAutoFit/>
          </a:bodyPr>
          <a:lstStyle/>
          <a:p>
            <a:pPr algn="ctr"/>
            <a:r>
              <a:rPr lang="lv-LV" sz="1400" b="1"/>
              <a:t>Iesaistītas personas </a:t>
            </a:r>
            <a:r>
              <a:rPr lang="lv-LV" sz="1400" b="1">
                <a:solidFill>
                  <a:srgbClr val="800024"/>
                </a:solidFill>
              </a:rPr>
              <a:t>motivācijas programmā</a:t>
            </a:r>
            <a:r>
              <a:rPr lang="lv-LV" sz="1400" b="1"/>
              <a:t>, lai iekļautos izglītībā vai nodarbinātībā</a:t>
            </a:r>
          </a:p>
          <a:p>
            <a:pPr algn="ctr"/>
            <a:r>
              <a:rPr lang="lv-LV" sz="2400" b="1">
                <a:solidFill>
                  <a:srgbClr val="800024"/>
                </a:solidFill>
              </a:rPr>
              <a:t>3239 </a:t>
            </a:r>
            <a:r>
              <a:rPr lang="lv-LV" sz="1600" b="1">
                <a:solidFill>
                  <a:srgbClr val="800024"/>
                </a:solidFill>
              </a:rPr>
              <a:t>personas</a:t>
            </a:r>
            <a:endParaRPr lang="lv-LV" sz="2000" b="1">
              <a:solidFill>
                <a:srgbClr val="800024"/>
              </a:solidFill>
              <a:ea typeface="Verdana"/>
            </a:endParaRPr>
          </a:p>
          <a:p>
            <a:endParaRPr lang="lv-LV" sz="1200"/>
          </a:p>
          <a:p>
            <a:r>
              <a:rPr lang="lv-LV" sz="1200"/>
              <a:t>2022.gadā - </a:t>
            </a:r>
            <a:r>
              <a:rPr lang="lv-LV" sz="1200" b="1">
                <a:solidFill>
                  <a:schemeClr val="bg1">
                    <a:lumMod val="50000"/>
                  </a:schemeClr>
                </a:solidFill>
              </a:rPr>
              <a:t>602</a:t>
            </a:r>
            <a:endParaRPr lang="lv-LV" sz="1200" b="1">
              <a:solidFill>
                <a:schemeClr val="bg1">
                  <a:lumMod val="50000"/>
                </a:schemeClr>
              </a:solidFill>
              <a:ea typeface="Verdana"/>
            </a:endParaRPr>
          </a:p>
          <a:p>
            <a:r>
              <a:rPr lang="lv-LV" sz="1200"/>
              <a:t>Personas ar invaliditāti</a:t>
            </a:r>
            <a:r>
              <a:rPr lang="lv-LV" sz="1200">
                <a:solidFill>
                  <a:srgbClr val="800024"/>
                </a:solidFill>
              </a:rPr>
              <a:t> </a:t>
            </a:r>
            <a:r>
              <a:rPr lang="lv-LV" sz="1200"/>
              <a:t>– </a:t>
            </a:r>
            <a:r>
              <a:rPr lang="lv-LV" sz="1200" b="1">
                <a:solidFill>
                  <a:schemeClr val="bg1">
                    <a:lumMod val="50000"/>
                  </a:schemeClr>
                </a:solidFill>
              </a:rPr>
              <a:t>758</a:t>
            </a:r>
            <a:endParaRPr lang="lv-LV" sz="1200" b="1">
              <a:solidFill>
                <a:schemeClr val="bg1">
                  <a:lumMod val="50000"/>
                </a:schemeClr>
              </a:solidFill>
              <a:ea typeface="Verdana"/>
            </a:endParaRPr>
          </a:p>
        </p:txBody>
      </p:sp>
      <p:pic>
        <p:nvPicPr>
          <p:cNvPr id="1026" name="Picture 2">
            <a:extLst>
              <a:ext uri="{FF2B5EF4-FFF2-40B4-BE49-F238E27FC236}">
                <a16:creationId xmlns:a16="http://schemas.microsoft.com/office/drawing/2014/main" id="{306B45C5-428A-2B58-DC0D-0F18B9A1C9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2621" y="5745951"/>
            <a:ext cx="3933379" cy="101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5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3CC33B5-4852-0649-AE36-7C3E8F1B4B9E}"/>
              </a:ext>
            </a:extLst>
          </p:cNvPr>
          <p:cNvSpPr>
            <a:spLocks noGrp="1"/>
          </p:cNvSpPr>
          <p:nvPr>
            <p:ph type="sldNum" sz="quarter" idx="12"/>
          </p:nvPr>
        </p:nvSpPr>
        <p:spPr/>
        <p:txBody>
          <a:bodyPr/>
          <a:lstStyle/>
          <a:p>
            <a:fld id="{C19BB808-219E-9441-9CD5-6E582F9AE2E3}" type="slidenum">
              <a:rPr lang="en-LV" smtClean="0"/>
              <a:t>7</a:t>
            </a:fld>
            <a:endParaRPr lang="en-LV"/>
          </a:p>
        </p:txBody>
      </p:sp>
      <p:graphicFrame>
        <p:nvGraphicFramePr>
          <p:cNvPr id="7" name="Diagram 6">
            <a:extLst>
              <a:ext uri="{FF2B5EF4-FFF2-40B4-BE49-F238E27FC236}">
                <a16:creationId xmlns:a16="http://schemas.microsoft.com/office/drawing/2014/main" id="{1C2BB4A7-4411-79FB-90BD-C13FC752B642}"/>
              </a:ext>
            </a:extLst>
          </p:cNvPr>
          <p:cNvGraphicFramePr/>
          <p:nvPr>
            <p:extLst>
              <p:ext uri="{D42A27DB-BD31-4B8C-83A1-F6EECF244321}">
                <p14:modId xmlns:p14="http://schemas.microsoft.com/office/powerpoint/2010/main" val="1385223789"/>
              </p:ext>
            </p:extLst>
          </p:nvPr>
        </p:nvGraphicFramePr>
        <p:xfrm>
          <a:off x="1593881" y="772885"/>
          <a:ext cx="8808500" cy="6176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 name="Google Shape;67;p10" descr="Logo, company name&#10;&#10;Description automatically generated">
            <a:extLst>
              <a:ext uri="{FF2B5EF4-FFF2-40B4-BE49-F238E27FC236}">
                <a16:creationId xmlns:a16="http://schemas.microsoft.com/office/drawing/2014/main" id="{21904665-825E-7716-682A-5E423AB91658}"/>
              </a:ext>
            </a:extLst>
          </p:cNvPr>
          <p:cNvPicPr preferRelativeResize="0"/>
          <p:nvPr/>
        </p:nvPicPr>
        <p:blipFill rotWithShape="1">
          <a:blip r:embed="rId8">
            <a:alphaModFix/>
          </a:blip>
          <a:srcRect l="15585" t="14949" r="14356" b="12951"/>
          <a:stretch/>
        </p:blipFill>
        <p:spPr>
          <a:xfrm>
            <a:off x="444642" y="3136601"/>
            <a:ext cx="1956620" cy="1200329"/>
          </a:xfrm>
          <a:prstGeom prst="rect">
            <a:avLst/>
          </a:prstGeom>
          <a:noFill/>
          <a:ln>
            <a:noFill/>
          </a:ln>
        </p:spPr>
      </p:pic>
      <p:sp>
        <p:nvSpPr>
          <p:cNvPr id="42" name="Title 5">
            <a:extLst>
              <a:ext uri="{FF2B5EF4-FFF2-40B4-BE49-F238E27FC236}">
                <a16:creationId xmlns:a16="http://schemas.microsoft.com/office/drawing/2014/main" id="{E4A7E128-324D-F1AD-56D7-FB2E883DD694}"/>
              </a:ext>
            </a:extLst>
          </p:cNvPr>
          <p:cNvSpPr>
            <a:spLocks noGrp="1"/>
          </p:cNvSpPr>
          <p:nvPr>
            <p:ph type="title"/>
          </p:nvPr>
        </p:nvSpPr>
        <p:spPr>
          <a:xfrm>
            <a:off x="342106" y="-54259"/>
            <a:ext cx="6008590" cy="831116"/>
          </a:xfrm>
        </p:spPr>
        <p:txBody>
          <a:bodyPr>
            <a:normAutofit fontScale="90000"/>
          </a:bodyPr>
          <a:lstStyle/>
          <a:p>
            <a:r>
              <a:rPr lang="lv-LV" b="1">
                <a:latin typeface="Verdana"/>
                <a:ea typeface="Verdana"/>
              </a:rPr>
              <a:t>#Atvērtība ir vērtība</a:t>
            </a:r>
            <a:r>
              <a:rPr lang="lv-LV">
                <a:latin typeface="Verdana"/>
                <a:ea typeface="Verdana"/>
              </a:rPr>
              <a:t> </a:t>
            </a:r>
            <a:endParaRPr lang="lv-LV"/>
          </a:p>
        </p:txBody>
      </p:sp>
      <p:sp>
        <p:nvSpPr>
          <p:cNvPr id="44" name="TextBox 43">
            <a:extLst>
              <a:ext uri="{FF2B5EF4-FFF2-40B4-BE49-F238E27FC236}">
                <a16:creationId xmlns:a16="http://schemas.microsoft.com/office/drawing/2014/main" id="{8F499002-2F87-2226-19A0-54A32072E84A}"/>
              </a:ext>
            </a:extLst>
          </p:cNvPr>
          <p:cNvSpPr txBox="1"/>
          <p:nvPr/>
        </p:nvSpPr>
        <p:spPr>
          <a:xfrm>
            <a:off x="7976779" y="71456"/>
            <a:ext cx="2292834" cy="830997"/>
          </a:xfrm>
          <a:prstGeom prst="rect">
            <a:avLst/>
          </a:prstGeom>
          <a:noFill/>
        </p:spPr>
        <p:txBody>
          <a:bodyPr wrap="square" lIns="91440" tIns="45720" rIns="91440" bIns="45720" rtlCol="0" anchor="t">
            <a:spAutoFit/>
          </a:bodyPr>
          <a:lstStyle/>
          <a:p>
            <a:pPr algn="r"/>
            <a:r>
              <a:rPr lang="lv-LV" sz="1600">
                <a:solidFill>
                  <a:srgbClr val="800024"/>
                </a:solidFill>
                <a:ea typeface="Verdana"/>
              </a:rPr>
              <a:t>2022. gads veltīts diskriminācijai </a:t>
            </a:r>
            <a:r>
              <a:rPr lang="lv-LV" sz="1600" b="1">
                <a:solidFill>
                  <a:srgbClr val="800024"/>
                </a:solidFill>
                <a:ea typeface="Verdana"/>
              </a:rPr>
              <a:t>invaliditātes dēļ</a:t>
            </a:r>
            <a:endParaRPr lang="en-US" sz="1600" b="1">
              <a:ea typeface="Verdana"/>
            </a:endParaRPr>
          </a:p>
        </p:txBody>
      </p:sp>
    </p:spTree>
    <p:extLst>
      <p:ext uri="{BB962C8B-B14F-4D97-AF65-F5344CB8AC3E}">
        <p14:creationId xmlns:p14="http://schemas.microsoft.com/office/powerpoint/2010/main" val="75816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F2C2F76-4C24-ADD2-BBE0-DD9B464868DE}"/>
              </a:ext>
            </a:extLst>
          </p:cNvPr>
          <p:cNvSpPr>
            <a:spLocks noGrp="1"/>
          </p:cNvSpPr>
          <p:nvPr>
            <p:ph type="sldNum" sz="quarter" idx="12"/>
          </p:nvPr>
        </p:nvSpPr>
        <p:spPr/>
        <p:txBody>
          <a:bodyPr/>
          <a:lstStyle/>
          <a:p>
            <a:fld id="{C19BB808-219E-9441-9CD5-6E582F9AE2E3}" type="slidenum">
              <a:rPr lang="en-LV" smtClean="0"/>
              <a:t>8</a:t>
            </a:fld>
            <a:endParaRPr lang="en-LV"/>
          </a:p>
        </p:txBody>
      </p:sp>
      <p:sp>
        <p:nvSpPr>
          <p:cNvPr id="9" name="Title 8">
            <a:extLst>
              <a:ext uri="{FF2B5EF4-FFF2-40B4-BE49-F238E27FC236}">
                <a16:creationId xmlns:a16="http://schemas.microsoft.com/office/drawing/2014/main" id="{3E02101F-01C5-A1C9-7509-1241652DCB5C}"/>
              </a:ext>
            </a:extLst>
          </p:cNvPr>
          <p:cNvSpPr>
            <a:spLocks noGrp="1"/>
          </p:cNvSpPr>
          <p:nvPr>
            <p:ph type="title"/>
          </p:nvPr>
        </p:nvSpPr>
        <p:spPr>
          <a:xfrm>
            <a:off x="283024" y="117221"/>
            <a:ext cx="9940093" cy="1989352"/>
          </a:xfrm>
        </p:spPr>
        <p:txBody>
          <a:bodyPr>
            <a:normAutofit/>
          </a:bodyPr>
          <a:lstStyle/>
          <a:p>
            <a:pPr>
              <a:lnSpc>
                <a:spcPct val="100000"/>
              </a:lnSpc>
              <a:spcBef>
                <a:spcPts val="0"/>
              </a:spcBef>
            </a:pPr>
            <a:r>
              <a:rPr lang="lv-LV">
                <a:latin typeface="Verdana"/>
                <a:ea typeface="Verdana"/>
              </a:rPr>
              <a:t>Ilgtermiņa kampaņa - sabiedrības viedokļa maiņa</a:t>
            </a:r>
            <a:br>
              <a:rPr lang="lv-LV">
                <a:latin typeface="Verdana"/>
                <a:ea typeface="Verdana"/>
              </a:rPr>
            </a:br>
            <a:r>
              <a:rPr lang="lv-LV" sz="2000">
                <a:latin typeface="Verdana"/>
                <a:ea typeface="Verdana"/>
              </a:rPr>
              <a:t>(bēgļi, dzimums, vecums, etniskā piederība, invaliditāte)</a:t>
            </a:r>
            <a:endParaRPr lang="lv-LV" sz="2000">
              <a:latin typeface="Verdana"/>
              <a:ea typeface="Verdana"/>
              <a:cs typeface="Arial"/>
            </a:endParaRPr>
          </a:p>
        </p:txBody>
      </p:sp>
      <p:graphicFrame>
        <p:nvGraphicFramePr>
          <p:cNvPr id="10" name="Content Placeholder 4">
            <a:extLst>
              <a:ext uri="{FF2B5EF4-FFF2-40B4-BE49-F238E27FC236}">
                <a16:creationId xmlns:a16="http://schemas.microsoft.com/office/drawing/2014/main" id="{B602E6C0-D593-0BDD-835D-5C8E4364199D}"/>
              </a:ext>
            </a:extLst>
          </p:cNvPr>
          <p:cNvGraphicFramePr>
            <a:graphicFrameLocks/>
          </p:cNvGraphicFramePr>
          <p:nvPr>
            <p:extLst>
              <p:ext uri="{D42A27DB-BD31-4B8C-83A1-F6EECF244321}">
                <p14:modId xmlns:p14="http://schemas.microsoft.com/office/powerpoint/2010/main" val="3718780873"/>
              </p:ext>
            </p:extLst>
          </p:nvPr>
        </p:nvGraphicFramePr>
        <p:xfrm>
          <a:off x="407548" y="2165131"/>
          <a:ext cx="10287091" cy="4153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98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llage of a person&#10;&#10;Description automatically generated with medium confidence">
            <a:extLst>
              <a:ext uri="{FF2B5EF4-FFF2-40B4-BE49-F238E27FC236}">
                <a16:creationId xmlns:a16="http://schemas.microsoft.com/office/drawing/2014/main" id="{190C7233-913F-41E6-8A14-830EAA92916E}"/>
              </a:ext>
            </a:extLst>
          </p:cNvPr>
          <p:cNvPicPr>
            <a:picLocks noGrp="1" noChangeAspect="1"/>
          </p:cNvPicPr>
          <p:nvPr>
            <p:ph type="pic" sz="quarter" idx="13"/>
          </p:nvPr>
        </p:nvPicPr>
        <p:blipFill>
          <a:blip r:embed="rId3"/>
          <a:srcRect t="284" b="284"/>
          <a:stretch>
            <a:fillRect/>
          </a:stretch>
        </p:blipFill>
        <p:spPr/>
      </p:pic>
      <p:sp>
        <p:nvSpPr>
          <p:cNvPr id="3" name="Title 2">
            <a:extLst>
              <a:ext uri="{FF2B5EF4-FFF2-40B4-BE49-F238E27FC236}">
                <a16:creationId xmlns:a16="http://schemas.microsoft.com/office/drawing/2014/main" id="{BD699E5C-D8D4-4DD2-BC19-088E3D1E00E3}"/>
              </a:ext>
            </a:extLst>
          </p:cNvPr>
          <p:cNvSpPr>
            <a:spLocks noGrp="1"/>
          </p:cNvSpPr>
          <p:nvPr>
            <p:ph type="title"/>
          </p:nvPr>
        </p:nvSpPr>
        <p:spPr>
          <a:xfrm>
            <a:off x="1600200" y="1562114"/>
            <a:ext cx="8991600" cy="3410002"/>
          </a:xfrm>
        </p:spPr>
        <p:txBody>
          <a:bodyPr/>
          <a:lstStyle/>
          <a:p>
            <a:r>
              <a:rPr lang="lv-LV" sz="6000" b="1">
                <a:highlight>
                  <a:srgbClr val="000000"/>
                </a:highlight>
                <a:latin typeface="Verdana"/>
                <a:ea typeface="Verdana"/>
              </a:rPr>
              <a:t>#saliedētība</a:t>
            </a:r>
            <a:br>
              <a:rPr lang="lv-LV" b="1">
                <a:highlight>
                  <a:srgbClr val="800000"/>
                </a:highlight>
              </a:rPr>
            </a:br>
            <a:br>
              <a:rPr lang="lv-LV" b="1">
                <a:latin typeface="Verdana"/>
                <a:ea typeface="Verdana"/>
              </a:rPr>
            </a:br>
            <a:r>
              <a:rPr lang="lv-LV" b="1" err="1">
                <a:highlight>
                  <a:srgbClr val="000000"/>
                </a:highlight>
                <a:latin typeface="Verdana"/>
                <a:ea typeface="Verdana"/>
              </a:rPr>
              <a:t>Atvērtība</a:t>
            </a:r>
            <a:r>
              <a:rPr lang="lv-LV" b="1">
                <a:highlight>
                  <a:srgbClr val="000000"/>
                </a:highlight>
                <a:latin typeface="Verdana"/>
                <a:ea typeface="Verdana"/>
              </a:rPr>
              <a:t> – iespēja visiem</a:t>
            </a:r>
          </a:p>
        </p:txBody>
      </p:sp>
      <p:pic>
        <p:nvPicPr>
          <p:cNvPr id="2" name="Picture 1">
            <a:extLst>
              <a:ext uri="{FF2B5EF4-FFF2-40B4-BE49-F238E27FC236}">
                <a16:creationId xmlns:a16="http://schemas.microsoft.com/office/drawing/2014/main" id="{0ED594F8-C938-3FEB-C971-EDB50DAE61B2}"/>
              </a:ext>
            </a:extLst>
          </p:cNvPr>
          <p:cNvPicPr>
            <a:picLocks noChangeAspect="1"/>
          </p:cNvPicPr>
          <p:nvPr/>
        </p:nvPicPr>
        <p:blipFill rotWithShape="1">
          <a:blip r:embed="rId4"/>
          <a:srcRect l="7127" t="14174" r="6298" b="12678"/>
          <a:stretch/>
        </p:blipFill>
        <p:spPr>
          <a:xfrm>
            <a:off x="7907629" y="5688807"/>
            <a:ext cx="2630467" cy="914400"/>
          </a:xfrm>
          <a:prstGeom prst="rect">
            <a:avLst/>
          </a:prstGeom>
        </p:spPr>
      </p:pic>
      <p:pic>
        <p:nvPicPr>
          <p:cNvPr id="4" name="Picture 3">
            <a:extLst>
              <a:ext uri="{FF2B5EF4-FFF2-40B4-BE49-F238E27FC236}">
                <a16:creationId xmlns:a16="http://schemas.microsoft.com/office/drawing/2014/main" id="{8F4C16E0-9DF8-9CCF-7E4A-39B401B95974}"/>
              </a:ext>
            </a:extLst>
          </p:cNvPr>
          <p:cNvPicPr>
            <a:picLocks noChangeAspect="1"/>
          </p:cNvPicPr>
          <p:nvPr/>
        </p:nvPicPr>
        <p:blipFill>
          <a:blip r:embed="rId5"/>
          <a:stretch>
            <a:fillRect/>
          </a:stretch>
        </p:blipFill>
        <p:spPr>
          <a:xfrm>
            <a:off x="10740013" y="5330221"/>
            <a:ext cx="1250070" cy="1250070"/>
          </a:xfrm>
          <a:prstGeom prst="rect">
            <a:avLst/>
          </a:prstGeom>
        </p:spPr>
      </p:pic>
    </p:spTree>
    <p:extLst>
      <p:ext uri="{BB962C8B-B14F-4D97-AF65-F5344CB8AC3E}">
        <p14:creationId xmlns:p14="http://schemas.microsoft.com/office/powerpoint/2010/main" val="1724308391"/>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3" ma:contentTypeDescription="Izveidot jaunu dokumentu." ma:contentTypeScope="" ma:versionID="cce6d76e6ad7c4c892f5af92ff3fb26a">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eb2d8db58617d27c652017801443021b"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Props1.xml><?xml version="1.0" encoding="utf-8"?>
<ds:datastoreItem xmlns:ds="http://schemas.openxmlformats.org/officeDocument/2006/customXml" ds:itemID="{3132598D-7208-4C3F-8C59-CDAD95492906}">
  <ds:schemaRefs>
    <ds:schemaRef ds:uri="4f1366c2-cc76-49ad-8206-8ca383d3060e"/>
    <ds:schemaRef ds:uri="de6a950e-521b-47c8-9256-93af7daad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DE875C-EFD3-4EC3-A5E8-A792A6D3642D}">
  <ds:schemaRefs>
    <ds:schemaRef ds:uri="http://schemas.microsoft.com/sharepoint/v3/contenttype/forms"/>
  </ds:schemaRefs>
</ds:datastoreItem>
</file>

<file path=customXml/itemProps3.xml><?xml version="1.0" encoding="utf-8"?>
<ds:datastoreItem xmlns:ds="http://schemas.openxmlformats.org/officeDocument/2006/customXml" ds:itemID="{B447D6AC-CF1C-4734-9C9D-83D25B5F59EF}">
  <ds:schemaRefs>
    <ds:schemaRef ds:uri="4f1366c2-cc76-49ad-8206-8ca383d3060e"/>
    <ds:schemaRef ds:uri="de6a950e-521b-47c8-9256-93af7daad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Parcel</Template>
  <TotalTime>1426</TotalTime>
  <Words>1636</Words>
  <Application>Microsoft Office PowerPoint</Application>
  <PresentationFormat>Widescreen</PresentationFormat>
  <Paragraphs>157</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Open Sans</vt:lpstr>
      <vt:lpstr>RobustaTLPro-Medium</vt:lpstr>
      <vt:lpstr>RobustaTLPro-Regular</vt:lpstr>
      <vt:lpstr>Segoe UI</vt:lpstr>
      <vt:lpstr>Ubuntu</vt:lpstr>
      <vt:lpstr>Urdu Typesetting</vt:lpstr>
      <vt:lpstr>Verdana</vt:lpstr>
      <vt:lpstr>Parcel</vt:lpstr>
      <vt:lpstr>Sabiedrības integrācijas fonda iesaiste ANO konvencijas mērķu sasniegšanā </vt:lpstr>
      <vt:lpstr>Misija</vt:lpstr>
      <vt:lpstr>Atbalsts ģimenēm bērniem ar invaliditāti</vt:lpstr>
      <vt:lpstr>#Izstāstīt saliedētību 2022.gadā</vt:lpstr>
      <vt:lpstr>Sajūti. Sadzirdi. Saproti.</vt:lpstr>
      <vt:lpstr>#Dažādības veicināšana</vt:lpstr>
      <vt:lpstr>#Atvērtība ir vērtība </vt:lpstr>
      <vt:lpstr>Ilgtermiņa kampaņa - sabiedrības viedokļa maiņa (bēgļi, dzimums, vecums, etniskā piederība, invaliditāte)</vt:lpstr>
      <vt:lpstr>#saliedētība  Atvērtība – iespēja visiem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Sanita Lāce</cp:lastModifiedBy>
  <cp:revision>23</cp:revision>
  <dcterms:created xsi:type="dcterms:W3CDTF">2021-05-20T18:00:25Z</dcterms:created>
  <dcterms:modified xsi:type="dcterms:W3CDTF">2023-04-26T10:51:33Z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14000</vt:r8>
  </property>
  <property fmtid="{D5CDD505-2E9C-101B-9397-08002B2CF9AE}" pid="4" name="MediaServiceImageTags">
    <vt:lpwstr/>
  </property>
</Properties>
</file>