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9" r:id="rId1"/>
  </p:sldMasterIdLst>
  <p:notesMasterIdLst>
    <p:notesMasterId r:id="rId13"/>
  </p:notesMasterIdLst>
  <p:sldIdLst>
    <p:sldId id="256" r:id="rId2"/>
    <p:sldId id="258" r:id="rId3"/>
    <p:sldId id="257" r:id="rId4"/>
    <p:sldId id="259" r:id="rId5"/>
    <p:sldId id="260" r:id="rId6"/>
    <p:sldId id="261" r:id="rId7"/>
    <p:sldId id="262" r:id="rId8"/>
    <p:sldId id="263" r:id="rId9"/>
    <p:sldId id="266" r:id="rId10"/>
    <p:sldId id="264" r:id="rId11"/>
    <p:sldId id="265" r:id="rId12"/>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77427" autoAdjust="0"/>
  </p:normalViewPr>
  <p:slideViewPr>
    <p:cSldViewPr snapToGrid="0">
      <p:cViewPr varScale="1">
        <p:scale>
          <a:sx n="52" d="100"/>
          <a:sy n="52" d="100"/>
        </p:scale>
        <p:origin x="12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Lapa1!$B$1</c:f>
              <c:strCache>
                <c:ptCount val="1"/>
                <c:pt idx="0">
                  <c:v>Children in residental care</c:v>
                </c:pt>
              </c:strCache>
            </c:strRef>
          </c:tx>
          <c:spPr>
            <a:solidFill>
              <a:schemeClr val="accent2">
                <a:shade val="58000"/>
              </a:schemeClr>
            </a:solidFill>
            <a:ln>
              <a:noFill/>
            </a:ln>
            <a:effectLst/>
          </c:spPr>
          <c:invertIfNegative val="0"/>
          <c:cat>
            <c:numRef>
              <c:f>Lapa1!$A$2:$A$6</c:f>
              <c:numCache>
                <c:formatCode>General</c:formatCode>
                <c:ptCount val="5"/>
                <c:pt idx="0">
                  <c:v>2018</c:v>
                </c:pt>
                <c:pt idx="1">
                  <c:v>2019</c:v>
                </c:pt>
                <c:pt idx="2">
                  <c:v>2020</c:v>
                </c:pt>
                <c:pt idx="3">
                  <c:v>2021</c:v>
                </c:pt>
                <c:pt idx="4">
                  <c:v>2022</c:v>
                </c:pt>
              </c:numCache>
            </c:numRef>
          </c:cat>
          <c:val>
            <c:numRef>
              <c:f>Lapa1!$B$2:$B$6</c:f>
              <c:numCache>
                <c:formatCode>General</c:formatCode>
                <c:ptCount val="5"/>
                <c:pt idx="0">
                  <c:v>794</c:v>
                </c:pt>
                <c:pt idx="1">
                  <c:v>621</c:v>
                </c:pt>
                <c:pt idx="2">
                  <c:v>568</c:v>
                </c:pt>
                <c:pt idx="3">
                  <c:v>514</c:v>
                </c:pt>
                <c:pt idx="4">
                  <c:v>527</c:v>
                </c:pt>
              </c:numCache>
            </c:numRef>
          </c:val>
          <c:extLst>
            <c:ext xmlns:c16="http://schemas.microsoft.com/office/drawing/2014/chart" uri="{C3380CC4-5D6E-409C-BE32-E72D297353CC}">
              <c16:uniqueId val="{00000000-635E-40CB-94C9-86946F63A1E5}"/>
            </c:ext>
          </c:extLst>
        </c:ser>
        <c:ser>
          <c:idx val="1"/>
          <c:order val="1"/>
          <c:tx>
            <c:strRef>
              <c:f>Lapa1!$C$1</c:f>
              <c:strCache>
                <c:ptCount val="1"/>
                <c:pt idx="0">
                  <c:v>Children in foster care</c:v>
                </c:pt>
              </c:strCache>
            </c:strRef>
          </c:tx>
          <c:spPr>
            <a:solidFill>
              <a:schemeClr val="accent2">
                <a:shade val="86000"/>
              </a:schemeClr>
            </a:solidFill>
            <a:ln>
              <a:noFill/>
            </a:ln>
            <a:effectLst/>
          </c:spPr>
          <c:invertIfNegative val="0"/>
          <c:cat>
            <c:numRef>
              <c:f>Lapa1!$A$2:$A$6</c:f>
              <c:numCache>
                <c:formatCode>General</c:formatCode>
                <c:ptCount val="5"/>
                <c:pt idx="0">
                  <c:v>2018</c:v>
                </c:pt>
                <c:pt idx="1">
                  <c:v>2019</c:v>
                </c:pt>
                <c:pt idx="2">
                  <c:v>2020</c:v>
                </c:pt>
                <c:pt idx="3">
                  <c:v>2021</c:v>
                </c:pt>
                <c:pt idx="4">
                  <c:v>2022</c:v>
                </c:pt>
              </c:numCache>
            </c:numRef>
          </c:cat>
          <c:val>
            <c:numRef>
              <c:f>Lapa1!$C$2:$C$6</c:f>
              <c:numCache>
                <c:formatCode>General</c:formatCode>
                <c:ptCount val="5"/>
                <c:pt idx="0">
                  <c:v>1246</c:v>
                </c:pt>
                <c:pt idx="1">
                  <c:v>1355</c:v>
                </c:pt>
                <c:pt idx="2">
                  <c:v>1377</c:v>
                </c:pt>
                <c:pt idx="3">
                  <c:v>1413</c:v>
                </c:pt>
                <c:pt idx="4">
                  <c:v>1476</c:v>
                </c:pt>
              </c:numCache>
            </c:numRef>
          </c:val>
          <c:extLst>
            <c:ext xmlns:c16="http://schemas.microsoft.com/office/drawing/2014/chart" uri="{C3380CC4-5D6E-409C-BE32-E72D297353CC}">
              <c16:uniqueId val="{00000001-635E-40CB-94C9-86946F63A1E5}"/>
            </c:ext>
          </c:extLst>
        </c:ser>
        <c:ser>
          <c:idx val="2"/>
          <c:order val="2"/>
          <c:tx>
            <c:strRef>
              <c:f>Lapa1!$D$1</c:f>
              <c:strCache>
                <c:ptCount val="1"/>
                <c:pt idx="0">
                  <c:v>Guardianship</c:v>
                </c:pt>
              </c:strCache>
            </c:strRef>
          </c:tx>
          <c:spPr>
            <a:solidFill>
              <a:schemeClr val="accent2">
                <a:tint val="86000"/>
              </a:schemeClr>
            </a:solidFill>
            <a:ln>
              <a:noFill/>
            </a:ln>
            <a:effectLst/>
          </c:spPr>
          <c:invertIfNegative val="0"/>
          <c:cat>
            <c:numRef>
              <c:f>Lapa1!$A$2:$A$6</c:f>
              <c:numCache>
                <c:formatCode>General</c:formatCode>
                <c:ptCount val="5"/>
                <c:pt idx="0">
                  <c:v>2018</c:v>
                </c:pt>
                <c:pt idx="1">
                  <c:v>2019</c:v>
                </c:pt>
                <c:pt idx="2">
                  <c:v>2020</c:v>
                </c:pt>
                <c:pt idx="3">
                  <c:v>2021</c:v>
                </c:pt>
                <c:pt idx="4">
                  <c:v>2022</c:v>
                </c:pt>
              </c:numCache>
            </c:numRef>
          </c:cat>
          <c:val>
            <c:numRef>
              <c:f>Lapa1!$D$2:$D$6</c:f>
              <c:numCache>
                <c:formatCode>General</c:formatCode>
                <c:ptCount val="5"/>
                <c:pt idx="0">
                  <c:v>4398</c:v>
                </c:pt>
                <c:pt idx="1">
                  <c:v>4276</c:v>
                </c:pt>
                <c:pt idx="2">
                  <c:v>4059</c:v>
                </c:pt>
                <c:pt idx="3">
                  <c:v>3983</c:v>
                </c:pt>
                <c:pt idx="4">
                  <c:v>3795</c:v>
                </c:pt>
              </c:numCache>
            </c:numRef>
          </c:val>
          <c:extLst>
            <c:ext xmlns:c16="http://schemas.microsoft.com/office/drawing/2014/chart" uri="{C3380CC4-5D6E-409C-BE32-E72D297353CC}">
              <c16:uniqueId val="{00000002-635E-40CB-94C9-86946F63A1E5}"/>
            </c:ext>
          </c:extLst>
        </c:ser>
        <c:dLbls>
          <c:showLegendKey val="0"/>
          <c:showVal val="0"/>
          <c:showCatName val="0"/>
          <c:showSerName val="0"/>
          <c:showPercent val="0"/>
          <c:showBubbleSize val="0"/>
        </c:dLbls>
        <c:gapWidth val="150"/>
        <c:overlap val="100"/>
        <c:axId val="1937017247"/>
        <c:axId val="1937015167"/>
      </c:barChart>
      <c:lineChart>
        <c:grouping val="standard"/>
        <c:varyColors val="0"/>
        <c:ser>
          <c:idx val="3"/>
          <c:order val="3"/>
          <c:tx>
            <c:strRef>
              <c:f>Lapa1!$E$1</c:f>
              <c:strCache>
                <c:ptCount val="1"/>
                <c:pt idx="0">
                  <c:v>Foster families</c:v>
                </c:pt>
              </c:strCache>
            </c:strRef>
          </c:tx>
          <c:spPr>
            <a:ln w="28575" cap="rnd">
              <a:solidFill>
                <a:schemeClr val="accent2">
                  <a:tint val="58000"/>
                </a:schemeClr>
              </a:solidFill>
              <a:round/>
            </a:ln>
            <a:effectLst/>
          </c:spPr>
          <c:marker>
            <c:symbol val="none"/>
          </c:marker>
          <c:cat>
            <c:numRef>
              <c:f>Lapa1!$A$2:$A$6</c:f>
              <c:numCache>
                <c:formatCode>General</c:formatCode>
                <c:ptCount val="5"/>
                <c:pt idx="0">
                  <c:v>2018</c:v>
                </c:pt>
                <c:pt idx="1">
                  <c:v>2019</c:v>
                </c:pt>
                <c:pt idx="2">
                  <c:v>2020</c:v>
                </c:pt>
                <c:pt idx="3">
                  <c:v>2021</c:v>
                </c:pt>
                <c:pt idx="4">
                  <c:v>2022</c:v>
                </c:pt>
              </c:numCache>
            </c:numRef>
          </c:cat>
          <c:val>
            <c:numRef>
              <c:f>Lapa1!$E$2:$E$6</c:f>
              <c:numCache>
                <c:formatCode>General</c:formatCode>
                <c:ptCount val="5"/>
                <c:pt idx="0">
                  <c:v>636</c:v>
                </c:pt>
                <c:pt idx="1">
                  <c:v>712</c:v>
                </c:pt>
                <c:pt idx="2">
                  <c:v>752</c:v>
                </c:pt>
                <c:pt idx="3">
                  <c:v>795</c:v>
                </c:pt>
                <c:pt idx="4">
                  <c:v>784</c:v>
                </c:pt>
              </c:numCache>
            </c:numRef>
          </c:val>
          <c:smooth val="0"/>
          <c:extLst>
            <c:ext xmlns:c16="http://schemas.microsoft.com/office/drawing/2014/chart" uri="{C3380CC4-5D6E-409C-BE32-E72D297353CC}">
              <c16:uniqueId val="{00000004-635E-40CB-94C9-86946F63A1E5}"/>
            </c:ext>
          </c:extLst>
        </c:ser>
        <c:dLbls>
          <c:showLegendKey val="0"/>
          <c:showVal val="0"/>
          <c:showCatName val="0"/>
          <c:showSerName val="0"/>
          <c:showPercent val="0"/>
          <c:showBubbleSize val="0"/>
        </c:dLbls>
        <c:marker val="1"/>
        <c:smooth val="0"/>
        <c:axId val="269252336"/>
        <c:axId val="269254000"/>
      </c:lineChart>
      <c:catAx>
        <c:axId val="1937017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937015167"/>
        <c:crosses val="autoZero"/>
        <c:auto val="1"/>
        <c:lblAlgn val="ctr"/>
        <c:lblOffset val="100"/>
        <c:noMultiLvlLbl val="0"/>
      </c:catAx>
      <c:valAx>
        <c:axId val="1937015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lv-LV" dirty="0" err="1"/>
                  <a:t>Number</a:t>
                </a:r>
                <a:r>
                  <a:rPr lang="lv-LV" baseline="0" dirty="0"/>
                  <a:t> </a:t>
                </a:r>
                <a:r>
                  <a:rPr lang="lv-LV" baseline="0" dirty="0" err="1"/>
                  <a:t>of</a:t>
                </a:r>
                <a:r>
                  <a:rPr lang="lv-LV" baseline="0" dirty="0"/>
                  <a:t> </a:t>
                </a:r>
                <a:r>
                  <a:rPr lang="lv-LV" baseline="0" dirty="0" err="1"/>
                  <a:t>Children</a:t>
                </a:r>
                <a:endParaRPr lang="lv-LV" dirty="0"/>
              </a:p>
            </c:rich>
          </c:tx>
          <c:layout>
            <c:manualLayout>
              <c:xMode val="edge"/>
              <c:yMode val="edge"/>
              <c:x val="0.1223739083773767"/>
              <c:y val="0.22542111913668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lv-LV"/>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937017247"/>
        <c:crosses val="autoZero"/>
        <c:crossBetween val="between"/>
      </c:valAx>
      <c:valAx>
        <c:axId val="269254000"/>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lv-LV" dirty="0" err="1"/>
                  <a:t>Number</a:t>
                </a:r>
                <a:r>
                  <a:rPr lang="lv-LV" dirty="0"/>
                  <a:t> </a:t>
                </a:r>
                <a:r>
                  <a:rPr lang="lv-LV" dirty="0" err="1"/>
                  <a:t>of</a:t>
                </a:r>
                <a:r>
                  <a:rPr lang="lv-LV" dirty="0"/>
                  <a:t> </a:t>
                </a:r>
                <a:r>
                  <a:rPr lang="lv-LV" dirty="0" err="1"/>
                  <a:t>Foster</a:t>
                </a:r>
                <a:r>
                  <a:rPr lang="lv-LV" dirty="0"/>
                  <a:t> </a:t>
                </a:r>
                <a:r>
                  <a:rPr lang="lv-LV" dirty="0" err="1"/>
                  <a:t>Families</a:t>
                </a:r>
                <a:endParaRPr lang="lv-LV"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lv-LV"/>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269252336"/>
        <c:crosses val="max"/>
        <c:crossBetween val="between"/>
      </c:valAx>
      <c:catAx>
        <c:axId val="269252336"/>
        <c:scaling>
          <c:orientation val="minMax"/>
        </c:scaling>
        <c:delete val="1"/>
        <c:axPos val="b"/>
        <c:numFmt formatCode="General" sourceLinked="1"/>
        <c:majorTickMark val="out"/>
        <c:minorTickMark val="none"/>
        <c:tickLblPos val="nextTo"/>
        <c:crossAx val="26925400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lv-LV"/>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86331-405C-4B54-8840-FA9E39EE4EA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lv-LV"/>
        </a:p>
      </dgm:t>
    </dgm:pt>
    <dgm:pt modelId="{1C58714F-DA5D-4300-8760-770B0B294B84}">
      <dgm:prSet phldrT="[Text]" custT="1"/>
      <dgm:spPr>
        <a:solidFill>
          <a:srgbClr val="FFFF00">
            <a:alpha val="50000"/>
          </a:srgbClr>
        </a:solidFill>
      </dgm:spPr>
      <dgm:t>
        <a:bodyPr/>
        <a:lstStyle/>
        <a:p>
          <a:r>
            <a:rPr lang="lv-LV" sz="1600" b="1" i="0" dirty="0" err="1">
              <a:latin typeface="+mn-lt"/>
            </a:rPr>
            <a:t>an</a:t>
          </a:r>
          <a:r>
            <a:rPr lang="lv-LV" sz="1600" b="1" i="0" dirty="0">
              <a:latin typeface="+mn-lt"/>
            </a:rPr>
            <a:t> </a:t>
          </a:r>
          <a:r>
            <a:rPr lang="lv-LV" sz="1600" b="1" i="0" dirty="0" err="1">
              <a:latin typeface="+mn-lt"/>
            </a:rPr>
            <a:t>extraordinary</a:t>
          </a:r>
          <a:r>
            <a:rPr lang="lv-LV" sz="1600" b="1" i="0" dirty="0">
              <a:latin typeface="+mn-lt"/>
            </a:rPr>
            <a:t> </a:t>
          </a:r>
          <a:r>
            <a:rPr lang="lv-LV" sz="1600" b="1" i="0" dirty="0" err="1">
              <a:latin typeface="+mn-lt"/>
            </a:rPr>
            <a:t>guardian</a:t>
          </a:r>
          <a:endParaRPr lang="lv-LV" sz="1600" b="1" dirty="0">
            <a:latin typeface="+mn-lt"/>
          </a:endParaRPr>
        </a:p>
      </dgm:t>
    </dgm:pt>
    <dgm:pt modelId="{2F25ED2A-1BD7-4E8B-B262-07B4FB6FBFE5}" type="parTrans" cxnId="{19BDCC65-8297-4836-8ED1-B1AC941A0388}">
      <dgm:prSet/>
      <dgm:spPr/>
      <dgm:t>
        <a:bodyPr/>
        <a:lstStyle/>
        <a:p>
          <a:endParaRPr lang="lv-LV" sz="1600">
            <a:latin typeface="+mn-lt"/>
          </a:endParaRPr>
        </a:p>
      </dgm:t>
    </dgm:pt>
    <dgm:pt modelId="{83BFB6B3-B962-4EAF-B629-753BB15DB049}" type="sibTrans" cxnId="{19BDCC65-8297-4836-8ED1-B1AC941A0388}">
      <dgm:prSet/>
      <dgm:spPr/>
      <dgm:t>
        <a:bodyPr/>
        <a:lstStyle/>
        <a:p>
          <a:endParaRPr lang="lv-LV" sz="1600">
            <a:latin typeface="+mn-lt"/>
          </a:endParaRPr>
        </a:p>
      </dgm:t>
    </dgm:pt>
    <dgm:pt modelId="{B98A0994-A5FC-4E36-96B7-D58C20740DE3}">
      <dgm:prSet phldrT="[Text]" custT="1"/>
      <dgm:spPr/>
      <dgm:t>
        <a:bodyPr/>
        <a:lstStyle/>
        <a:p>
          <a:r>
            <a:rPr lang="en-US" sz="1600" b="0" i="0" dirty="0">
              <a:latin typeface="+mn-lt"/>
            </a:rPr>
            <a:t>a person who has been granted the status of a guardian or adopter, the status of a foster family or guest family in Latvia,</a:t>
          </a:r>
          <a:endParaRPr lang="lv-LV" sz="1600" dirty="0">
            <a:latin typeface="+mn-lt"/>
          </a:endParaRPr>
        </a:p>
      </dgm:t>
    </dgm:pt>
    <dgm:pt modelId="{40991C49-C658-48D2-BFE8-CC4F4C5E4B28}" type="parTrans" cxnId="{F67C47D0-8FAE-4E8C-86BB-4EC4853365A1}">
      <dgm:prSet/>
      <dgm:spPr/>
      <dgm:t>
        <a:bodyPr/>
        <a:lstStyle/>
        <a:p>
          <a:endParaRPr lang="lv-LV" sz="1600">
            <a:latin typeface="+mn-lt"/>
          </a:endParaRPr>
        </a:p>
      </dgm:t>
    </dgm:pt>
    <dgm:pt modelId="{9E81F0D2-EEF0-48E3-8A1D-C0F015E3FE10}" type="sibTrans" cxnId="{F67C47D0-8FAE-4E8C-86BB-4EC4853365A1}">
      <dgm:prSet/>
      <dgm:spPr/>
      <dgm:t>
        <a:bodyPr/>
        <a:lstStyle/>
        <a:p>
          <a:endParaRPr lang="lv-LV" sz="1600">
            <a:latin typeface="+mn-lt"/>
          </a:endParaRPr>
        </a:p>
      </dgm:t>
    </dgm:pt>
    <dgm:pt modelId="{2EC27F44-0967-46F4-A137-CC97BB714A0F}">
      <dgm:prSet phldrT="[Text]" custT="1"/>
      <dgm:spPr/>
      <dgm:t>
        <a:bodyPr/>
        <a:lstStyle/>
        <a:p>
          <a:r>
            <a:rPr lang="en-US" sz="1600" b="0" i="0" dirty="0">
              <a:latin typeface="+mn-lt"/>
            </a:rPr>
            <a:t>A person to whom the accompanied child arrives</a:t>
          </a:r>
          <a:endParaRPr lang="lv-LV" sz="1600" dirty="0">
            <a:latin typeface="+mn-lt"/>
          </a:endParaRPr>
        </a:p>
      </dgm:t>
    </dgm:pt>
    <dgm:pt modelId="{AA3AB338-DD99-4439-8A1C-272CFDF012CD}" type="parTrans" cxnId="{3445BB35-F77E-49D9-B873-DD9852D2130F}">
      <dgm:prSet/>
      <dgm:spPr/>
      <dgm:t>
        <a:bodyPr/>
        <a:lstStyle/>
        <a:p>
          <a:endParaRPr lang="lv-LV" sz="1600">
            <a:latin typeface="+mn-lt"/>
          </a:endParaRPr>
        </a:p>
      </dgm:t>
    </dgm:pt>
    <dgm:pt modelId="{E2CFDC58-C00E-4AB5-B1D0-DDF6F7923513}" type="sibTrans" cxnId="{3445BB35-F77E-49D9-B873-DD9852D2130F}">
      <dgm:prSet/>
      <dgm:spPr/>
      <dgm:t>
        <a:bodyPr/>
        <a:lstStyle/>
        <a:p>
          <a:endParaRPr lang="lv-LV" sz="1600">
            <a:latin typeface="+mn-lt"/>
          </a:endParaRPr>
        </a:p>
      </dgm:t>
    </dgm:pt>
    <dgm:pt modelId="{1B66B1E6-44C8-47F3-9812-A25E84B8C6CE}">
      <dgm:prSet custT="1"/>
      <dgm:spPr/>
      <dgm:t>
        <a:bodyPr/>
        <a:lstStyle/>
        <a:p>
          <a:r>
            <a:rPr lang="en-US" sz="1600" b="0" i="0">
              <a:latin typeface="+mn-lt"/>
            </a:rPr>
            <a:t>a person with whom the unaccompanied child has arrived in Latvia</a:t>
          </a:r>
          <a:endParaRPr lang="en-US" sz="1600">
            <a:latin typeface="+mn-lt"/>
          </a:endParaRPr>
        </a:p>
      </dgm:t>
    </dgm:pt>
    <dgm:pt modelId="{F5EEFF6A-E089-4915-834B-4D1AA2DB0E33}" type="parTrans" cxnId="{60121DEC-8E9C-4DFC-A4A6-C59FFD733C55}">
      <dgm:prSet/>
      <dgm:spPr/>
      <dgm:t>
        <a:bodyPr/>
        <a:lstStyle/>
        <a:p>
          <a:endParaRPr lang="lv-LV" sz="1600">
            <a:latin typeface="+mn-lt"/>
          </a:endParaRPr>
        </a:p>
      </dgm:t>
    </dgm:pt>
    <dgm:pt modelId="{43B8BA77-8783-4C45-BD48-FEB9D8719181}" type="sibTrans" cxnId="{60121DEC-8E9C-4DFC-A4A6-C59FFD733C55}">
      <dgm:prSet/>
      <dgm:spPr/>
      <dgm:t>
        <a:bodyPr/>
        <a:lstStyle/>
        <a:p>
          <a:endParaRPr lang="lv-LV" sz="1600">
            <a:latin typeface="+mn-lt"/>
          </a:endParaRPr>
        </a:p>
      </dgm:t>
    </dgm:pt>
    <dgm:pt modelId="{5944093C-ABB7-49C0-B454-CDD04EF1CE93}" type="pres">
      <dgm:prSet presAssocID="{02D86331-405C-4B54-8840-FA9E39EE4EAB}" presName="composite" presStyleCnt="0">
        <dgm:presLayoutVars>
          <dgm:chMax val="1"/>
          <dgm:dir/>
          <dgm:resizeHandles val="exact"/>
        </dgm:presLayoutVars>
      </dgm:prSet>
      <dgm:spPr/>
    </dgm:pt>
    <dgm:pt modelId="{A8FE0C1C-63FC-4F91-99E0-FB8A90794BD2}" type="pres">
      <dgm:prSet presAssocID="{02D86331-405C-4B54-8840-FA9E39EE4EAB}" presName="radial" presStyleCnt="0">
        <dgm:presLayoutVars>
          <dgm:animLvl val="ctr"/>
        </dgm:presLayoutVars>
      </dgm:prSet>
      <dgm:spPr/>
    </dgm:pt>
    <dgm:pt modelId="{009A7AEE-3189-45F6-95FA-95925697C7B4}" type="pres">
      <dgm:prSet presAssocID="{1C58714F-DA5D-4300-8760-770B0B294B84}" presName="centerShape" presStyleLbl="vennNode1" presStyleIdx="0" presStyleCnt="4"/>
      <dgm:spPr/>
    </dgm:pt>
    <dgm:pt modelId="{09AAC82D-35AF-4B76-88D4-2FFC7859177D}" type="pres">
      <dgm:prSet presAssocID="{1B66B1E6-44C8-47F3-9812-A25E84B8C6CE}" presName="node" presStyleLbl="vennNode1" presStyleIdx="1" presStyleCnt="4" custScaleX="203134" custRadScaleRad="96167" custRadScaleInc="-343">
        <dgm:presLayoutVars>
          <dgm:bulletEnabled val="1"/>
        </dgm:presLayoutVars>
      </dgm:prSet>
      <dgm:spPr/>
    </dgm:pt>
    <dgm:pt modelId="{40162526-3EF4-4ABB-B780-BE5F93FF2FE0}" type="pres">
      <dgm:prSet presAssocID="{B98A0994-A5FC-4E36-96B7-D58C20740DE3}" presName="node" presStyleLbl="vennNode1" presStyleIdx="2" presStyleCnt="4" custScaleX="197088" custScaleY="123058" custRadScaleRad="110027" custRadScaleInc="-8361">
        <dgm:presLayoutVars>
          <dgm:bulletEnabled val="1"/>
        </dgm:presLayoutVars>
      </dgm:prSet>
      <dgm:spPr/>
    </dgm:pt>
    <dgm:pt modelId="{2DA2FB96-0845-4F69-A3E1-F0F9973012E2}" type="pres">
      <dgm:prSet presAssocID="{2EC27F44-0967-46F4-A137-CC97BB714A0F}" presName="node" presStyleLbl="vennNode1" presStyleIdx="3" presStyleCnt="4" custScaleX="180902" custScaleY="116922" custRadScaleRad="108066" custRadScaleInc="6930">
        <dgm:presLayoutVars>
          <dgm:bulletEnabled val="1"/>
        </dgm:presLayoutVars>
      </dgm:prSet>
      <dgm:spPr/>
    </dgm:pt>
  </dgm:ptLst>
  <dgm:cxnLst>
    <dgm:cxn modelId="{3445BB35-F77E-49D9-B873-DD9852D2130F}" srcId="{1C58714F-DA5D-4300-8760-770B0B294B84}" destId="{2EC27F44-0967-46F4-A137-CC97BB714A0F}" srcOrd="2" destOrd="0" parTransId="{AA3AB338-DD99-4439-8A1C-272CFDF012CD}" sibTransId="{E2CFDC58-C00E-4AB5-B1D0-DDF6F7923513}"/>
    <dgm:cxn modelId="{19BDCC65-8297-4836-8ED1-B1AC941A0388}" srcId="{02D86331-405C-4B54-8840-FA9E39EE4EAB}" destId="{1C58714F-DA5D-4300-8760-770B0B294B84}" srcOrd="0" destOrd="0" parTransId="{2F25ED2A-1BD7-4E8B-B262-07B4FB6FBFE5}" sibTransId="{83BFB6B3-B962-4EAF-B629-753BB15DB049}"/>
    <dgm:cxn modelId="{0D47729A-16B5-4F14-8578-7221F8433231}" type="presOf" srcId="{02D86331-405C-4B54-8840-FA9E39EE4EAB}" destId="{5944093C-ABB7-49C0-B454-CDD04EF1CE93}" srcOrd="0" destOrd="0" presId="urn:microsoft.com/office/officeart/2005/8/layout/radial3"/>
    <dgm:cxn modelId="{2E28FDC6-B764-42E0-89F7-9F62618620AA}" type="presOf" srcId="{1C58714F-DA5D-4300-8760-770B0B294B84}" destId="{009A7AEE-3189-45F6-95FA-95925697C7B4}" srcOrd="0" destOrd="0" presId="urn:microsoft.com/office/officeart/2005/8/layout/radial3"/>
    <dgm:cxn modelId="{FDB2FBCF-1E4A-4230-80B1-94249946D067}" type="presOf" srcId="{B98A0994-A5FC-4E36-96B7-D58C20740DE3}" destId="{40162526-3EF4-4ABB-B780-BE5F93FF2FE0}" srcOrd="0" destOrd="0" presId="urn:microsoft.com/office/officeart/2005/8/layout/radial3"/>
    <dgm:cxn modelId="{F67C47D0-8FAE-4E8C-86BB-4EC4853365A1}" srcId="{1C58714F-DA5D-4300-8760-770B0B294B84}" destId="{B98A0994-A5FC-4E36-96B7-D58C20740DE3}" srcOrd="1" destOrd="0" parTransId="{40991C49-C658-48D2-BFE8-CC4F4C5E4B28}" sibTransId="{9E81F0D2-EEF0-48E3-8A1D-C0F015E3FE10}"/>
    <dgm:cxn modelId="{7B86B5D3-DEB8-4625-B17F-64CEEC6212F4}" type="presOf" srcId="{2EC27F44-0967-46F4-A137-CC97BB714A0F}" destId="{2DA2FB96-0845-4F69-A3E1-F0F9973012E2}" srcOrd="0" destOrd="0" presId="urn:microsoft.com/office/officeart/2005/8/layout/radial3"/>
    <dgm:cxn modelId="{60121DEC-8E9C-4DFC-A4A6-C59FFD733C55}" srcId="{1C58714F-DA5D-4300-8760-770B0B294B84}" destId="{1B66B1E6-44C8-47F3-9812-A25E84B8C6CE}" srcOrd="0" destOrd="0" parTransId="{F5EEFF6A-E089-4915-834B-4D1AA2DB0E33}" sibTransId="{43B8BA77-8783-4C45-BD48-FEB9D8719181}"/>
    <dgm:cxn modelId="{4352DAF4-835C-440B-8FF4-31FE04EE78B9}" type="presOf" srcId="{1B66B1E6-44C8-47F3-9812-A25E84B8C6CE}" destId="{09AAC82D-35AF-4B76-88D4-2FFC7859177D}" srcOrd="0" destOrd="0" presId="urn:microsoft.com/office/officeart/2005/8/layout/radial3"/>
    <dgm:cxn modelId="{96BC712B-C5F6-4303-A9B1-2784FA701D8B}" type="presParOf" srcId="{5944093C-ABB7-49C0-B454-CDD04EF1CE93}" destId="{A8FE0C1C-63FC-4F91-99E0-FB8A90794BD2}" srcOrd="0" destOrd="0" presId="urn:microsoft.com/office/officeart/2005/8/layout/radial3"/>
    <dgm:cxn modelId="{08F5229D-A9AA-4F75-B054-7C66FB521697}" type="presParOf" srcId="{A8FE0C1C-63FC-4F91-99E0-FB8A90794BD2}" destId="{009A7AEE-3189-45F6-95FA-95925697C7B4}" srcOrd="0" destOrd="0" presId="urn:microsoft.com/office/officeart/2005/8/layout/radial3"/>
    <dgm:cxn modelId="{3C6ED2F9-EF9D-4E1D-BF79-7727450C52A1}" type="presParOf" srcId="{A8FE0C1C-63FC-4F91-99E0-FB8A90794BD2}" destId="{09AAC82D-35AF-4B76-88D4-2FFC7859177D}" srcOrd="1" destOrd="0" presId="urn:microsoft.com/office/officeart/2005/8/layout/radial3"/>
    <dgm:cxn modelId="{02C8BAB1-C31F-4769-8CA7-5A8634611D4E}" type="presParOf" srcId="{A8FE0C1C-63FC-4F91-99E0-FB8A90794BD2}" destId="{40162526-3EF4-4ABB-B780-BE5F93FF2FE0}" srcOrd="2" destOrd="0" presId="urn:microsoft.com/office/officeart/2005/8/layout/radial3"/>
    <dgm:cxn modelId="{A898CF9E-96E1-402F-BD75-A3A7FAC54360}" type="presParOf" srcId="{A8FE0C1C-63FC-4F91-99E0-FB8A90794BD2}" destId="{2DA2FB96-0845-4F69-A3E1-F0F9973012E2}"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A7AEE-3189-45F6-95FA-95925697C7B4}">
      <dsp:nvSpPr>
        <dsp:cNvPr id="0" name=""/>
        <dsp:cNvSpPr/>
      </dsp:nvSpPr>
      <dsp:spPr>
        <a:xfrm>
          <a:off x="1856540" y="1231251"/>
          <a:ext cx="2749457" cy="2749457"/>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i="0" kern="1200" dirty="0" err="1">
              <a:latin typeface="+mn-lt"/>
            </a:rPr>
            <a:t>an</a:t>
          </a:r>
          <a:r>
            <a:rPr lang="lv-LV" sz="1600" b="1" i="0" kern="1200" dirty="0">
              <a:latin typeface="+mn-lt"/>
            </a:rPr>
            <a:t> </a:t>
          </a:r>
          <a:r>
            <a:rPr lang="lv-LV" sz="1600" b="1" i="0" kern="1200" dirty="0" err="1">
              <a:latin typeface="+mn-lt"/>
            </a:rPr>
            <a:t>extraordinary</a:t>
          </a:r>
          <a:r>
            <a:rPr lang="lv-LV" sz="1600" b="1" i="0" kern="1200" dirty="0">
              <a:latin typeface="+mn-lt"/>
            </a:rPr>
            <a:t> </a:t>
          </a:r>
          <a:r>
            <a:rPr lang="lv-LV" sz="1600" b="1" i="0" kern="1200" dirty="0" err="1">
              <a:latin typeface="+mn-lt"/>
            </a:rPr>
            <a:t>guardian</a:t>
          </a:r>
          <a:endParaRPr lang="lv-LV" sz="1600" b="1" kern="1200" dirty="0">
            <a:latin typeface="+mn-lt"/>
          </a:endParaRPr>
        </a:p>
      </dsp:txBody>
      <dsp:txXfrm>
        <a:off x="2259189" y="1633900"/>
        <a:ext cx="1944159" cy="1944159"/>
      </dsp:txXfrm>
    </dsp:sp>
    <dsp:sp modelId="{09AAC82D-35AF-4B76-88D4-2FFC7859177D}">
      <dsp:nvSpPr>
        <dsp:cNvPr id="0" name=""/>
        <dsp:cNvSpPr/>
      </dsp:nvSpPr>
      <dsp:spPr>
        <a:xfrm>
          <a:off x="1822640" y="198445"/>
          <a:ext cx="2792541" cy="137472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a:latin typeface="+mn-lt"/>
            </a:rPr>
            <a:t>a person with whom the unaccompanied child has arrived in Latvia</a:t>
          </a:r>
          <a:endParaRPr lang="en-US" sz="1600" kern="1200">
            <a:latin typeface="+mn-lt"/>
          </a:endParaRPr>
        </a:p>
      </dsp:txBody>
      <dsp:txXfrm>
        <a:off x="2231598" y="399769"/>
        <a:ext cx="1974625" cy="972080"/>
      </dsp:txXfrm>
    </dsp:sp>
    <dsp:sp modelId="{40162526-3EF4-4ABB-B780-BE5F93FF2FE0}">
      <dsp:nvSpPr>
        <dsp:cNvPr id="0" name=""/>
        <dsp:cNvSpPr/>
      </dsp:nvSpPr>
      <dsp:spPr>
        <a:xfrm>
          <a:off x="3726392" y="2432195"/>
          <a:ext cx="2709425" cy="169171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mn-lt"/>
            </a:rPr>
            <a:t>a person who has been granted the status of a guardian or adopter, the status of a foster family or guest family in Latvia,</a:t>
          </a:r>
          <a:endParaRPr lang="lv-LV" sz="1600" kern="1200" dirty="0">
            <a:latin typeface="+mn-lt"/>
          </a:endParaRPr>
        </a:p>
      </dsp:txBody>
      <dsp:txXfrm>
        <a:off x="4123178" y="2679941"/>
        <a:ext cx="1915853" cy="1196221"/>
      </dsp:txXfrm>
    </dsp:sp>
    <dsp:sp modelId="{2DA2FB96-0845-4F69-A3E1-F0F9973012E2}">
      <dsp:nvSpPr>
        <dsp:cNvPr id="0" name=""/>
        <dsp:cNvSpPr/>
      </dsp:nvSpPr>
      <dsp:spPr>
        <a:xfrm>
          <a:off x="191543" y="2516542"/>
          <a:ext cx="2486911" cy="16073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mn-lt"/>
            </a:rPr>
            <a:t>A person to whom the accompanied child arrives</a:t>
          </a:r>
          <a:endParaRPr lang="lv-LV" sz="1600" kern="1200" dirty="0">
            <a:latin typeface="+mn-lt"/>
          </a:endParaRPr>
        </a:p>
      </dsp:txBody>
      <dsp:txXfrm>
        <a:off x="555743" y="2751934"/>
        <a:ext cx="1758511" cy="113657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F247981-FD2D-4858-8D7A-D14B8CD9BAE6}" type="datetimeFigureOut">
              <a:rPr lang="lv-LV" smtClean="0"/>
              <a:t>08.06.2023</a:t>
            </a:fld>
            <a:endParaRPr lang="lv-LV"/>
          </a:p>
        </p:txBody>
      </p:sp>
      <p:sp>
        <p:nvSpPr>
          <p:cNvPr id="4" name="Slaida attēla vietturi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051D0C5-A6FD-4A52-B332-9BD405881FC7}" type="slidenum">
              <a:rPr lang="lv-LV" smtClean="0"/>
              <a:t>‹#›</a:t>
            </a:fld>
            <a:endParaRPr lang="lv-LV"/>
          </a:p>
        </p:txBody>
      </p:sp>
    </p:spTree>
    <p:extLst>
      <p:ext uri="{BB962C8B-B14F-4D97-AF65-F5344CB8AC3E}">
        <p14:creationId xmlns:p14="http://schemas.microsoft.com/office/powerpoint/2010/main" val="366220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0051D0C5-A6FD-4A52-B332-9BD405881FC7}" type="slidenum">
              <a:rPr lang="lv-LV" smtClean="0"/>
              <a:t>1</a:t>
            </a:fld>
            <a:endParaRPr lang="lv-LV"/>
          </a:p>
        </p:txBody>
      </p:sp>
    </p:spTree>
    <p:extLst>
      <p:ext uri="{BB962C8B-B14F-4D97-AF65-F5344CB8AC3E}">
        <p14:creationId xmlns:p14="http://schemas.microsoft.com/office/powerpoint/2010/main" val="250188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lv-LV" b="1" u="sng" dirty="0">
                <a:latin typeface="Verdana" panose="020B0604030504040204" pitchFamily="34" charset="0"/>
              </a:rPr>
              <a:t>State Inspectorate for Protection of Children’s Rights</a:t>
            </a:r>
            <a:endParaRPr lang="lv-LV" altLang="lv-LV" b="1" u="sng" dirty="0">
              <a:latin typeface="Times New Roman" panose="02020603050405020304" pitchFamily="18" charset="0"/>
              <a:cs typeface="Times New Roman" panose="02020603050405020304" pitchFamily="18" charset="0"/>
            </a:endParaRPr>
          </a:p>
          <a:p>
            <a:endParaRPr lang="lv-LV" altLang="lv-LV" b="1" dirty="0">
              <a:latin typeface="Times New Roman" panose="02020603050405020304" pitchFamily="18" charset="0"/>
              <a:cs typeface="Times New Roman" panose="02020603050405020304" pitchFamily="18" charset="0"/>
            </a:endParaRPr>
          </a:p>
          <a:p>
            <a:pPr>
              <a:buFontTx/>
              <a:buChar char="•"/>
            </a:pPr>
            <a:r>
              <a:rPr lang="en-US" altLang="lv-LV" dirty="0"/>
              <a:t>Monitoring and control of compliance with regulatory acts</a:t>
            </a:r>
            <a:r>
              <a:rPr lang="lv-LV" altLang="lv-LV" dirty="0"/>
              <a:t>;</a:t>
            </a:r>
            <a:endParaRPr lang="en-US" altLang="lv-LV" dirty="0"/>
          </a:p>
          <a:p>
            <a:pPr>
              <a:buFontTx/>
              <a:buChar char="•"/>
            </a:pPr>
            <a:r>
              <a:rPr lang="en-US" altLang="lv-LV" dirty="0"/>
              <a:t>Supervision and methodical management of orphan</a:t>
            </a:r>
            <a:r>
              <a:rPr lang="lv-LV" altLang="lv-LV" dirty="0"/>
              <a:t> </a:t>
            </a:r>
            <a:endParaRPr lang="en-US" altLang="lv-LV" dirty="0"/>
          </a:p>
          <a:p>
            <a:pPr>
              <a:buFontTx/>
              <a:buChar char="•"/>
            </a:pPr>
            <a:r>
              <a:rPr lang="en-US" altLang="lv-LV" dirty="0"/>
              <a:t>Providing recommendations and cooperation in the field of protection of children's rights</a:t>
            </a:r>
          </a:p>
          <a:p>
            <a:pPr>
              <a:buFontTx/>
              <a:buChar char="•"/>
            </a:pPr>
            <a:r>
              <a:rPr lang="en-US" altLang="lv-LV" dirty="0"/>
              <a:t>Consulting and support services</a:t>
            </a:r>
          </a:p>
          <a:p>
            <a:pPr>
              <a:buFontTx/>
              <a:buChar char="•"/>
            </a:pPr>
            <a:r>
              <a:rPr lang="en-US" altLang="lv-LV" dirty="0"/>
              <a:t>Helpline</a:t>
            </a:r>
            <a:endParaRPr lang="lv-LV" altLang="lv-LV" dirty="0"/>
          </a:p>
          <a:p>
            <a:pPr>
              <a:buFontTx/>
              <a:buChar char="•"/>
            </a:pPr>
            <a:r>
              <a:rPr lang="lv-LV" altLang="lv-LV" dirty="0" err="1"/>
              <a:t>Barnahus</a:t>
            </a:r>
            <a:endParaRPr lang="lv-LV" altLang="lv-LV" dirty="0"/>
          </a:p>
          <a:p>
            <a:pPr>
              <a:buFontTx/>
              <a:buChar char="•"/>
            </a:pPr>
            <a:endParaRPr lang="lv-LV" altLang="lv-LV" dirty="0"/>
          </a:p>
          <a:p>
            <a:pPr>
              <a:buFontTx/>
              <a:buChar char="•"/>
            </a:pPr>
            <a:endParaRPr lang="lv-LV" altLang="lv-LV" dirty="0"/>
          </a:p>
          <a:p>
            <a:r>
              <a:rPr lang="lv-LV" altLang="lv-LV" b="1" u="sng" dirty="0"/>
              <a:t>A</a:t>
            </a:r>
            <a:r>
              <a:rPr lang="en-US" altLang="lv-LV" b="1" u="sng" dirty="0"/>
              <a:t>n Orphan's and Custody Court</a:t>
            </a:r>
            <a:endParaRPr lang="lv-LV" altLang="lv-LV" b="1" u="sng" dirty="0"/>
          </a:p>
          <a:p>
            <a:pPr>
              <a:buFontTx/>
              <a:buChar char="•"/>
            </a:pPr>
            <a:endParaRPr lang="lv-LV" altLang="lv-LV" dirty="0"/>
          </a:p>
          <a:p>
            <a:pPr>
              <a:buFontTx/>
              <a:buChar char="•"/>
            </a:pPr>
            <a:r>
              <a:rPr lang="en-US" altLang="lv-LV" dirty="0"/>
              <a:t>defend the personal and property interests and rights of a child or a person under trusteeship;</a:t>
            </a:r>
            <a:endParaRPr lang="lv-LV" altLang="lv-LV" dirty="0"/>
          </a:p>
          <a:p>
            <a:pPr>
              <a:buFontTx/>
              <a:buChar char="•"/>
            </a:pPr>
            <a:r>
              <a:rPr lang="en-US" altLang="lv-LV" dirty="0"/>
              <a:t>carry out the necessary activities in order to ensure upbringing of and appropriate care for the child in a family environment;</a:t>
            </a:r>
            <a:endParaRPr lang="lv-LV" altLang="lv-LV" dirty="0"/>
          </a:p>
          <a:p>
            <a:pPr>
              <a:buFontTx/>
              <a:buChar char="•"/>
            </a:pPr>
            <a:r>
              <a:rPr lang="en-US" altLang="lv-LV" dirty="0"/>
              <a:t>cooperate with other Orphan's and Custody Courts, the State Inspectorate for Protection of Children's Rights, long-term social care and social rehabilitation institutions and health care and educational institutions, social service offices, police institutions, the State Probation Service, and bailiffs in order to ensure the protection of the rights and interests of a child or a person under trusteeship;</a:t>
            </a:r>
            <a:endParaRPr lang="lv-LV" altLang="lv-LV" dirty="0"/>
          </a:p>
          <a:p>
            <a:endParaRPr lang="lv-LV" altLang="lv-LV" b="1" dirty="0">
              <a:latin typeface="Times New Roman" panose="02020603050405020304" pitchFamily="18" charset="0"/>
              <a:cs typeface="Times New Roman" panose="02020603050405020304" pitchFamily="18" charset="0"/>
            </a:endParaRPr>
          </a:p>
          <a:p>
            <a:r>
              <a:rPr lang="lv-LV" altLang="lv-LV" b="1" u="sng" dirty="0" err="1"/>
              <a:t>Municipal</a:t>
            </a:r>
            <a:r>
              <a:rPr lang="lv-LV" altLang="lv-LV" b="1" u="sng" dirty="0"/>
              <a:t> </a:t>
            </a:r>
            <a:r>
              <a:rPr lang="lv-LV" altLang="lv-LV" b="1" u="sng" dirty="0" err="1"/>
              <a:t>Social</a:t>
            </a:r>
            <a:r>
              <a:rPr lang="lv-LV" altLang="lv-LV" b="1" u="sng" dirty="0"/>
              <a:t> </a:t>
            </a:r>
            <a:r>
              <a:rPr lang="lv-LV" altLang="lv-LV" b="1" u="sng" dirty="0" err="1"/>
              <a:t>service</a:t>
            </a:r>
            <a:r>
              <a:rPr lang="lv-LV" altLang="lv-LV" b="1" u="sng" dirty="0"/>
              <a:t> (MSS)</a:t>
            </a:r>
          </a:p>
          <a:p>
            <a:endParaRPr lang="lv-LV" altLang="lv-LV" b="1" u="sng" dirty="0">
              <a:latin typeface="Times New Roman" panose="02020603050405020304" pitchFamily="18" charset="0"/>
              <a:cs typeface="Times New Roman" panose="02020603050405020304" pitchFamily="18" charset="0"/>
            </a:endParaRPr>
          </a:p>
          <a:p>
            <a:pPr>
              <a:buFontTx/>
              <a:buChar char="•"/>
            </a:pPr>
            <a:r>
              <a:rPr lang="lv-LV" altLang="lv-LV" sz="800" dirty="0" err="1"/>
              <a:t>Social</a:t>
            </a:r>
            <a:r>
              <a:rPr lang="lv-LV" altLang="lv-LV" sz="800" dirty="0"/>
              <a:t> </a:t>
            </a:r>
            <a:r>
              <a:rPr lang="lv-LV" altLang="lv-LV" sz="800" dirty="0" err="1"/>
              <a:t>work</a:t>
            </a:r>
            <a:r>
              <a:rPr lang="lv-LV" altLang="lv-LV" sz="800" dirty="0"/>
              <a:t>- </a:t>
            </a:r>
            <a:r>
              <a:rPr lang="lv-LV" altLang="lv-LV" sz="800" dirty="0" err="1"/>
              <a:t>including</a:t>
            </a:r>
            <a:r>
              <a:rPr lang="lv-LV" altLang="lv-LV" sz="800" dirty="0"/>
              <a:t> </a:t>
            </a:r>
            <a:r>
              <a:rPr lang="lv-LV" altLang="lv-LV" sz="800" b="1" dirty="0" err="1"/>
              <a:t>with</a:t>
            </a:r>
            <a:r>
              <a:rPr lang="lv-LV" altLang="lv-LV" sz="800" b="1" dirty="0"/>
              <a:t> </a:t>
            </a:r>
            <a:r>
              <a:rPr lang="lv-LV" altLang="lv-LV" sz="800" b="1" dirty="0" err="1"/>
              <a:t>families</a:t>
            </a:r>
            <a:r>
              <a:rPr lang="lv-LV" altLang="lv-LV" sz="800" b="1" dirty="0"/>
              <a:t> </a:t>
            </a:r>
            <a:r>
              <a:rPr lang="lv-LV" altLang="lv-LV" sz="800" b="1" dirty="0" err="1"/>
              <a:t>and</a:t>
            </a:r>
            <a:r>
              <a:rPr lang="lv-LV" altLang="lv-LV" sz="800" b="1" dirty="0"/>
              <a:t> </a:t>
            </a:r>
            <a:r>
              <a:rPr lang="lv-LV" altLang="lv-LV" sz="800" b="1" dirty="0" err="1"/>
              <a:t>children</a:t>
            </a:r>
            <a:r>
              <a:rPr lang="lv-LV" altLang="lv-LV" sz="800" b="1" dirty="0"/>
              <a:t>, </a:t>
            </a:r>
            <a:r>
              <a:rPr lang="en-US" altLang="lv-LV" sz="800" dirty="0"/>
              <a:t>with adults, with victims and perpetrators of violence, persons with addictions, and mental health complications</a:t>
            </a:r>
            <a:r>
              <a:rPr lang="lv-LV" altLang="lv-LV" sz="800" dirty="0"/>
              <a:t> </a:t>
            </a:r>
            <a:r>
              <a:rPr lang="lv-LV" altLang="lv-LV" sz="800" dirty="0" err="1"/>
              <a:t>etc</a:t>
            </a:r>
            <a:r>
              <a:rPr lang="lv-LV" altLang="lv-LV" sz="800" dirty="0"/>
              <a:t>.;</a:t>
            </a:r>
          </a:p>
          <a:p>
            <a:pPr>
              <a:buFontTx/>
              <a:buChar char="•"/>
            </a:pPr>
            <a:r>
              <a:rPr lang="lv-LV" altLang="lv-LV" sz="800" dirty="0" err="1"/>
              <a:t>Development</a:t>
            </a:r>
            <a:r>
              <a:rPr lang="lv-LV" altLang="lv-LV" sz="800" dirty="0"/>
              <a:t> </a:t>
            </a:r>
            <a:r>
              <a:rPr lang="lv-LV" altLang="lv-LV" sz="800" dirty="0" err="1"/>
              <a:t>and</a:t>
            </a:r>
            <a:r>
              <a:rPr lang="lv-LV" altLang="lv-LV" sz="800" dirty="0"/>
              <a:t> </a:t>
            </a:r>
            <a:r>
              <a:rPr lang="lv-LV" altLang="lv-LV" sz="800" dirty="0" err="1"/>
              <a:t>provision</a:t>
            </a:r>
            <a:r>
              <a:rPr lang="lv-LV" altLang="lv-LV" sz="800" dirty="0"/>
              <a:t> </a:t>
            </a:r>
            <a:r>
              <a:rPr lang="lv-LV" altLang="lv-LV" sz="800" dirty="0" err="1"/>
              <a:t>of</a:t>
            </a:r>
            <a:r>
              <a:rPr lang="lv-LV" altLang="lv-LV" sz="800" dirty="0"/>
              <a:t> </a:t>
            </a:r>
            <a:r>
              <a:rPr lang="lv-LV" altLang="lv-LV" sz="800" dirty="0" err="1"/>
              <a:t>services</a:t>
            </a:r>
            <a:endParaRPr lang="lv-LV" altLang="lv-LV" b="1" u="sng" dirty="0">
              <a:latin typeface="Times New Roman" panose="02020603050405020304" pitchFamily="18" charset="0"/>
              <a:cs typeface="Times New Roman" panose="02020603050405020304" pitchFamily="18" charset="0"/>
            </a:endParaRPr>
          </a:p>
          <a:p>
            <a:endParaRPr lang="lv-LV" altLang="lv-LV" b="1" u="sng" dirty="0">
              <a:latin typeface="Times New Roman" panose="02020603050405020304" pitchFamily="18" charset="0"/>
              <a:cs typeface="Times New Roman" panose="02020603050405020304" pitchFamily="18" charset="0"/>
            </a:endParaRPr>
          </a:p>
          <a:p>
            <a:r>
              <a:rPr lang="en-US" altLang="lv-LV" b="1" u="sng" dirty="0"/>
              <a:t>Co-operation Council in Children Matters</a:t>
            </a:r>
            <a:endParaRPr lang="lv-LV" altLang="lv-LV" b="1" u="sng" dirty="0">
              <a:latin typeface="Times New Roman" panose="02020603050405020304" pitchFamily="18" charset="0"/>
              <a:cs typeface="Times New Roman" panose="02020603050405020304" pitchFamily="18" charset="0"/>
            </a:endParaRPr>
          </a:p>
          <a:p>
            <a:pPr algn="just"/>
            <a:r>
              <a:rPr lang="lv-LV" altLang="lv-LV" dirty="0"/>
              <a:t>An </a:t>
            </a:r>
            <a:r>
              <a:rPr lang="en-US" altLang="lv-LV" dirty="0"/>
              <a:t>advisory collegial body the</a:t>
            </a:r>
            <a:r>
              <a:rPr lang="lv-LV" altLang="lv-LV" dirty="0"/>
              <a:t> </a:t>
            </a:r>
            <a:r>
              <a:rPr lang="en-US" altLang="lv-LV" dirty="0"/>
              <a:t>objective of which is</a:t>
            </a:r>
            <a:r>
              <a:rPr lang="lv-LV" altLang="lv-LV" dirty="0"/>
              <a:t> </a:t>
            </a:r>
            <a:r>
              <a:rPr lang="en-US" altLang="lv-LV" dirty="0"/>
              <a:t>to promote</a:t>
            </a:r>
            <a:r>
              <a:rPr lang="lv-LV" altLang="lv-LV" dirty="0"/>
              <a:t>:</a:t>
            </a:r>
          </a:p>
          <a:p>
            <a:pPr algn="just"/>
            <a:endParaRPr lang="lv-LV" altLang="lv-LV" dirty="0"/>
          </a:p>
          <a:p>
            <a:pPr algn="just"/>
            <a:r>
              <a:rPr lang="en-US" altLang="lv-LV" b="1" dirty="0"/>
              <a:t> </a:t>
            </a:r>
            <a:r>
              <a:rPr lang="lv-LV" altLang="lv-LV" b="1" dirty="0"/>
              <a:t>- </a:t>
            </a:r>
            <a:r>
              <a:rPr lang="en-US" altLang="lv-LV" b="1" dirty="0"/>
              <a:t>a unified understanding </a:t>
            </a:r>
            <a:r>
              <a:rPr lang="en-US" altLang="lv-LV" dirty="0"/>
              <a:t>on the conformity with the </a:t>
            </a:r>
            <a:r>
              <a:rPr lang="en-US" altLang="lv-LV" b="1" dirty="0"/>
              <a:t>principle of priority of a child's interests in local government and State action policies</a:t>
            </a:r>
            <a:r>
              <a:rPr lang="en-US" altLang="lv-LV" dirty="0"/>
              <a:t> </a:t>
            </a:r>
            <a:endParaRPr lang="lv-LV" altLang="lv-LV" dirty="0"/>
          </a:p>
          <a:p>
            <a:pPr algn="just"/>
            <a:endParaRPr lang="lv-LV" altLang="lv-LV" dirty="0"/>
          </a:p>
          <a:p>
            <a:pPr algn="just"/>
            <a:r>
              <a:rPr lang="lv-LV" altLang="lv-LV" b="1" dirty="0"/>
              <a:t>- </a:t>
            </a:r>
            <a:r>
              <a:rPr lang="en-US" altLang="lv-LV" dirty="0"/>
              <a:t>coordinated activity of authorities, including </a:t>
            </a:r>
            <a:r>
              <a:rPr lang="lv-LV" altLang="lv-LV" b="1" dirty="0" err="1"/>
              <a:t>municipial</a:t>
            </a:r>
            <a:r>
              <a:rPr lang="lv-LV" altLang="lv-LV" b="1" dirty="0"/>
              <a:t> </a:t>
            </a:r>
            <a:r>
              <a:rPr lang="en-US" altLang="lv-LV" b="1" dirty="0"/>
              <a:t>cooperation groups</a:t>
            </a:r>
            <a:r>
              <a:rPr lang="en-US" altLang="lv-LV" dirty="0"/>
              <a:t>, in the protection of children's rights </a:t>
            </a:r>
            <a:endParaRPr lang="lv-LV" altLang="lv-LV" dirty="0"/>
          </a:p>
          <a:p>
            <a:endParaRPr lang="lv-LV" altLang="lv-LV" b="1" dirty="0">
              <a:latin typeface="Times New Roman" panose="02020603050405020304" pitchFamily="18" charset="0"/>
              <a:cs typeface="Times New Roman" panose="02020603050405020304" pitchFamily="18" charset="0"/>
            </a:endParaRPr>
          </a:p>
          <a:p>
            <a:r>
              <a:rPr lang="en-US" altLang="lv-LV" b="1" dirty="0"/>
              <a:t>Chairman of the Council</a:t>
            </a:r>
            <a:r>
              <a:rPr lang="lv-LV" altLang="lv-LV" b="1" dirty="0"/>
              <a:t> </a:t>
            </a:r>
            <a:r>
              <a:rPr lang="lv-LV" altLang="lv-LV" dirty="0"/>
              <a:t>- </a:t>
            </a:r>
            <a:r>
              <a:rPr lang="lv-LV" altLang="lv-LV" dirty="0" err="1"/>
              <a:t>the</a:t>
            </a:r>
            <a:r>
              <a:rPr lang="lv-LV" altLang="lv-LV" dirty="0"/>
              <a:t> </a:t>
            </a:r>
            <a:r>
              <a:rPr lang="en-US" altLang="lv-LV" dirty="0"/>
              <a:t>Minister for Welfare</a:t>
            </a:r>
            <a:r>
              <a:rPr lang="lv-LV" altLang="lv-LV" dirty="0"/>
              <a:t>. </a:t>
            </a:r>
            <a:r>
              <a:rPr lang="lv-LV" altLang="lv-LV" dirty="0" err="1"/>
              <a:t>Other</a:t>
            </a:r>
            <a:r>
              <a:rPr lang="lv-LV" altLang="lv-LV" dirty="0"/>
              <a:t> </a:t>
            </a:r>
            <a:r>
              <a:rPr lang="lv-LV" altLang="lv-LV" b="1" dirty="0" err="1"/>
              <a:t>members</a:t>
            </a:r>
            <a:r>
              <a:rPr lang="lv-LV" altLang="lv-LV" dirty="0"/>
              <a:t>:</a:t>
            </a:r>
          </a:p>
          <a:p>
            <a:endParaRPr lang="lv-LV" altLang="lv-LV" dirty="0"/>
          </a:p>
          <a:p>
            <a:r>
              <a:rPr lang="en-US" altLang="lv-LV" dirty="0"/>
              <a:t>the Minister for the Interior</a:t>
            </a:r>
            <a:endParaRPr lang="lv-LV" altLang="lv-LV" dirty="0"/>
          </a:p>
          <a:p>
            <a:r>
              <a:rPr lang="lv-LV" altLang="lv-LV" dirty="0" err="1"/>
              <a:t>the</a:t>
            </a:r>
            <a:r>
              <a:rPr lang="lv-LV" altLang="lv-LV" dirty="0"/>
              <a:t> </a:t>
            </a:r>
            <a:r>
              <a:rPr lang="lv-LV" altLang="lv-LV" dirty="0" err="1"/>
              <a:t>Minister</a:t>
            </a:r>
            <a:r>
              <a:rPr lang="lv-LV" altLang="lv-LV" dirty="0"/>
              <a:t> </a:t>
            </a:r>
            <a:r>
              <a:rPr lang="lv-LV" altLang="lv-LV" dirty="0" err="1"/>
              <a:t>for</a:t>
            </a:r>
            <a:r>
              <a:rPr lang="lv-LV" altLang="lv-LV" dirty="0"/>
              <a:t> </a:t>
            </a:r>
            <a:r>
              <a:rPr lang="lv-LV" altLang="lv-LV" dirty="0" err="1"/>
              <a:t>the</a:t>
            </a:r>
            <a:r>
              <a:rPr lang="lv-LV" altLang="lv-LV" dirty="0"/>
              <a:t> </a:t>
            </a:r>
            <a:r>
              <a:rPr lang="lv-LV" altLang="lv-LV" dirty="0" err="1"/>
              <a:t>Education</a:t>
            </a:r>
            <a:r>
              <a:rPr lang="lv-LV" altLang="lv-LV" dirty="0"/>
              <a:t> </a:t>
            </a:r>
            <a:r>
              <a:rPr lang="lv-LV" altLang="lv-LV" dirty="0" err="1"/>
              <a:t>and</a:t>
            </a:r>
            <a:r>
              <a:rPr lang="lv-LV" altLang="lv-LV" dirty="0"/>
              <a:t> </a:t>
            </a:r>
            <a:r>
              <a:rPr lang="lv-LV" altLang="lv-LV" dirty="0" err="1"/>
              <a:t>Science</a:t>
            </a:r>
            <a:endParaRPr lang="lv-LV" altLang="lv-LV" dirty="0"/>
          </a:p>
          <a:p>
            <a:r>
              <a:rPr lang="lv-LV" altLang="lv-LV" dirty="0" err="1"/>
              <a:t>the</a:t>
            </a:r>
            <a:r>
              <a:rPr lang="lv-LV" altLang="lv-LV" dirty="0"/>
              <a:t> </a:t>
            </a:r>
            <a:r>
              <a:rPr lang="lv-LV" altLang="lv-LV" dirty="0" err="1"/>
              <a:t>Minister</a:t>
            </a:r>
            <a:r>
              <a:rPr lang="lv-LV" altLang="lv-LV" dirty="0"/>
              <a:t> </a:t>
            </a:r>
            <a:r>
              <a:rPr lang="lv-LV" altLang="lv-LV" dirty="0" err="1"/>
              <a:t>for</a:t>
            </a:r>
            <a:r>
              <a:rPr lang="lv-LV" altLang="lv-LV" dirty="0"/>
              <a:t> </a:t>
            </a:r>
            <a:r>
              <a:rPr lang="lv-LV" altLang="lv-LV" dirty="0" err="1"/>
              <a:t>the</a:t>
            </a:r>
            <a:r>
              <a:rPr lang="lv-LV" altLang="lv-LV" dirty="0"/>
              <a:t> </a:t>
            </a:r>
            <a:r>
              <a:rPr lang="lv-LV" altLang="lv-LV" dirty="0" err="1"/>
              <a:t>Justice</a:t>
            </a:r>
            <a:endParaRPr lang="lv-LV" altLang="lv-LV" dirty="0"/>
          </a:p>
          <a:p>
            <a:r>
              <a:rPr lang="lv-LV" altLang="lv-LV" dirty="0" err="1"/>
              <a:t>the</a:t>
            </a:r>
            <a:r>
              <a:rPr lang="lv-LV" altLang="lv-LV" dirty="0"/>
              <a:t> </a:t>
            </a:r>
            <a:r>
              <a:rPr lang="lv-LV" altLang="lv-LV" dirty="0" err="1"/>
              <a:t>Minister</a:t>
            </a:r>
            <a:r>
              <a:rPr lang="lv-LV" altLang="lv-LV" dirty="0"/>
              <a:t> </a:t>
            </a:r>
            <a:r>
              <a:rPr lang="lv-LV" altLang="lv-LV" dirty="0" err="1"/>
              <a:t>for</a:t>
            </a:r>
            <a:r>
              <a:rPr lang="lv-LV" altLang="lv-LV" dirty="0"/>
              <a:t> </a:t>
            </a:r>
            <a:r>
              <a:rPr lang="lv-LV" altLang="lv-LV" dirty="0" err="1"/>
              <a:t>the</a:t>
            </a:r>
            <a:r>
              <a:rPr lang="lv-LV" altLang="lv-LV" dirty="0"/>
              <a:t> Health</a:t>
            </a:r>
          </a:p>
          <a:p>
            <a:r>
              <a:rPr lang="lv-LV" altLang="lv-LV" dirty="0" err="1"/>
              <a:t>the</a:t>
            </a:r>
            <a:r>
              <a:rPr lang="lv-LV" altLang="lv-LV" dirty="0"/>
              <a:t> </a:t>
            </a:r>
            <a:r>
              <a:rPr lang="lv-LV" altLang="lv-LV" dirty="0" err="1"/>
              <a:t>authorised</a:t>
            </a:r>
            <a:r>
              <a:rPr lang="lv-LV" altLang="lv-LV" dirty="0"/>
              <a:t> </a:t>
            </a:r>
            <a:r>
              <a:rPr lang="lv-LV" altLang="lv-LV" dirty="0" err="1"/>
              <a:t>representative</a:t>
            </a:r>
            <a:r>
              <a:rPr lang="lv-LV" altLang="lv-LV" dirty="0"/>
              <a:t> </a:t>
            </a:r>
            <a:r>
              <a:rPr lang="lv-LV" altLang="lv-LV" dirty="0" err="1"/>
              <a:t>of</a:t>
            </a:r>
            <a:r>
              <a:rPr lang="lv-LV" altLang="lv-LV" dirty="0"/>
              <a:t> </a:t>
            </a:r>
            <a:r>
              <a:rPr lang="lv-LV" altLang="lv-LV" dirty="0" err="1"/>
              <a:t>the</a:t>
            </a:r>
            <a:r>
              <a:rPr lang="lv-LV" altLang="lv-LV" dirty="0"/>
              <a:t> </a:t>
            </a:r>
            <a:r>
              <a:rPr lang="lv-LV" altLang="lv-LV" dirty="0" err="1"/>
              <a:t>Ministry</a:t>
            </a:r>
            <a:r>
              <a:rPr lang="lv-LV" altLang="lv-LV" dirty="0"/>
              <a:t> </a:t>
            </a:r>
            <a:r>
              <a:rPr lang="lv-LV" altLang="lv-LV" dirty="0" err="1"/>
              <a:t>of</a:t>
            </a:r>
            <a:r>
              <a:rPr lang="lv-LV" altLang="lv-LV" dirty="0"/>
              <a:t>  </a:t>
            </a:r>
            <a:r>
              <a:rPr lang="lv-LV" altLang="lv-LV" dirty="0" err="1"/>
              <a:t>the</a:t>
            </a:r>
            <a:r>
              <a:rPr lang="lv-LV" altLang="lv-LV" dirty="0"/>
              <a:t> </a:t>
            </a:r>
            <a:r>
              <a:rPr lang="lv-LV" altLang="lv-LV" dirty="0" err="1"/>
              <a:t>Environmental</a:t>
            </a:r>
            <a:r>
              <a:rPr lang="lv-LV" altLang="lv-LV" dirty="0"/>
              <a:t> </a:t>
            </a:r>
            <a:r>
              <a:rPr lang="lv-LV" altLang="lv-LV" dirty="0" err="1"/>
              <a:t>Protcction</a:t>
            </a:r>
            <a:r>
              <a:rPr lang="lv-LV" altLang="lv-LV" dirty="0"/>
              <a:t> </a:t>
            </a:r>
            <a:r>
              <a:rPr lang="lv-LV" altLang="lv-LV" dirty="0" err="1"/>
              <a:t>and</a:t>
            </a:r>
            <a:r>
              <a:rPr lang="lv-LV" altLang="lv-LV" dirty="0"/>
              <a:t> </a:t>
            </a:r>
            <a:r>
              <a:rPr lang="lv-LV" altLang="lv-LV" dirty="0" err="1"/>
              <a:t>Regional</a:t>
            </a:r>
            <a:r>
              <a:rPr lang="lv-LV" altLang="lv-LV" dirty="0"/>
              <a:t> </a:t>
            </a:r>
            <a:r>
              <a:rPr lang="lv-LV" altLang="lv-LV" dirty="0" err="1"/>
              <a:t>Development</a:t>
            </a:r>
            <a:endParaRPr lang="lv-LV" altLang="lv-LV" dirty="0"/>
          </a:p>
          <a:p>
            <a:r>
              <a:rPr lang="lv-LV" altLang="lv-LV" dirty="0" err="1"/>
              <a:t>the</a:t>
            </a:r>
            <a:r>
              <a:rPr lang="lv-LV" altLang="lv-LV" dirty="0"/>
              <a:t> </a:t>
            </a:r>
            <a:r>
              <a:rPr lang="lv-LV" altLang="lv-LV" dirty="0" err="1"/>
              <a:t>authorised</a:t>
            </a:r>
            <a:r>
              <a:rPr lang="lv-LV" altLang="lv-LV" dirty="0"/>
              <a:t> </a:t>
            </a:r>
            <a:r>
              <a:rPr lang="lv-LV" altLang="lv-LV" dirty="0" err="1"/>
              <a:t>representative</a:t>
            </a:r>
            <a:r>
              <a:rPr lang="lv-LV" altLang="lv-LV" dirty="0"/>
              <a:t> </a:t>
            </a:r>
            <a:r>
              <a:rPr lang="lv-LV" altLang="lv-LV" dirty="0" err="1"/>
              <a:t>of</a:t>
            </a:r>
            <a:r>
              <a:rPr lang="lv-LV" altLang="lv-LV" dirty="0"/>
              <a:t> </a:t>
            </a:r>
            <a:r>
              <a:rPr lang="lv-LV" altLang="lv-LV" dirty="0" err="1"/>
              <a:t>the</a:t>
            </a:r>
            <a:r>
              <a:rPr lang="lv-LV" altLang="lv-LV" dirty="0"/>
              <a:t> </a:t>
            </a:r>
            <a:r>
              <a:rPr lang="lv-LV" altLang="lv-LV" dirty="0" err="1"/>
              <a:t>Ministry</a:t>
            </a:r>
            <a:r>
              <a:rPr lang="lv-LV" altLang="lv-LV" dirty="0"/>
              <a:t> </a:t>
            </a:r>
            <a:r>
              <a:rPr lang="lv-LV" altLang="lv-LV" dirty="0" err="1"/>
              <a:t>of</a:t>
            </a:r>
            <a:r>
              <a:rPr lang="lv-LV" altLang="lv-LV" dirty="0"/>
              <a:t> </a:t>
            </a:r>
            <a:r>
              <a:rPr lang="lv-LV" altLang="lv-LV" dirty="0" err="1"/>
              <a:t>Culture</a:t>
            </a:r>
            <a:endParaRPr lang="lv-LV" altLang="lv-LV" dirty="0"/>
          </a:p>
          <a:p>
            <a:r>
              <a:rPr lang="lv-LV" altLang="lv-LV" dirty="0" err="1"/>
              <a:t>the</a:t>
            </a:r>
            <a:r>
              <a:rPr lang="lv-LV" altLang="lv-LV" dirty="0"/>
              <a:t> </a:t>
            </a:r>
            <a:r>
              <a:rPr lang="lv-LV" altLang="lv-LV" dirty="0" err="1"/>
              <a:t>authorised</a:t>
            </a:r>
            <a:r>
              <a:rPr lang="lv-LV" altLang="lv-LV" dirty="0"/>
              <a:t> </a:t>
            </a:r>
            <a:r>
              <a:rPr lang="lv-LV" altLang="lv-LV" dirty="0" err="1"/>
              <a:t>representative</a:t>
            </a:r>
            <a:r>
              <a:rPr lang="lv-LV" altLang="lv-LV" dirty="0"/>
              <a:t> </a:t>
            </a:r>
            <a:r>
              <a:rPr lang="lv-LV" altLang="lv-LV" dirty="0" err="1"/>
              <a:t>of</a:t>
            </a:r>
            <a:r>
              <a:rPr lang="lv-LV" altLang="lv-LV" dirty="0"/>
              <a:t> </a:t>
            </a:r>
            <a:r>
              <a:rPr lang="lv-LV" altLang="lv-LV" dirty="0" err="1"/>
              <a:t>the</a:t>
            </a:r>
            <a:r>
              <a:rPr lang="lv-LV" altLang="lv-LV" dirty="0"/>
              <a:t> </a:t>
            </a:r>
            <a:r>
              <a:rPr lang="lv-LV" altLang="lv-LV" dirty="0" err="1"/>
              <a:t>State</a:t>
            </a:r>
            <a:r>
              <a:rPr lang="lv-LV" altLang="lv-LV" dirty="0"/>
              <a:t> </a:t>
            </a:r>
            <a:r>
              <a:rPr lang="lv-LV" altLang="lv-LV" dirty="0" err="1"/>
              <a:t>Chancellery</a:t>
            </a:r>
            <a:endParaRPr lang="lv-LV" altLang="lv-LV" dirty="0"/>
          </a:p>
          <a:p>
            <a:r>
              <a:rPr lang="lv-LV" altLang="lv-LV" dirty="0" err="1"/>
              <a:t>the</a:t>
            </a:r>
            <a:r>
              <a:rPr lang="lv-LV" altLang="lv-LV" dirty="0"/>
              <a:t> </a:t>
            </a:r>
            <a:r>
              <a:rPr lang="lv-LV" altLang="lv-LV" dirty="0" err="1"/>
              <a:t>Head</a:t>
            </a:r>
            <a:r>
              <a:rPr lang="lv-LV" altLang="lv-LV" dirty="0"/>
              <a:t> </a:t>
            </a:r>
            <a:r>
              <a:rPr lang="lv-LV" altLang="lv-LV" dirty="0" err="1"/>
              <a:t>of</a:t>
            </a:r>
            <a:r>
              <a:rPr lang="lv-LV" altLang="lv-LV" dirty="0"/>
              <a:t> </a:t>
            </a:r>
            <a:r>
              <a:rPr lang="lv-LV" altLang="lv-LV" dirty="0" err="1"/>
              <a:t>State</a:t>
            </a:r>
            <a:r>
              <a:rPr lang="lv-LV" altLang="lv-LV" dirty="0"/>
              <a:t> </a:t>
            </a:r>
            <a:r>
              <a:rPr lang="lv-LV" altLang="lv-LV" dirty="0" err="1"/>
              <a:t>Child</a:t>
            </a:r>
            <a:r>
              <a:rPr lang="lv-LV" altLang="lv-LV" dirty="0"/>
              <a:t> </a:t>
            </a:r>
            <a:r>
              <a:rPr lang="lv-LV" altLang="lv-LV" dirty="0" err="1"/>
              <a:t>Protection</a:t>
            </a:r>
            <a:r>
              <a:rPr lang="lv-LV" altLang="lv-LV" dirty="0"/>
              <a:t> </a:t>
            </a:r>
            <a:r>
              <a:rPr lang="lv-LV" altLang="lv-LV" dirty="0" err="1"/>
              <a:t>Inspectiorate</a:t>
            </a:r>
            <a:endParaRPr lang="lv-LV" altLang="lv-LV" dirty="0"/>
          </a:p>
          <a:p>
            <a:r>
              <a:rPr lang="lv-LV" altLang="lv-LV" dirty="0" err="1"/>
              <a:t>the</a:t>
            </a:r>
            <a:r>
              <a:rPr lang="lv-LV" altLang="lv-LV" dirty="0"/>
              <a:t> </a:t>
            </a:r>
            <a:r>
              <a:rPr lang="lv-LV" altLang="lv-LV" dirty="0" err="1"/>
              <a:t>Chairman</a:t>
            </a:r>
            <a:r>
              <a:rPr lang="lv-LV" altLang="lv-LV" dirty="0"/>
              <a:t> </a:t>
            </a:r>
            <a:r>
              <a:rPr lang="lv-LV" altLang="lv-LV" dirty="0" err="1"/>
              <a:t>of</a:t>
            </a:r>
            <a:r>
              <a:rPr lang="lv-LV" altLang="lv-LV" dirty="0"/>
              <a:t> </a:t>
            </a:r>
            <a:r>
              <a:rPr lang="lv-LV" altLang="lv-LV" dirty="0" err="1"/>
              <a:t>Latvian</a:t>
            </a:r>
            <a:r>
              <a:rPr lang="lv-LV" altLang="lv-LV" dirty="0"/>
              <a:t> Association </a:t>
            </a:r>
            <a:r>
              <a:rPr lang="lv-LV" altLang="lv-LV" dirty="0" err="1"/>
              <a:t>of</a:t>
            </a:r>
            <a:r>
              <a:rPr lang="lv-LV" altLang="lv-LV" dirty="0"/>
              <a:t> </a:t>
            </a:r>
            <a:r>
              <a:rPr lang="lv-LV" altLang="lv-LV" dirty="0" err="1"/>
              <a:t>Local</a:t>
            </a:r>
            <a:r>
              <a:rPr lang="lv-LV" altLang="lv-LV" dirty="0"/>
              <a:t> </a:t>
            </a:r>
            <a:r>
              <a:rPr lang="lv-LV" altLang="lv-LV" dirty="0" err="1"/>
              <a:t>and</a:t>
            </a:r>
            <a:r>
              <a:rPr lang="lv-LV" altLang="lv-LV" dirty="0"/>
              <a:t> </a:t>
            </a:r>
            <a:r>
              <a:rPr lang="lv-LV" altLang="lv-LV" dirty="0" err="1"/>
              <a:t>Regional</a:t>
            </a:r>
            <a:r>
              <a:rPr lang="lv-LV" altLang="lv-LV" dirty="0"/>
              <a:t> </a:t>
            </a:r>
            <a:r>
              <a:rPr lang="lv-LV" altLang="lv-LV" dirty="0" err="1"/>
              <a:t>Governments</a:t>
            </a:r>
            <a:r>
              <a:rPr lang="lv-LV" altLang="lv-LV" dirty="0"/>
              <a:t>  </a:t>
            </a:r>
          </a:p>
          <a:p>
            <a:r>
              <a:rPr lang="lv-LV" altLang="lv-LV" dirty="0"/>
              <a:t> </a:t>
            </a:r>
            <a:r>
              <a:rPr lang="lv-LV" altLang="lv-LV" dirty="0" err="1"/>
              <a:t>the</a:t>
            </a:r>
            <a:r>
              <a:rPr lang="lv-LV" altLang="lv-LV" dirty="0"/>
              <a:t> </a:t>
            </a:r>
            <a:r>
              <a:rPr lang="lv-LV" altLang="lv-LV" dirty="0" err="1"/>
              <a:t>authorised</a:t>
            </a:r>
            <a:r>
              <a:rPr lang="lv-LV" altLang="lv-LV" dirty="0"/>
              <a:t> </a:t>
            </a:r>
            <a:r>
              <a:rPr lang="lv-LV" altLang="lv-LV" dirty="0" err="1"/>
              <a:t>representative</a:t>
            </a:r>
            <a:r>
              <a:rPr lang="lv-LV" altLang="lv-LV" dirty="0"/>
              <a:t> </a:t>
            </a:r>
            <a:r>
              <a:rPr lang="lv-LV" altLang="lv-LV" dirty="0" err="1"/>
              <a:t>Latvians</a:t>
            </a:r>
            <a:r>
              <a:rPr lang="lv-LV" altLang="lv-LV" dirty="0"/>
              <a:t> </a:t>
            </a:r>
            <a:r>
              <a:rPr lang="lv-LV" altLang="lv-LV" dirty="0" err="1"/>
              <a:t>Children’s</a:t>
            </a:r>
            <a:r>
              <a:rPr lang="lv-LV" altLang="lv-LV" dirty="0"/>
              <a:t> </a:t>
            </a:r>
            <a:r>
              <a:rPr lang="lv-LV" altLang="lv-LV" dirty="0" err="1"/>
              <a:t>Welfare</a:t>
            </a:r>
            <a:r>
              <a:rPr lang="lv-LV" altLang="lv-LV" dirty="0"/>
              <a:t> </a:t>
            </a:r>
            <a:r>
              <a:rPr lang="lv-LV" altLang="lv-LV" dirty="0" err="1"/>
              <a:t>Network</a:t>
            </a:r>
            <a:endParaRPr lang="lv-LV" altLang="lv-LV" dirty="0"/>
          </a:p>
          <a:p>
            <a:r>
              <a:rPr lang="lv-LV" altLang="lv-LV" dirty="0" err="1"/>
              <a:t>the</a:t>
            </a:r>
            <a:r>
              <a:rPr lang="lv-LV" altLang="lv-LV" dirty="0"/>
              <a:t> </a:t>
            </a:r>
            <a:r>
              <a:rPr lang="lv-LV" altLang="lv-LV" dirty="0" err="1"/>
              <a:t>authorised</a:t>
            </a:r>
            <a:r>
              <a:rPr lang="lv-LV" altLang="lv-LV" dirty="0"/>
              <a:t> </a:t>
            </a:r>
            <a:r>
              <a:rPr lang="lv-LV" altLang="lv-LV" dirty="0" err="1"/>
              <a:t>representative</a:t>
            </a:r>
            <a:r>
              <a:rPr lang="lv-LV" altLang="lv-LV" dirty="0"/>
              <a:t> </a:t>
            </a:r>
            <a:r>
              <a:rPr lang="lv-LV" altLang="lv-LV" dirty="0" err="1"/>
              <a:t>of</a:t>
            </a:r>
            <a:r>
              <a:rPr lang="lv-LV" altLang="lv-LV" dirty="0"/>
              <a:t>  A</a:t>
            </a:r>
            <a:r>
              <a:rPr lang="en-US" altLang="lv-LV" dirty="0" err="1"/>
              <a:t>ssociation</a:t>
            </a:r>
            <a:r>
              <a:rPr lang="en-US" altLang="lv-LV" dirty="0"/>
              <a:t> of employees of Latvian Orphan's Courts</a:t>
            </a:r>
            <a:endParaRPr lang="lv-LV" altLang="lv-LV" dirty="0"/>
          </a:p>
          <a:p>
            <a:endParaRPr lang="lv-LV" altLang="lv-LV" dirty="0"/>
          </a:p>
          <a:p>
            <a:endParaRPr lang="lv-LV" altLang="lv-LV" b="1" dirty="0">
              <a:latin typeface="Times New Roman" panose="02020603050405020304" pitchFamily="18" charset="0"/>
              <a:cs typeface="Times New Roman" panose="02020603050405020304" pitchFamily="18" charset="0"/>
            </a:endParaRPr>
          </a:p>
          <a:p>
            <a:endParaRPr lang="lv-LV" altLang="lv-LV" b="1" dirty="0">
              <a:latin typeface="Times New Roman" panose="02020603050405020304" pitchFamily="18" charset="0"/>
              <a:cs typeface="Times New Roman" panose="02020603050405020304" pitchFamily="18" charset="0"/>
            </a:endParaRPr>
          </a:p>
          <a:p>
            <a:endParaRPr lang="lv-LV" altLang="lv-LV" b="1" dirty="0">
              <a:latin typeface="Times New Roman" panose="02020603050405020304" pitchFamily="18" charset="0"/>
              <a:cs typeface="Times New Roman" panose="02020603050405020304" pitchFamily="18" charset="0"/>
            </a:endParaRPr>
          </a:p>
          <a:p>
            <a:r>
              <a:rPr lang="lv-LV" altLang="lv-LV" b="1" u="sng" dirty="0" err="1">
                <a:latin typeface="Times New Roman" panose="02020603050405020304" pitchFamily="18" charset="0"/>
                <a:cs typeface="Times New Roman" panose="02020603050405020304" pitchFamily="18" charset="0"/>
              </a:rPr>
              <a:t>Ministry</a:t>
            </a:r>
            <a:r>
              <a:rPr lang="lv-LV" altLang="lv-LV" b="1" u="sng" dirty="0">
                <a:latin typeface="Times New Roman" panose="02020603050405020304" pitchFamily="18" charset="0"/>
                <a:cs typeface="Times New Roman" panose="02020603050405020304" pitchFamily="18" charset="0"/>
              </a:rPr>
              <a:t> </a:t>
            </a:r>
            <a:r>
              <a:rPr lang="lv-LV" altLang="lv-LV" b="1" u="sng" dirty="0" err="1">
                <a:latin typeface="Times New Roman" panose="02020603050405020304" pitchFamily="18" charset="0"/>
                <a:cs typeface="Times New Roman" panose="02020603050405020304" pitchFamily="18" charset="0"/>
              </a:rPr>
              <a:t>of</a:t>
            </a:r>
            <a:r>
              <a:rPr lang="lv-LV" altLang="lv-LV" b="1" u="sng" dirty="0">
                <a:latin typeface="Times New Roman" panose="02020603050405020304" pitchFamily="18" charset="0"/>
                <a:cs typeface="Times New Roman" panose="02020603050405020304" pitchFamily="18" charset="0"/>
              </a:rPr>
              <a:t> </a:t>
            </a:r>
            <a:r>
              <a:rPr lang="lv-LV" altLang="lv-LV" b="1" u="sng" dirty="0" err="1">
                <a:latin typeface="Times New Roman" panose="02020603050405020304" pitchFamily="18" charset="0"/>
                <a:cs typeface="Times New Roman" panose="02020603050405020304" pitchFamily="18" charset="0"/>
              </a:rPr>
              <a:t>Justice</a:t>
            </a:r>
            <a:endParaRPr lang="lv-LV" altLang="lv-LV" b="1" u="sng" dirty="0">
              <a:latin typeface="Times New Roman" panose="02020603050405020304" pitchFamily="18" charset="0"/>
              <a:cs typeface="Times New Roman" panose="02020603050405020304" pitchFamily="18" charset="0"/>
            </a:endParaRPr>
          </a:p>
          <a:p>
            <a:endParaRPr lang="lv-LV" altLang="lv-LV" dirty="0"/>
          </a:p>
          <a:p>
            <a:r>
              <a:rPr lang="en-US" altLang="lv-LV" dirty="0"/>
              <a:t>The Ministry of Justice is the Central Authority in forced enforcement cases affecting the return of children to the State of residence</a:t>
            </a:r>
            <a:r>
              <a:rPr lang="lv-LV" altLang="lv-LV" dirty="0"/>
              <a:t> (</a:t>
            </a:r>
            <a:r>
              <a:rPr lang="en-US" altLang="lv-LV" dirty="0"/>
              <a:t>On the Hague Convention on Civil Aspects of International Child Abduction</a:t>
            </a:r>
            <a:r>
              <a:rPr lang="lv-LV" altLang="lv-LV" dirty="0"/>
              <a:t>)</a:t>
            </a:r>
          </a:p>
          <a:p>
            <a:endParaRPr lang="lv-LV" altLang="lv-LV" dirty="0"/>
          </a:p>
          <a:p>
            <a:r>
              <a:rPr lang="lv-LV" altLang="lv-LV" b="1" u="sng" dirty="0" err="1"/>
              <a:t>Out-of-family</a:t>
            </a:r>
            <a:r>
              <a:rPr lang="lv-LV" altLang="lv-LV" b="1" u="sng" dirty="0"/>
              <a:t> </a:t>
            </a:r>
            <a:r>
              <a:rPr lang="lv-LV" altLang="lv-LV" b="1" u="sng" dirty="0" err="1"/>
              <a:t>care</a:t>
            </a:r>
            <a:r>
              <a:rPr lang="lv-LV" altLang="lv-LV" b="1" u="sng" dirty="0"/>
              <a:t> </a:t>
            </a:r>
            <a:r>
              <a:rPr lang="lv-LV" altLang="lv-LV" b="1" u="sng" dirty="0" err="1"/>
              <a:t>support</a:t>
            </a:r>
            <a:r>
              <a:rPr lang="lv-LV" altLang="lv-LV" b="1" u="sng" dirty="0"/>
              <a:t> </a:t>
            </a:r>
            <a:r>
              <a:rPr lang="lv-LV" altLang="lv-LV" b="1" u="sng" dirty="0" err="1"/>
              <a:t>centre</a:t>
            </a:r>
            <a:endParaRPr lang="lv-LV" altLang="lv-LV" b="1" u="sng" dirty="0"/>
          </a:p>
          <a:p>
            <a:endParaRPr lang="lv-LV" altLang="lv-LV" dirty="0"/>
          </a:p>
          <a:p>
            <a:pPr eaLnBrk="1" hangingPunct="1">
              <a:spcBef>
                <a:spcPct val="0"/>
              </a:spcBef>
            </a:pPr>
            <a:r>
              <a:rPr lang="lv-LV" altLang="lv-LV" dirty="0"/>
              <a:t>-</a:t>
            </a:r>
            <a:r>
              <a:rPr lang="en-GB" altLang="lv-LV" dirty="0"/>
              <a:t>To provide consultation/support for foster families</a:t>
            </a:r>
            <a:endParaRPr lang="lv-LV" altLang="lv-LV" dirty="0"/>
          </a:p>
          <a:p>
            <a:pPr eaLnBrk="1" hangingPunct="1">
              <a:spcBef>
                <a:spcPct val="0"/>
              </a:spcBef>
            </a:pPr>
            <a:r>
              <a:rPr lang="lv-LV" altLang="lv-LV" dirty="0"/>
              <a:t>-</a:t>
            </a:r>
            <a:r>
              <a:rPr lang="en-GB" altLang="lv-LV" dirty="0"/>
              <a:t>Attract new foster families, guardians, adopters</a:t>
            </a:r>
            <a:endParaRPr lang="lv-LV" altLang="lv-LV" dirty="0"/>
          </a:p>
          <a:p>
            <a:pPr eaLnBrk="1" hangingPunct="1">
              <a:spcBef>
                <a:spcPct val="0"/>
              </a:spcBef>
            </a:pPr>
            <a:r>
              <a:rPr lang="lv-LV" altLang="lv-LV" dirty="0"/>
              <a:t>-</a:t>
            </a:r>
            <a:r>
              <a:rPr lang="en-GB" altLang="lv-LV" dirty="0"/>
              <a:t>Organise training of foster families, potential adopters and since 01.04.2023. guardians</a:t>
            </a:r>
            <a:endParaRPr lang="lv-LV" altLang="lv-LV" dirty="0"/>
          </a:p>
          <a:p>
            <a:pPr eaLnBrk="1" hangingPunct="1">
              <a:spcBef>
                <a:spcPct val="0"/>
              </a:spcBef>
            </a:pPr>
            <a:r>
              <a:rPr lang="lv-LV" altLang="lv-LV" dirty="0"/>
              <a:t>-</a:t>
            </a:r>
            <a:r>
              <a:rPr lang="en-GB" altLang="lv-LV" dirty="0"/>
              <a:t>Develop a support  plan for a foster family a child</a:t>
            </a:r>
            <a:endParaRPr lang="lv-LV" altLang="lv-LV" dirty="0"/>
          </a:p>
          <a:p>
            <a:pPr eaLnBrk="1" hangingPunct="1">
              <a:spcBef>
                <a:spcPct val="0"/>
              </a:spcBef>
            </a:pPr>
            <a:r>
              <a:rPr lang="lv-LV" altLang="lv-LV" dirty="0"/>
              <a:t>-</a:t>
            </a:r>
            <a:r>
              <a:rPr lang="en-GB" altLang="lv-LV" dirty="0"/>
              <a:t>Payment of remuneration/benefits</a:t>
            </a:r>
            <a:endParaRPr lang="lv-LV" altLang="lv-LV" dirty="0"/>
          </a:p>
          <a:p>
            <a:pPr eaLnBrk="1" hangingPunct="1">
              <a:spcBef>
                <a:spcPct val="0"/>
              </a:spcBef>
            </a:pPr>
            <a:r>
              <a:rPr lang="lv-LV" altLang="lv-LV" dirty="0"/>
              <a:t>-</a:t>
            </a:r>
            <a:r>
              <a:rPr lang="en-GB" altLang="lv-LV" dirty="0"/>
              <a:t>Fill data in the Information System</a:t>
            </a:r>
            <a:endParaRPr lang="lv-LV" altLang="lv-LV" dirty="0"/>
          </a:p>
          <a:p>
            <a:endParaRPr lang="lv-LV" altLang="lv-LV" dirty="0"/>
          </a:p>
          <a:p>
            <a:endParaRPr lang="lv-LV" altLang="lv-LV" dirty="0"/>
          </a:p>
          <a:p>
            <a:endParaRPr lang="lv-LV" altLang="lv-LV" dirty="0"/>
          </a:p>
          <a:p>
            <a:endParaRPr lang="lv-LV" altLang="lv-LV" dirty="0"/>
          </a:p>
          <a:p>
            <a:r>
              <a:rPr lang="en-US" altLang="lv-LV" b="1" u="sng" dirty="0"/>
              <a:t>Legal framework for children’s right’s protection</a:t>
            </a:r>
            <a:endParaRPr lang="lv-LV" altLang="lv-LV" b="1" u="sng" dirty="0"/>
          </a:p>
          <a:p>
            <a:endParaRPr lang="lv-LV" altLang="lv-LV" dirty="0"/>
          </a:p>
          <a:p>
            <a:pPr algn="just">
              <a:spcBef>
                <a:spcPct val="0"/>
              </a:spcBef>
              <a:buFont typeface="Wingdings" panose="05000000000000000000" pitchFamily="2" charset="2"/>
              <a:buChar char="§"/>
            </a:pPr>
            <a:r>
              <a:rPr lang="en-GB" altLang="lv-LV" i="1" dirty="0"/>
              <a:t>UN Convention on the rights of the child </a:t>
            </a:r>
            <a:r>
              <a:rPr lang="en-GB" altLang="lv-LV" dirty="0"/>
              <a:t>(Latvia acceded to the convention in 1992)</a:t>
            </a:r>
          </a:p>
          <a:p>
            <a:pPr>
              <a:spcBef>
                <a:spcPct val="0"/>
              </a:spcBef>
              <a:buFont typeface="Wingdings" panose="05000000000000000000" pitchFamily="2" charset="2"/>
              <a:buChar char="§"/>
            </a:pPr>
            <a:endParaRPr lang="lv-LV" altLang="lv-LV" dirty="0"/>
          </a:p>
          <a:p>
            <a:pPr>
              <a:spcBef>
                <a:spcPct val="0"/>
              </a:spcBef>
              <a:buFont typeface="Wingdings" panose="05000000000000000000" pitchFamily="2" charset="2"/>
              <a:buChar char="§"/>
            </a:pPr>
            <a:r>
              <a:rPr lang="en-GB" altLang="lv-LV" i="1" dirty="0"/>
              <a:t>The Constitution of the Republic of Latvia</a:t>
            </a:r>
            <a:endParaRPr lang="lv-LV" altLang="lv-LV" i="1" dirty="0"/>
          </a:p>
          <a:p>
            <a:pPr>
              <a:spcBef>
                <a:spcPct val="0"/>
              </a:spcBef>
            </a:pPr>
            <a:r>
              <a:rPr lang="en-GB" altLang="lv-LV" dirty="0"/>
              <a:t>The constitution inter alia defines that the state shall protect rights of the child and provide special support to </a:t>
            </a:r>
            <a:r>
              <a:rPr lang="en-GB" altLang="lv-LV" dirty="0" err="1"/>
              <a:t>ch</a:t>
            </a:r>
            <a:r>
              <a:rPr lang="lv-LV" altLang="lv-LV" dirty="0" err="1"/>
              <a:t>il</a:t>
            </a:r>
            <a:r>
              <a:rPr lang="en-GB" altLang="lv-LV" dirty="0" err="1"/>
              <a:t>dren</a:t>
            </a:r>
            <a:r>
              <a:rPr lang="en-GB" altLang="lv-LV" dirty="0"/>
              <a:t> who have suffered from violence </a:t>
            </a:r>
            <a:r>
              <a:rPr lang="lv-LV" altLang="lv-LV" dirty="0"/>
              <a:t>(t</a:t>
            </a:r>
            <a:r>
              <a:rPr lang="en-GB" altLang="lv-LV" dirty="0"/>
              <a:t>his legal provision has been included in the constitution in 1998</a:t>
            </a:r>
            <a:r>
              <a:rPr lang="lv-LV" altLang="lv-LV" dirty="0"/>
              <a:t>)</a:t>
            </a:r>
          </a:p>
          <a:p>
            <a:pPr>
              <a:spcBef>
                <a:spcPct val="0"/>
              </a:spcBef>
              <a:buFont typeface="Wingdings" panose="05000000000000000000" pitchFamily="2" charset="2"/>
              <a:buChar char="§"/>
            </a:pPr>
            <a:endParaRPr lang="lv-LV" altLang="lv-LV" dirty="0"/>
          </a:p>
          <a:p>
            <a:pPr>
              <a:spcBef>
                <a:spcPct val="0"/>
              </a:spcBef>
              <a:buFont typeface="Wingdings" panose="05000000000000000000" pitchFamily="2" charset="2"/>
              <a:buChar char="§"/>
            </a:pPr>
            <a:r>
              <a:rPr lang="lv-LV" altLang="lv-LV" i="1" dirty="0" err="1"/>
              <a:t>Law</a:t>
            </a:r>
            <a:r>
              <a:rPr lang="lv-LV" altLang="lv-LV" i="1" dirty="0"/>
              <a:t> </a:t>
            </a:r>
            <a:r>
              <a:rPr lang="lv-LV" altLang="lv-LV" i="1" dirty="0" err="1"/>
              <a:t>on</a:t>
            </a:r>
            <a:r>
              <a:rPr lang="lv-LV" altLang="lv-LV" i="1" dirty="0"/>
              <a:t> </a:t>
            </a:r>
            <a:r>
              <a:rPr lang="lv-LV" altLang="lv-LV" i="1" dirty="0" err="1"/>
              <a:t>the</a:t>
            </a:r>
            <a:r>
              <a:rPr lang="lv-LV" altLang="lv-LV" i="1" dirty="0"/>
              <a:t> </a:t>
            </a:r>
            <a:r>
              <a:rPr lang="en-GB" altLang="lv-LV" i="1" dirty="0"/>
              <a:t>Protection of the </a:t>
            </a:r>
            <a:r>
              <a:rPr lang="lv-LV" altLang="lv-LV" i="1" dirty="0" err="1"/>
              <a:t>Children’s</a:t>
            </a:r>
            <a:r>
              <a:rPr lang="lv-LV" altLang="lv-LV" i="1" dirty="0"/>
              <a:t> </a:t>
            </a:r>
            <a:r>
              <a:rPr lang="lv-LV" altLang="lv-LV" i="1" dirty="0" err="1"/>
              <a:t>Right’s</a:t>
            </a:r>
            <a:r>
              <a:rPr lang="lv-LV" altLang="lv-LV" i="1" dirty="0"/>
              <a:t> (</a:t>
            </a:r>
            <a:r>
              <a:rPr lang="en-GB" altLang="lv-LV" dirty="0"/>
              <a:t>has been adopted in 1998</a:t>
            </a:r>
            <a:r>
              <a:rPr lang="lv-LV" altLang="lv-LV" dirty="0"/>
              <a:t>)</a:t>
            </a:r>
            <a:r>
              <a:rPr lang="en-GB" altLang="lv-LV" dirty="0"/>
              <a:t> </a:t>
            </a:r>
            <a:endParaRPr lang="lv-LV" altLang="lv-LV" dirty="0"/>
          </a:p>
          <a:p>
            <a:pPr>
              <a:spcBef>
                <a:spcPct val="0"/>
              </a:spcBef>
            </a:pPr>
            <a:r>
              <a:rPr lang="en-GB" altLang="lv-LV" dirty="0"/>
              <a:t>The law </a:t>
            </a:r>
            <a:r>
              <a:rPr lang="en-GB" altLang="lv-LV" dirty="0" err="1"/>
              <a:t>defi</a:t>
            </a:r>
            <a:r>
              <a:rPr lang="lv-LV" altLang="lv-LV" dirty="0"/>
              <a:t>n</a:t>
            </a:r>
            <a:r>
              <a:rPr lang="en-GB" altLang="lv-LV" dirty="0"/>
              <a:t>es the rights and freedoms of a child as well as well as numerous other principles for the protection of the rights of the child. The law also defines the necessary actions to be taken by the institutions involved in the protection of the rights of the child.</a:t>
            </a:r>
            <a:endParaRPr lang="lv-LV" altLang="lv-LV" dirty="0"/>
          </a:p>
          <a:p>
            <a:pPr>
              <a:spcBef>
                <a:spcPct val="0"/>
              </a:spcBef>
            </a:pPr>
            <a:endParaRPr lang="lv-LV" altLang="lv-LV" dirty="0"/>
          </a:p>
          <a:p>
            <a:pPr>
              <a:spcBef>
                <a:spcPct val="0"/>
              </a:spcBef>
              <a:buFont typeface="Wingdings" panose="05000000000000000000" pitchFamily="2" charset="2"/>
              <a:buChar char="§"/>
            </a:pPr>
            <a:r>
              <a:rPr lang="en-GB" altLang="lv-LV" i="1" dirty="0"/>
              <a:t>Sectoral laws </a:t>
            </a:r>
            <a:r>
              <a:rPr lang="en-GB" altLang="lv-LV" dirty="0"/>
              <a:t>ensuring the</a:t>
            </a:r>
            <a:r>
              <a:rPr lang="lv-LV" altLang="lv-LV" dirty="0"/>
              <a:t> </a:t>
            </a:r>
            <a:r>
              <a:rPr lang="en-GB" altLang="lv-LV" dirty="0"/>
              <a:t>implementation of the rights of the child (Law on Health Care, Law on Social Services and Social Assist</a:t>
            </a:r>
            <a:r>
              <a:rPr lang="lv-LV" altLang="lv-LV" dirty="0"/>
              <a:t>a</a:t>
            </a:r>
            <a:r>
              <a:rPr lang="en-GB" altLang="lv-LV" dirty="0" err="1"/>
              <a:t>nce</a:t>
            </a:r>
            <a:r>
              <a:rPr lang="en-GB" altLang="lv-LV" dirty="0"/>
              <a:t>, </a:t>
            </a:r>
            <a:r>
              <a:rPr lang="en-US" altLang="lv-LV" dirty="0"/>
              <a:t>Law on Orphan’s and Custody Courts</a:t>
            </a:r>
            <a:r>
              <a:rPr lang="lv-LV" altLang="lv-LV" dirty="0"/>
              <a:t>, </a:t>
            </a:r>
            <a:r>
              <a:rPr lang="en-GB" altLang="lv-LV" dirty="0"/>
              <a:t>Law on Education etc.)</a:t>
            </a:r>
            <a:endParaRPr lang="lv-LV" altLang="lv-LV" dirty="0"/>
          </a:p>
          <a:p>
            <a:pPr>
              <a:spcBef>
                <a:spcPct val="0"/>
              </a:spcBef>
            </a:pPr>
            <a:endParaRPr lang="lv-LV" altLang="lv-LV" dirty="0"/>
          </a:p>
          <a:p>
            <a:pPr>
              <a:spcBef>
                <a:spcPct val="0"/>
              </a:spcBef>
              <a:buFont typeface="Wingdings" panose="05000000000000000000" pitchFamily="2" charset="2"/>
              <a:buChar char="§"/>
            </a:pPr>
            <a:r>
              <a:rPr lang="lv-LV" altLang="lv-LV" i="1" dirty="0" err="1"/>
              <a:t>Cabinet</a:t>
            </a:r>
            <a:r>
              <a:rPr lang="lv-LV" altLang="lv-LV" i="1" dirty="0"/>
              <a:t> </a:t>
            </a:r>
            <a:r>
              <a:rPr lang="lv-LV" altLang="lv-LV" i="1" dirty="0" err="1"/>
              <a:t>of</a:t>
            </a:r>
            <a:r>
              <a:rPr lang="lv-LV" altLang="lv-LV" i="1" dirty="0"/>
              <a:t> </a:t>
            </a:r>
            <a:r>
              <a:rPr lang="lv-LV" altLang="lv-LV" i="1" dirty="0" err="1"/>
              <a:t>Ministers</a:t>
            </a:r>
            <a:r>
              <a:rPr lang="lv-LV" altLang="lv-LV" i="1" dirty="0"/>
              <a:t> R</a:t>
            </a:r>
            <a:r>
              <a:rPr lang="en-GB" altLang="lv-LV" i="1" dirty="0" err="1"/>
              <a:t>egulations</a:t>
            </a:r>
            <a:r>
              <a:rPr lang="lv-LV" altLang="lv-LV" i="1" dirty="0"/>
              <a:t> </a:t>
            </a:r>
            <a:r>
              <a:rPr lang="lv-LV" altLang="lv-LV" dirty="0"/>
              <a:t>(«</a:t>
            </a:r>
            <a:r>
              <a:rPr lang="lv-LV" altLang="lv-LV" dirty="0" err="1"/>
              <a:t>Regulations</a:t>
            </a:r>
            <a:r>
              <a:rPr lang="lv-LV" altLang="lv-LV" dirty="0"/>
              <a:t> </a:t>
            </a:r>
            <a:r>
              <a:rPr lang="lv-LV" altLang="lv-LV" dirty="0" err="1"/>
              <a:t>Regarding</a:t>
            </a:r>
            <a:r>
              <a:rPr lang="lv-LV" altLang="lv-LV" dirty="0"/>
              <a:t> </a:t>
            </a:r>
            <a:r>
              <a:rPr lang="en-US" altLang="lv-LV" dirty="0"/>
              <a:t>Cooperation of Institutions </a:t>
            </a:r>
            <a:r>
              <a:rPr lang="lv-LV" altLang="lv-LV" dirty="0"/>
              <a:t>o</a:t>
            </a:r>
            <a:r>
              <a:rPr lang="en-US" altLang="lv-LV" dirty="0"/>
              <a:t>n the Protection of </a:t>
            </a:r>
            <a:r>
              <a:rPr lang="lv-LV" altLang="lv-LV" dirty="0"/>
              <a:t> </a:t>
            </a:r>
            <a:r>
              <a:rPr lang="lv-LV" altLang="lv-LV" dirty="0" err="1"/>
              <a:t>the</a:t>
            </a:r>
            <a:r>
              <a:rPr lang="lv-LV" altLang="lv-LV" dirty="0"/>
              <a:t> </a:t>
            </a:r>
            <a:r>
              <a:rPr lang="en-US" altLang="lv-LV" dirty="0"/>
              <a:t>Children</a:t>
            </a:r>
            <a:r>
              <a:rPr lang="lv-LV" altLang="lv-LV" dirty="0"/>
              <a:t>’s </a:t>
            </a:r>
            <a:r>
              <a:rPr lang="lv-LV" altLang="lv-LV" dirty="0" err="1"/>
              <a:t>Right’s</a:t>
            </a:r>
            <a:r>
              <a:rPr lang="lv-LV" altLang="lv-LV" dirty="0"/>
              <a:t>» </a:t>
            </a:r>
            <a:r>
              <a:rPr lang="lv-LV" altLang="lv-LV" dirty="0" err="1"/>
              <a:t>etc</a:t>
            </a:r>
            <a:r>
              <a:rPr lang="lv-LV" altLang="lv-LV" dirty="0"/>
              <a:t>.)</a:t>
            </a:r>
            <a:endParaRPr lang="en-GB" altLang="lv-LV" i="1" dirty="0"/>
          </a:p>
          <a:p>
            <a:endParaRPr lang="lv-LV" dirty="0"/>
          </a:p>
        </p:txBody>
      </p:sp>
      <p:sp>
        <p:nvSpPr>
          <p:cNvPr id="4" name="Slide Number Placeholder 3"/>
          <p:cNvSpPr>
            <a:spLocks noGrp="1"/>
          </p:cNvSpPr>
          <p:nvPr>
            <p:ph type="sldNum" sz="quarter" idx="5"/>
          </p:nvPr>
        </p:nvSpPr>
        <p:spPr/>
        <p:txBody>
          <a:bodyPr/>
          <a:lstStyle/>
          <a:p>
            <a:fld id="{0051D0C5-A6FD-4A52-B332-9BD405881FC7}" type="slidenum">
              <a:rPr lang="lv-LV" smtClean="0"/>
              <a:t>3</a:t>
            </a:fld>
            <a:endParaRPr lang="lv-LV"/>
          </a:p>
        </p:txBody>
      </p:sp>
    </p:spTree>
    <p:extLst>
      <p:ext uri="{BB962C8B-B14F-4D97-AF65-F5344CB8AC3E}">
        <p14:creationId xmlns:p14="http://schemas.microsoft.com/office/powerpoint/2010/main" val="255859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err="1"/>
              <a:t>Long</a:t>
            </a:r>
            <a:r>
              <a:rPr lang="lv-LV" dirty="0"/>
              <a:t> term </a:t>
            </a:r>
            <a:r>
              <a:rPr lang="lv-LV" dirty="0" err="1"/>
              <a:t>care</a:t>
            </a:r>
            <a:r>
              <a:rPr lang="lv-LV" dirty="0"/>
              <a:t> </a:t>
            </a:r>
            <a:r>
              <a:rPr lang="lv-LV" dirty="0" err="1"/>
              <a:t>services</a:t>
            </a:r>
            <a:r>
              <a:rPr lang="lv-LV" dirty="0"/>
              <a:t> </a:t>
            </a:r>
            <a:r>
              <a:rPr lang="lv-LV" dirty="0" err="1"/>
              <a:t>close</a:t>
            </a:r>
            <a:r>
              <a:rPr lang="lv-LV" dirty="0"/>
              <a:t> to </a:t>
            </a:r>
            <a:r>
              <a:rPr lang="lv-LV" dirty="0" err="1"/>
              <a:t>the</a:t>
            </a:r>
            <a:r>
              <a:rPr lang="lv-LV" dirty="0"/>
              <a:t> </a:t>
            </a:r>
            <a:r>
              <a:rPr lang="lv-LV" dirty="0" err="1"/>
              <a:t>family</a:t>
            </a:r>
            <a:r>
              <a:rPr lang="lv-LV" dirty="0"/>
              <a:t> </a:t>
            </a:r>
            <a:r>
              <a:rPr lang="lv-LV" dirty="0" err="1"/>
              <a:t>environment</a:t>
            </a:r>
            <a:r>
              <a:rPr lang="lv-LV" dirty="0"/>
              <a:t>, </a:t>
            </a:r>
          </a:p>
          <a:p>
            <a:endParaRPr lang="lv-LV" dirty="0"/>
          </a:p>
        </p:txBody>
      </p:sp>
      <p:sp>
        <p:nvSpPr>
          <p:cNvPr id="4" name="Slide Number Placeholder 3"/>
          <p:cNvSpPr>
            <a:spLocks noGrp="1"/>
          </p:cNvSpPr>
          <p:nvPr>
            <p:ph type="sldNum" sz="quarter" idx="5"/>
          </p:nvPr>
        </p:nvSpPr>
        <p:spPr/>
        <p:txBody>
          <a:bodyPr/>
          <a:lstStyle/>
          <a:p>
            <a:fld id="{0051D0C5-A6FD-4A52-B332-9BD405881FC7}" type="slidenum">
              <a:rPr lang="lv-LV" smtClean="0"/>
              <a:t>5</a:t>
            </a:fld>
            <a:endParaRPr lang="lv-LV"/>
          </a:p>
        </p:txBody>
      </p:sp>
    </p:spTree>
    <p:extLst>
      <p:ext uri="{BB962C8B-B14F-4D97-AF65-F5344CB8AC3E}">
        <p14:creationId xmlns:p14="http://schemas.microsoft.com/office/powerpoint/2010/main" val="1588765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778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89987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lv-LV"/>
              <a:t>Rediģēt šablona virsraksta stilu</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564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089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572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15141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530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7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798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42A54C80-263E-416B-A8E0-580EDEADCBDC}" type="datetimeFigureOut">
              <a:rPr lang="en-US" smtClean="0"/>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06265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513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123643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BC149C1-91C6-4C7A-9C2E-2BA68213539D}"/>
              </a:ext>
            </a:extLst>
          </p:cNvPr>
          <p:cNvSpPr>
            <a:spLocks noGrp="1"/>
          </p:cNvSpPr>
          <p:nvPr>
            <p:ph type="ctrTitle"/>
          </p:nvPr>
        </p:nvSpPr>
        <p:spPr>
          <a:xfrm>
            <a:off x="1676491" y="1124561"/>
            <a:ext cx="9144000" cy="3007677"/>
          </a:xfrm>
        </p:spPr>
        <p:txBody>
          <a:bodyPr>
            <a:normAutofit fontScale="90000"/>
          </a:bodyPr>
          <a:lstStyle/>
          <a:p>
            <a:br>
              <a:rPr lang="en-US" sz="4800" b="1" dirty="0">
                <a:solidFill>
                  <a:schemeClr val="accent2">
                    <a:lumMod val="50000"/>
                  </a:schemeClr>
                </a:solidFill>
              </a:rPr>
            </a:br>
            <a:br>
              <a:rPr lang="en-US" sz="4800" b="1" dirty="0">
                <a:solidFill>
                  <a:schemeClr val="accent2">
                    <a:lumMod val="50000"/>
                  </a:schemeClr>
                </a:solidFill>
              </a:rPr>
            </a:br>
            <a:br>
              <a:rPr lang="en-US" sz="4800" b="1" dirty="0">
                <a:solidFill>
                  <a:schemeClr val="accent2">
                    <a:lumMod val="50000"/>
                  </a:schemeClr>
                </a:solidFill>
              </a:rPr>
            </a:br>
            <a:br>
              <a:rPr lang="en-US" sz="4800" b="1" dirty="0">
                <a:solidFill>
                  <a:schemeClr val="accent2">
                    <a:lumMod val="50000"/>
                  </a:schemeClr>
                </a:solidFill>
              </a:rPr>
            </a:br>
            <a:br>
              <a:rPr lang="en-US" sz="4800" b="1" dirty="0">
                <a:solidFill>
                  <a:schemeClr val="accent2">
                    <a:lumMod val="50000"/>
                  </a:schemeClr>
                </a:solidFill>
              </a:rPr>
            </a:br>
            <a:br>
              <a:rPr lang="en-US" sz="4800" b="1" dirty="0">
                <a:solidFill>
                  <a:schemeClr val="accent2">
                    <a:lumMod val="50000"/>
                  </a:schemeClr>
                </a:solidFill>
              </a:rPr>
            </a:br>
            <a:br>
              <a:rPr lang="en-US" sz="4800" b="1" dirty="0">
                <a:solidFill>
                  <a:schemeClr val="accent2">
                    <a:lumMod val="50000"/>
                  </a:schemeClr>
                </a:solidFill>
              </a:rPr>
            </a:br>
            <a:br>
              <a:rPr lang="en-US" sz="4800" b="1" dirty="0">
                <a:solidFill>
                  <a:schemeClr val="accent2">
                    <a:lumMod val="50000"/>
                  </a:schemeClr>
                </a:solidFill>
              </a:rPr>
            </a:br>
            <a:r>
              <a:rPr lang="en-US" sz="4800" b="1" dirty="0">
                <a:solidFill>
                  <a:schemeClr val="accent2">
                    <a:lumMod val="50000"/>
                  </a:schemeClr>
                </a:solidFill>
              </a:rPr>
              <a:t>Protection of the Rights of Children in Latvia</a:t>
            </a:r>
            <a:endParaRPr lang="lv-LV" sz="4800" b="1" dirty="0">
              <a:solidFill>
                <a:schemeClr val="accent2">
                  <a:lumMod val="50000"/>
                </a:schemeClr>
              </a:solidFill>
            </a:endParaRPr>
          </a:p>
        </p:txBody>
      </p:sp>
      <p:sp>
        <p:nvSpPr>
          <p:cNvPr id="3" name="Apakšvirsraksts 2">
            <a:extLst>
              <a:ext uri="{FF2B5EF4-FFF2-40B4-BE49-F238E27FC236}">
                <a16:creationId xmlns:a16="http://schemas.microsoft.com/office/drawing/2014/main" id="{EEAB0952-BBA5-4673-BA2C-898BBEFA6C03}"/>
              </a:ext>
            </a:extLst>
          </p:cNvPr>
          <p:cNvSpPr>
            <a:spLocks noGrp="1"/>
          </p:cNvSpPr>
          <p:nvPr>
            <p:ph type="subTitle" idx="1"/>
          </p:nvPr>
        </p:nvSpPr>
        <p:spPr>
          <a:xfrm>
            <a:off x="2270755" y="4403277"/>
            <a:ext cx="7766936" cy="1906083"/>
          </a:xfrm>
        </p:spPr>
        <p:txBody>
          <a:bodyPr>
            <a:normAutofit/>
          </a:bodyPr>
          <a:lstStyle/>
          <a:p>
            <a:r>
              <a:rPr lang="en-US" dirty="0">
                <a:solidFill>
                  <a:schemeClr val="accent2">
                    <a:lumMod val="50000"/>
                  </a:schemeClr>
                </a:solidFill>
              </a:rPr>
              <a:t>June </a:t>
            </a:r>
            <a:r>
              <a:rPr lang="lv-LV" dirty="0">
                <a:solidFill>
                  <a:schemeClr val="accent2">
                    <a:lumMod val="50000"/>
                  </a:schemeClr>
                </a:solidFill>
              </a:rPr>
              <a:t>8</a:t>
            </a:r>
            <a:r>
              <a:rPr lang="en-US" dirty="0">
                <a:solidFill>
                  <a:schemeClr val="accent2">
                    <a:lumMod val="50000"/>
                  </a:schemeClr>
                </a:solidFill>
              </a:rPr>
              <a:t>, 2023</a:t>
            </a:r>
          </a:p>
          <a:p>
            <a:endParaRPr lang="lv-LV" dirty="0">
              <a:solidFill>
                <a:schemeClr val="accent2">
                  <a:lumMod val="50000"/>
                </a:schemeClr>
              </a:solidFill>
            </a:endParaRPr>
          </a:p>
          <a:p>
            <a:pPr algn="ctr"/>
            <a:r>
              <a:rPr lang="lv-LV" dirty="0">
                <a:solidFill>
                  <a:schemeClr val="accent2">
                    <a:lumMod val="50000"/>
                  </a:schemeClr>
                </a:solidFill>
              </a:rPr>
              <a:t>R</a:t>
            </a:r>
            <a:r>
              <a:rPr lang="en-US" dirty="0" err="1">
                <a:solidFill>
                  <a:schemeClr val="accent2">
                    <a:lumMod val="50000"/>
                  </a:schemeClr>
                </a:solidFill>
              </a:rPr>
              <a:t>i</a:t>
            </a:r>
            <a:r>
              <a:rPr lang="lv-LV" dirty="0" err="1">
                <a:solidFill>
                  <a:schemeClr val="accent2">
                    <a:lumMod val="50000"/>
                  </a:schemeClr>
                </a:solidFill>
              </a:rPr>
              <a:t>ga</a:t>
            </a:r>
            <a:endParaRPr lang="lv-LV" dirty="0">
              <a:solidFill>
                <a:schemeClr val="accent2">
                  <a:lumMod val="50000"/>
                </a:schemeClr>
              </a:solidFill>
            </a:endParaRPr>
          </a:p>
        </p:txBody>
      </p:sp>
      <p:pic>
        <p:nvPicPr>
          <p:cNvPr id="5" name="Attēls 4">
            <a:extLst>
              <a:ext uri="{FF2B5EF4-FFF2-40B4-BE49-F238E27FC236}">
                <a16:creationId xmlns:a16="http://schemas.microsoft.com/office/drawing/2014/main" id="{5C587FED-5269-41BC-BE31-AF13739A9E67}"/>
              </a:ext>
            </a:extLst>
          </p:cNvPr>
          <p:cNvPicPr>
            <a:picLocks noChangeAspect="1"/>
          </p:cNvPicPr>
          <p:nvPr/>
        </p:nvPicPr>
        <p:blipFill rotWithShape="1">
          <a:blip r:embed="rId3"/>
          <a:srcRect t="14745"/>
          <a:stretch/>
        </p:blipFill>
        <p:spPr>
          <a:xfrm>
            <a:off x="3780888" y="0"/>
            <a:ext cx="4630223" cy="1975833"/>
          </a:xfrm>
          <a:prstGeom prst="rect">
            <a:avLst/>
          </a:prstGeom>
        </p:spPr>
      </p:pic>
    </p:spTree>
    <p:extLst>
      <p:ext uri="{BB962C8B-B14F-4D97-AF65-F5344CB8AC3E}">
        <p14:creationId xmlns:p14="http://schemas.microsoft.com/office/powerpoint/2010/main" val="190579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atura vietturis 6">
            <a:extLst>
              <a:ext uri="{FF2B5EF4-FFF2-40B4-BE49-F238E27FC236}">
                <a16:creationId xmlns:a16="http://schemas.microsoft.com/office/drawing/2014/main" id="{BDB175D7-9D3B-4911-BDFF-882E9B53D742}"/>
              </a:ext>
            </a:extLst>
          </p:cNvPr>
          <p:cNvPicPr>
            <a:picLocks noGrp="1" noChangeAspect="1"/>
          </p:cNvPicPr>
          <p:nvPr>
            <p:ph idx="1"/>
          </p:nvPr>
        </p:nvPicPr>
        <p:blipFill rotWithShape="1">
          <a:blip r:embed="rId2"/>
          <a:srcRect l="7644" t="14520" r="5673" b="19810"/>
          <a:stretch/>
        </p:blipFill>
        <p:spPr>
          <a:xfrm>
            <a:off x="1728977" y="1078344"/>
            <a:ext cx="9529573" cy="5414531"/>
          </a:xfrm>
        </p:spPr>
      </p:pic>
      <p:sp>
        <p:nvSpPr>
          <p:cNvPr id="2" name="Virsraksts 1">
            <a:extLst>
              <a:ext uri="{FF2B5EF4-FFF2-40B4-BE49-F238E27FC236}">
                <a16:creationId xmlns:a16="http://schemas.microsoft.com/office/drawing/2014/main" id="{95EDF6A2-A2DD-409A-B642-29A53C1945EF}"/>
              </a:ext>
            </a:extLst>
          </p:cNvPr>
          <p:cNvSpPr>
            <a:spLocks noGrp="1"/>
          </p:cNvSpPr>
          <p:nvPr>
            <p:ph type="title"/>
          </p:nvPr>
        </p:nvSpPr>
        <p:spPr/>
        <p:txBody>
          <a:bodyPr/>
          <a:lstStyle/>
          <a:p>
            <a:r>
              <a:rPr lang="lv-LV" b="1" dirty="0" err="1">
                <a:solidFill>
                  <a:schemeClr val="accent2">
                    <a:lumMod val="50000"/>
                  </a:schemeClr>
                </a:solidFill>
              </a:rPr>
              <a:t>Future</a:t>
            </a:r>
            <a:r>
              <a:rPr lang="lv-LV" dirty="0">
                <a:solidFill>
                  <a:schemeClr val="accent2">
                    <a:lumMod val="50000"/>
                  </a:schemeClr>
                </a:solidFill>
              </a:rPr>
              <a:t>:</a:t>
            </a:r>
          </a:p>
        </p:txBody>
      </p:sp>
    </p:spTree>
    <p:extLst>
      <p:ext uri="{BB962C8B-B14F-4D97-AF65-F5344CB8AC3E}">
        <p14:creationId xmlns:p14="http://schemas.microsoft.com/office/powerpoint/2010/main" val="2537472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BC149C1-91C6-4C7A-9C2E-2BA68213539D}"/>
              </a:ext>
            </a:extLst>
          </p:cNvPr>
          <p:cNvSpPr>
            <a:spLocks noGrp="1"/>
          </p:cNvSpPr>
          <p:nvPr>
            <p:ph type="ctrTitle"/>
          </p:nvPr>
        </p:nvSpPr>
        <p:spPr>
          <a:xfrm>
            <a:off x="4396924" y="3026711"/>
            <a:ext cx="3398150" cy="804577"/>
          </a:xfrm>
        </p:spPr>
        <p:txBody>
          <a:bodyPr/>
          <a:lstStyle/>
          <a:p>
            <a:r>
              <a:rPr lang="lv-LV" sz="4800" b="1" dirty="0">
                <a:solidFill>
                  <a:schemeClr val="accent2">
                    <a:lumMod val="50000"/>
                  </a:schemeClr>
                </a:solidFill>
              </a:rPr>
              <a:t>THANK YOU!</a:t>
            </a:r>
          </a:p>
        </p:txBody>
      </p:sp>
      <p:sp>
        <p:nvSpPr>
          <p:cNvPr id="3" name="Apakšvirsraksts 2">
            <a:extLst>
              <a:ext uri="{FF2B5EF4-FFF2-40B4-BE49-F238E27FC236}">
                <a16:creationId xmlns:a16="http://schemas.microsoft.com/office/drawing/2014/main" id="{EEAB0952-BBA5-4673-BA2C-898BBEFA6C03}"/>
              </a:ext>
            </a:extLst>
          </p:cNvPr>
          <p:cNvSpPr>
            <a:spLocks noGrp="1"/>
          </p:cNvSpPr>
          <p:nvPr>
            <p:ph type="subTitle" idx="1"/>
          </p:nvPr>
        </p:nvSpPr>
        <p:spPr>
          <a:xfrm>
            <a:off x="8411111" y="5236819"/>
            <a:ext cx="2913804" cy="992642"/>
          </a:xfrm>
        </p:spPr>
        <p:txBody>
          <a:bodyPr>
            <a:normAutofit/>
          </a:bodyPr>
          <a:lstStyle/>
          <a:p>
            <a:pPr algn="r"/>
            <a:r>
              <a:rPr lang="lv-LV" dirty="0">
                <a:solidFill>
                  <a:schemeClr val="accent2">
                    <a:lumMod val="50000"/>
                  </a:schemeClr>
                </a:solidFill>
              </a:rPr>
              <a:t>CONTACT:</a:t>
            </a:r>
          </a:p>
          <a:p>
            <a:pPr algn="r"/>
            <a:r>
              <a:rPr lang="lv-LV" dirty="0">
                <a:solidFill>
                  <a:schemeClr val="accent2">
                    <a:lumMod val="50000"/>
                  </a:schemeClr>
                </a:solidFill>
              </a:rPr>
              <a:t>Ilze.Kurme@lm.gov.lv</a:t>
            </a:r>
          </a:p>
        </p:txBody>
      </p:sp>
      <p:pic>
        <p:nvPicPr>
          <p:cNvPr id="5" name="Attēls 4">
            <a:extLst>
              <a:ext uri="{FF2B5EF4-FFF2-40B4-BE49-F238E27FC236}">
                <a16:creationId xmlns:a16="http://schemas.microsoft.com/office/drawing/2014/main" id="{5C587FED-5269-41BC-BE31-AF13739A9E67}"/>
              </a:ext>
            </a:extLst>
          </p:cNvPr>
          <p:cNvPicPr>
            <a:picLocks noChangeAspect="1"/>
          </p:cNvPicPr>
          <p:nvPr/>
        </p:nvPicPr>
        <p:blipFill rotWithShape="1">
          <a:blip r:embed="rId2"/>
          <a:srcRect t="14745"/>
          <a:stretch/>
        </p:blipFill>
        <p:spPr>
          <a:xfrm>
            <a:off x="3780888" y="0"/>
            <a:ext cx="4630223" cy="1975833"/>
          </a:xfrm>
          <a:prstGeom prst="rect">
            <a:avLst/>
          </a:prstGeom>
        </p:spPr>
      </p:pic>
    </p:spTree>
    <p:extLst>
      <p:ext uri="{BB962C8B-B14F-4D97-AF65-F5344CB8AC3E}">
        <p14:creationId xmlns:p14="http://schemas.microsoft.com/office/powerpoint/2010/main" val="999715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atura vietturis 8">
            <a:extLst>
              <a:ext uri="{FF2B5EF4-FFF2-40B4-BE49-F238E27FC236}">
                <a16:creationId xmlns:a16="http://schemas.microsoft.com/office/drawing/2014/main" id="{22A91195-7323-491B-B70C-C120EFC194E4}"/>
              </a:ext>
            </a:extLst>
          </p:cNvPr>
          <p:cNvPicPr>
            <a:picLocks noGrp="1" noChangeAspect="1"/>
          </p:cNvPicPr>
          <p:nvPr>
            <p:ph idx="1"/>
          </p:nvPr>
        </p:nvPicPr>
        <p:blipFill rotWithShape="1">
          <a:blip r:embed="rId2"/>
          <a:srcRect l="6488" t="7052" r="8993" b="10480"/>
          <a:stretch/>
        </p:blipFill>
        <p:spPr>
          <a:xfrm>
            <a:off x="1582995" y="1564765"/>
            <a:ext cx="6870331" cy="5027801"/>
          </a:xfrm>
        </p:spPr>
      </p:pic>
      <p:sp>
        <p:nvSpPr>
          <p:cNvPr id="11" name="TextBox 10">
            <a:extLst>
              <a:ext uri="{FF2B5EF4-FFF2-40B4-BE49-F238E27FC236}">
                <a16:creationId xmlns:a16="http://schemas.microsoft.com/office/drawing/2014/main" id="{3A01F6ED-6BAE-4ED1-9F54-83D5CD122112}"/>
              </a:ext>
            </a:extLst>
          </p:cNvPr>
          <p:cNvSpPr txBox="1"/>
          <p:nvPr/>
        </p:nvSpPr>
        <p:spPr>
          <a:xfrm>
            <a:off x="8311701" y="2615579"/>
            <a:ext cx="3388986" cy="2677656"/>
          </a:xfrm>
          <a:prstGeom prst="rect">
            <a:avLst/>
          </a:prstGeom>
          <a:noFill/>
          <a:effectLst>
            <a:outerShdw blurRad="50800" dist="38100" dir="2700000" algn="tl" rotWithShape="0">
              <a:prstClr val="black">
                <a:alpha val="40000"/>
              </a:prstClr>
            </a:outerShdw>
          </a:effectLst>
        </p:spPr>
        <p:txBody>
          <a:bodyPr wrap="square">
            <a:spAutoFit/>
          </a:bodyPr>
          <a:lstStyle/>
          <a:p>
            <a:pPr algn="r">
              <a:spcBef>
                <a:spcPct val="0"/>
              </a:spcBef>
            </a:pPr>
            <a:r>
              <a:rPr lang="en-US" sz="2800" dirty="0">
                <a:solidFill>
                  <a:srgbClr val="FF0000"/>
                </a:solidFill>
                <a:effectLst>
                  <a:innerShdw blurRad="114300" dist="50800" dir="16200000">
                    <a:schemeClr val="tx1">
                      <a:alpha val="9000"/>
                    </a:schemeClr>
                  </a:innerShdw>
                </a:effectLst>
                <a:latin typeface="+mj-lt"/>
                <a:ea typeface="+mj-ea"/>
                <a:cs typeface="+mj-cs"/>
              </a:rPr>
              <a:t>PRIORITY: </a:t>
            </a:r>
            <a:endParaRPr lang="lv-LV" sz="2800" dirty="0">
              <a:solidFill>
                <a:srgbClr val="FF0000"/>
              </a:solidFill>
              <a:effectLst>
                <a:innerShdw blurRad="114300" dist="50800" dir="16200000">
                  <a:schemeClr val="tx1">
                    <a:alpha val="9000"/>
                  </a:schemeClr>
                </a:innerShdw>
              </a:effectLst>
              <a:latin typeface="+mj-lt"/>
              <a:ea typeface="+mj-ea"/>
              <a:cs typeface="+mj-cs"/>
            </a:endParaRPr>
          </a:p>
          <a:p>
            <a:pPr algn="r">
              <a:spcBef>
                <a:spcPct val="0"/>
              </a:spcBef>
            </a:pPr>
            <a:r>
              <a:rPr lang="en-US" sz="2800" b="1" dirty="0">
                <a:solidFill>
                  <a:schemeClr val="accent2">
                    <a:lumMod val="75000"/>
                  </a:schemeClr>
                </a:solidFill>
                <a:latin typeface="+mj-lt"/>
                <a:ea typeface="+mj-ea"/>
                <a:cs typeface="+mj-cs"/>
              </a:rPr>
              <a:t>In any relations that affect a child, the rights and best interests of the child shall be the priority</a:t>
            </a:r>
          </a:p>
        </p:txBody>
      </p:sp>
      <p:sp>
        <p:nvSpPr>
          <p:cNvPr id="2" name="Virsraksts 1">
            <a:extLst>
              <a:ext uri="{FF2B5EF4-FFF2-40B4-BE49-F238E27FC236}">
                <a16:creationId xmlns:a16="http://schemas.microsoft.com/office/drawing/2014/main" id="{811811D6-95F5-4B29-97F5-0B6203F92D11}"/>
              </a:ext>
            </a:extLst>
          </p:cNvPr>
          <p:cNvSpPr>
            <a:spLocks noGrp="1"/>
          </p:cNvSpPr>
          <p:nvPr>
            <p:ph type="title"/>
          </p:nvPr>
        </p:nvSpPr>
        <p:spPr>
          <a:xfrm>
            <a:off x="523783" y="156838"/>
            <a:ext cx="7863861" cy="1320800"/>
          </a:xfrm>
        </p:spPr>
        <p:txBody>
          <a:bodyPr>
            <a:normAutofit/>
          </a:bodyPr>
          <a:lstStyle/>
          <a:p>
            <a:r>
              <a:rPr lang="en-US" b="1" i="0" u="none" strike="noStrike" dirty="0">
                <a:solidFill>
                  <a:schemeClr val="accent2">
                    <a:lumMod val="50000"/>
                  </a:schemeClr>
                </a:solidFill>
                <a:effectLst/>
              </a:rPr>
              <a:t>Protec</a:t>
            </a:r>
            <a:r>
              <a:rPr lang="lv-LV" b="1" i="0" u="none" strike="noStrike" dirty="0">
                <a:solidFill>
                  <a:schemeClr val="accent2">
                    <a:lumMod val="50000"/>
                  </a:schemeClr>
                </a:solidFill>
                <a:effectLst/>
              </a:rPr>
              <a:t>t</a:t>
            </a:r>
            <a:r>
              <a:rPr lang="en-US" b="1" i="0" u="none" strike="noStrike" dirty="0">
                <a:solidFill>
                  <a:schemeClr val="accent2">
                    <a:lumMod val="50000"/>
                  </a:schemeClr>
                </a:solidFill>
                <a:effectLst/>
              </a:rPr>
              <a:t>ion </a:t>
            </a:r>
            <a:r>
              <a:rPr lang="lv-LV" b="1" dirty="0" err="1">
                <a:solidFill>
                  <a:schemeClr val="accent2">
                    <a:lumMod val="50000"/>
                  </a:schemeClr>
                </a:solidFill>
              </a:rPr>
              <a:t>of</a:t>
            </a:r>
            <a:r>
              <a:rPr lang="en-US" b="1" i="0" u="none" strike="noStrike" dirty="0">
                <a:solidFill>
                  <a:schemeClr val="accent2">
                    <a:lumMod val="50000"/>
                  </a:schemeClr>
                </a:solidFill>
                <a:effectLst/>
              </a:rPr>
              <a:t> the Rights </a:t>
            </a:r>
            <a:r>
              <a:rPr lang="en-US" b="1" dirty="0">
                <a:solidFill>
                  <a:schemeClr val="accent2">
                    <a:lumMod val="50000"/>
                  </a:schemeClr>
                </a:solidFill>
              </a:rPr>
              <a:t>of </a:t>
            </a:r>
            <a:r>
              <a:rPr lang="en-US" b="1" i="0" u="none" strike="noStrike" dirty="0">
                <a:solidFill>
                  <a:schemeClr val="accent2">
                    <a:lumMod val="50000"/>
                  </a:schemeClr>
                </a:solidFill>
                <a:effectLst/>
              </a:rPr>
              <a:t>Children – a collective effort</a:t>
            </a:r>
            <a:endParaRPr lang="lv-LV" b="1" dirty="0">
              <a:solidFill>
                <a:schemeClr val="accent2">
                  <a:lumMod val="50000"/>
                </a:schemeClr>
              </a:solidFill>
            </a:endParaRPr>
          </a:p>
        </p:txBody>
      </p:sp>
    </p:spTree>
    <p:extLst>
      <p:ext uri="{BB962C8B-B14F-4D97-AF65-F5344CB8AC3E}">
        <p14:creationId xmlns:p14="http://schemas.microsoft.com/office/powerpoint/2010/main" val="3939810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9CDEB4-C599-43C4-AB0A-D3868B7BA6A6}"/>
              </a:ext>
            </a:extLst>
          </p:cNvPr>
          <p:cNvPicPr>
            <a:picLocks noChangeAspect="1"/>
          </p:cNvPicPr>
          <p:nvPr/>
        </p:nvPicPr>
        <p:blipFill>
          <a:blip r:embed="rId3"/>
          <a:stretch>
            <a:fillRect/>
          </a:stretch>
        </p:blipFill>
        <p:spPr>
          <a:xfrm>
            <a:off x="2010560" y="834703"/>
            <a:ext cx="7544501" cy="5658376"/>
          </a:xfrm>
          <a:prstGeom prst="rect">
            <a:avLst/>
          </a:prstGeom>
        </p:spPr>
      </p:pic>
      <p:sp>
        <p:nvSpPr>
          <p:cNvPr id="2" name="Virsraksts 1">
            <a:extLst>
              <a:ext uri="{FF2B5EF4-FFF2-40B4-BE49-F238E27FC236}">
                <a16:creationId xmlns:a16="http://schemas.microsoft.com/office/drawing/2014/main" id="{09D3ECE6-3FD1-4F9D-A80A-B55DA7D75BED}"/>
              </a:ext>
            </a:extLst>
          </p:cNvPr>
          <p:cNvSpPr>
            <a:spLocks noGrp="1"/>
          </p:cNvSpPr>
          <p:nvPr>
            <p:ph type="title"/>
          </p:nvPr>
        </p:nvSpPr>
        <p:spPr>
          <a:xfrm>
            <a:off x="1212116" y="239036"/>
            <a:ext cx="10460854" cy="1320800"/>
          </a:xfrm>
        </p:spPr>
        <p:txBody>
          <a:bodyPr>
            <a:normAutofit/>
          </a:bodyPr>
          <a:lstStyle/>
          <a:p>
            <a:r>
              <a:rPr lang="en-US" dirty="0">
                <a:solidFill>
                  <a:schemeClr val="accent2">
                    <a:lumMod val="50000"/>
                  </a:schemeClr>
                </a:solidFill>
              </a:rPr>
              <a:t>The Child Protection System in Latvia </a:t>
            </a:r>
            <a:endParaRPr lang="lv-LV" sz="4000" b="1" dirty="0">
              <a:solidFill>
                <a:schemeClr val="accent2">
                  <a:lumMod val="50000"/>
                </a:schemeClr>
              </a:solidFill>
            </a:endParaRPr>
          </a:p>
        </p:txBody>
      </p:sp>
    </p:spTree>
    <p:extLst>
      <p:ext uri="{BB962C8B-B14F-4D97-AF65-F5344CB8AC3E}">
        <p14:creationId xmlns:p14="http://schemas.microsoft.com/office/powerpoint/2010/main" val="4042677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007B16-0E32-440F-B9B5-C757758B323C}"/>
              </a:ext>
            </a:extLst>
          </p:cNvPr>
          <p:cNvSpPr txBox="1"/>
          <p:nvPr/>
        </p:nvSpPr>
        <p:spPr>
          <a:xfrm>
            <a:off x="428678" y="1647938"/>
            <a:ext cx="3467946" cy="1754326"/>
          </a:xfrm>
          <a:prstGeom prst="rect">
            <a:avLst/>
          </a:prstGeom>
          <a:noFill/>
        </p:spPr>
        <p:txBody>
          <a:bodyPr wrap="square" rtlCol="0">
            <a:spAutoFit/>
          </a:bodyPr>
          <a:lstStyle/>
          <a:p>
            <a:r>
              <a:rPr lang="lv-LV" b="1" dirty="0" err="1">
                <a:solidFill>
                  <a:schemeClr val="accent2">
                    <a:lumMod val="75000"/>
                  </a:schemeClr>
                </a:solidFill>
              </a:rPr>
              <a:t>Ministries</a:t>
            </a:r>
            <a:r>
              <a:rPr lang="lv-LV" b="1" dirty="0">
                <a:solidFill>
                  <a:schemeClr val="accent2">
                    <a:lumMod val="75000"/>
                  </a:schemeClr>
                </a:solidFill>
              </a:rPr>
              <a:t>:</a:t>
            </a:r>
          </a:p>
          <a:p>
            <a:pPr marL="285750" indent="-285750">
              <a:buFont typeface="Arial" panose="020B0604020202020204" pitchFamily="34" charset="0"/>
              <a:buChar char="•"/>
            </a:pPr>
            <a:r>
              <a:rPr lang="lv-LV" dirty="0" err="1">
                <a:solidFill>
                  <a:schemeClr val="accent2">
                    <a:lumMod val="75000"/>
                  </a:schemeClr>
                </a:solidFill>
              </a:rPr>
              <a:t>Welfare</a:t>
            </a:r>
            <a:r>
              <a:rPr lang="lv-LV" dirty="0">
                <a:solidFill>
                  <a:schemeClr val="accent2">
                    <a:lumMod val="75000"/>
                  </a:schemeClr>
                </a:solidFill>
              </a:rPr>
              <a:t>,</a:t>
            </a:r>
          </a:p>
          <a:p>
            <a:pPr marL="285750" indent="-285750">
              <a:buFont typeface="Arial" panose="020B0604020202020204" pitchFamily="34" charset="0"/>
              <a:buChar char="•"/>
            </a:pPr>
            <a:r>
              <a:rPr lang="lv-LV" dirty="0" err="1">
                <a:solidFill>
                  <a:schemeClr val="accent2">
                    <a:lumMod val="75000"/>
                  </a:schemeClr>
                </a:solidFill>
              </a:rPr>
              <a:t>Interior</a:t>
            </a:r>
            <a:r>
              <a:rPr lang="lv-LV" dirty="0">
                <a:solidFill>
                  <a:schemeClr val="accent2">
                    <a:lumMod val="75000"/>
                  </a:schemeClr>
                </a:solidFill>
              </a:rPr>
              <a:t>,</a:t>
            </a:r>
          </a:p>
          <a:p>
            <a:pPr marL="285750" indent="-285750">
              <a:buFont typeface="Arial" panose="020B0604020202020204" pitchFamily="34" charset="0"/>
              <a:buChar char="•"/>
            </a:pPr>
            <a:r>
              <a:rPr lang="lv-LV" dirty="0" err="1">
                <a:solidFill>
                  <a:schemeClr val="accent2">
                    <a:lumMod val="75000"/>
                  </a:schemeClr>
                </a:solidFill>
              </a:rPr>
              <a:t>Education</a:t>
            </a:r>
            <a:r>
              <a:rPr lang="lv-LV" dirty="0">
                <a:solidFill>
                  <a:schemeClr val="accent2">
                    <a:lumMod val="75000"/>
                  </a:schemeClr>
                </a:solidFill>
              </a:rPr>
              <a:t> </a:t>
            </a:r>
            <a:r>
              <a:rPr lang="lv-LV" dirty="0" err="1">
                <a:solidFill>
                  <a:schemeClr val="accent2">
                    <a:lumMod val="75000"/>
                  </a:schemeClr>
                </a:solidFill>
              </a:rPr>
              <a:t>and</a:t>
            </a:r>
            <a:r>
              <a:rPr lang="lv-LV" dirty="0">
                <a:solidFill>
                  <a:schemeClr val="accent2">
                    <a:lumMod val="75000"/>
                  </a:schemeClr>
                </a:solidFill>
              </a:rPr>
              <a:t> </a:t>
            </a:r>
            <a:r>
              <a:rPr lang="lv-LV" dirty="0" err="1">
                <a:solidFill>
                  <a:schemeClr val="accent2">
                    <a:lumMod val="75000"/>
                  </a:schemeClr>
                </a:solidFill>
              </a:rPr>
              <a:t>Science</a:t>
            </a:r>
            <a:r>
              <a:rPr lang="lv-LV" dirty="0">
                <a:solidFill>
                  <a:schemeClr val="accent2">
                    <a:lumMod val="75000"/>
                  </a:schemeClr>
                </a:solidFill>
              </a:rPr>
              <a:t>,</a:t>
            </a:r>
          </a:p>
          <a:p>
            <a:pPr marL="285750" indent="-285750">
              <a:buFont typeface="Arial" panose="020B0604020202020204" pitchFamily="34" charset="0"/>
              <a:buChar char="•"/>
            </a:pPr>
            <a:r>
              <a:rPr lang="lv-LV" dirty="0" err="1">
                <a:solidFill>
                  <a:schemeClr val="accent2">
                    <a:lumMod val="75000"/>
                  </a:schemeClr>
                </a:solidFill>
              </a:rPr>
              <a:t>Justice</a:t>
            </a:r>
            <a:r>
              <a:rPr lang="lv-LV" dirty="0">
                <a:solidFill>
                  <a:schemeClr val="accent2">
                    <a:lumMod val="75000"/>
                  </a:schemeClr>
                </a:solidFill>
              </a:rPr>
              <a:t>,</a:t>
            </a:r>
          </a:p>
          <a:p>
            <a:pPr marL="285750" indent="-285750">
              <a:buFont typeface="Arial" panose="020B0604020202020204" pitchFamily="34" charset="0"/>
              <a:buChar char="•"/>
            </a:pPr>
            <a:r>
              <a:rPr lang="lv-LV" dirty="0">
                <a:solidFill>
                  <a:schemeClr val="accent2">
                    <a:lumMod val="75000"/>
                  </a:schemeClr>
                </a:solidFill>
              </a:rPr>
              <a:t>Health.</a:t>
            </a:r>
          </a:p>
        </p:txBody>
      </p:sp>
      <p:sp>
        <p:nvSpPr>
          <p:cNvPr id="7" name="TextBox 6">
            <a:extLst>
              <a:ext uri="{FF2B5EF4-FFF2-40B4-BE49-F238E27FC236}">
                <a16:creationId xmlns:a16="http://schemas.microsoft.com/office/drawing/2014/main" id="{EB854066-A513-4301-A4EB-CDDFEB5C91CA}"/>
              </a:ext>
            </a:extLst>
          </p:cNvPr>
          <p:cNvSpPr txBox="1"/>
          <p:nvPr/>
        </p:nvSpPr>
        <p:spPr>
          <a:xfrm>
            <a:off x="428678" y="3267417"/>
            <a:ext cx="4722084" cy="2585323"/>
          </a:xfrm>
          <a:prstGeom prst="rect">
            <a:avLst/>
          </a:prstGeom>
          <a:noFill/>
        </p:spPr>
        <p:txBody>
          <a:bodyPr wrap="square" rtlCol="0">
            <a:spAutoFit/>
          </a:bodyPr>
          <a:lstStyle/>
          <a:p>
            <a:pPr marL="285750" indent="-285750">
              <a:buFont typeface="Arial" panose="020B0604020202020204" pitchFamily="34" charset="0"/>
              <a:buChar char="•"/>
            </a:pPr>
            <a:r>
              <a:rPr lang="lv-LV" dirty="0" err="1">
                <a:solidFill>
                  <a:schemeClr val="accent2">
                    <a:lumMod val="75000"/>
                  </a:schemeClr>
                </a:solidFill>
              </a:rPr>
              <a:t>Enviromental</a:t>
            </a:r>
            <a:r>
              <a:rPr lang="lv-LV" dirty="0">
                <a:solidFill>
                  <a:schemeClr val="accent2">
                    <a:lumMod val="75000"/>
                  </a:schemeClr>
                </a:solidFill>
              </a:rPr>
              <a:t> </a:t>
            </a:r>
            <a:r>
              <a:rPr lang="lv-LV" dirty="0" err="1">
                <a:solidFill>
                  <a:schemeClr val="accent2">
                    <a:lumMod val="75000"/>
                  </a:schemeClr>
                </a:solidFill>
              </a:rPr>
              <a:t>Protection</a:t>
            </a:r>
            <a:r>
              <a:rPr lang="lv-LV" dirty="0">
                <a:solidFill>
                  <a:schemeClr val="accent2">
                    <a:lumMod val="75000"/>
                  </a:schemeClr>
                </a:solidFill>
              </a:rPr>
              <a:t> </a:t>
            </a:r>
            <a:r>
              <a:rPr lang="lv-LV" dirty="0" err="1">
                <a:solidFill>
                  <a:schemeClr val="accent2">
                    <a:lumMod val="75000"/>
                  </a:schemeClr>
                </a:solidFill>
              </a:rPr>
              <a:t>and</a:t>
            </a:r>
            <a:r>
              <a:rPr lang="lv-LV" dirty="0">
                <a:solidFill>
                  <a:schemeClr val="accent2">
                    <a:lumMod val="75000"/>
                  </a:schemeClr>
                </a:solidFill>
              </a:rPr>
              <a:t> </a:t>
            </a:r>
            <a:r>
              <a:rPr lang="lv-LV" dirty="0" err="1">
                <a:solidFill>
                  <a:schemeClr val="accent2">
                    <a:lumMod val="75000"/>
                  </a:schemeClr>
                </a:solidFill>
              </a:rPr>
              <a:t>Regional</a:t>
            </a:r>
            <a:r>
              <a:rPr lang="lv-LV" dirty="0">
                <a:solidFill>
                  <a:schemeClr val="accent2">
                    <a:lumMod val="75000"/>
                  </a:schemeClr>
                </a:solidFill>
              </a:rPr>
              <a:t> </a:t>
            </a:r>
            <a:r>
              <a:rPr lang="lv-LV" dirty="0" err="1">
                <a:solidFill>
                  <a:schemeClr val="accent2">
                    <a:lumMod val="75000"/>
                  </a:schemeClr>
                </a:solidFill>
              </a:rPr>
              <a:t>Development</a:t>
            </a:r>
            <a:r>
              <a:rPr lang="lv-LV" dirty="0">
                <a:solidFill>
                  <a:schemeClr val="accent2">
                    <a:lumMod val="75000"/>
                  </a:schemeClr>
                </a:solidFill>
              </a:rPr>
              <a:t>,</a:t>
            </a:r>
          </a:p>
          <a:p>
            <a:pPr marL="285750" indent="-285750">
              <a:buFont typeface="Arial" panose="020B0604020202020204" pitchFamily="34" charset="0"/>
              <a:buChar char="•"/>
            </a:pPr>
            <a:r>
              <a:rPr lang="lv-LV" dirty="0" err="1">
                <a:solidFill>
                  <a:schemeClr val="accent2">
                    <a:lumMod val="75000"/>
                  </a:schemeClr>
                </a:solidFill>
              </a:rPr>
              <a:t>Culture</a:t>
            </a:r>
            <a:r>
              <a:rPr lang="lv-LV" dirty="0">
                <a:solidFill>
                  <a:schemeClr val="accent2">
                    <a:lumMod val="75000"/>
                  </a:schemeClr>
                </a:solidFill>
              </a:rPr>
              <a:t>.</a:t>
            </a:r>
            <a:endParaRPr lang="en-US" dirty="0">
              <a:solidFill>
                <a:schemeClr val="accent2">
                  <a:lumMod val="75000"/>
                </a:schemeClr>
              </a:solidFill>
            </a:endParaRPr>
          </a:p>
          <a:p>
            <a:pPr marL="285750" indent="-285750">
              <a:buFont typeface="Arial" panose="020B0604020202020204" pitchFamily="34" charset="0"/>
              <a:buChar char="•"/>
            </a:pPr>
            <a:endParaRPr lang="lv-LV" dirty="0">
              <a:solidFill>
                <a:schemeClr val="accent2">
                  <a:lumMod val="75000"/>
                </a:schemeClr>
              </a:solidFill>
            </a:endParaRPr>
          </a:p>
          <a:p>
            <a:pPr marL="285750" indent="-285750">
              <a:buFont typeface="Arial" panose="020B0604020202020204" pitchFamily="34" charset="0"/>
              <a:buChar char="•"/>
            </a:pPr>
            <a:r>
              <a:rPr lang="lv-LV" dirty="0" err="1">
                <a:solidFill>
                  <a:schemeClr val="accent2">
                    <a:lumMod val="75000"/>
                  </a:schemeClr>
                </a:solidFill>
              </a:rPr>
              <a:t>State</a:t>
            </a:r>
            <a:r>
              <a:rPr lang="lv-LV" dirty="0">
                <a:solidFill>
                  <a:schemeClr val="accent2">
                    <a:lumMod val="75000"/>
                  </a:schemeClr>
                </a:solidFill>
              </a:rPr>
              <a:t> </a:t>
            </a:r>
            <a:r>
              <a:rPr lang="lv-LV" dirty="0" err="1">
                <a:solidFill>
                  <a:schemeClr val="accent2">
                    <a:lumMod val="75000"/>
                  </a:schemeClr>
                </a:solidFill>
              </a:rPr>
              <a:t>Chancellery</a:t>
            </a:r>
            <a:r>
              <a:rPr lang="lv-LV" dirty="0">
                <a:solidFill>
                  <a:schemeClr val="accent2">
                    <a:lumMod val="75000"/>
                  </a:schemeClr>
                </a:solidFill>
              </a:rPr>
              <a:t>,</a:t>
            </a:r>
          </a:p>
          <a:p>
            <a:pPr marL="285750" indent="-285750">
              <a:buFont typeface="Arial" panose="020B0604020202020204" pitchFamily="34" charset="0"/>
              <a:buChar char="•"/>
            </a:pPr>
            <a:r>
              <a:rPr lang="lv-LV" dirty="0" err="1">
                <a:solidFill>
                  <a:schemeClr val="accent2">
                    <a:lumMod val="75000"/>
                  </a:schemeClr>
                </a:solidFill>
              </a:rPr>
              <a:t>Latvian’s</a:t>
            </a:r>
            <a:r>
              <a:rPr lang="lv-LV" dirty="0">
                <a:solidFill>
                  <a:schemeClr val="accent2">
                    <a:lumMod val="75000"/>
                  </a:schemeClr>
                </a:solidFill>
              </a:rPr>
              <a:t> </a:t>
            </a:r>
            <a:r>
              <a:rPr lang="lv-LV" dirty="0" err="1">
                <a:solidFill>
                  <a:schemeClr val="accent2">
                    <a:lumMod val="75000"/>
                  </a:schemeClr>
                </a:solidFill>
              </a:rPr>
              <a:t>Children’s</a:t>
            </a:r>
            <a:r>
              <a:rPr lang="lv-LV" dirty="0">
                <a:solidFill>
                  <a:schemeClr val="accent2">
                    <a:lumMod val="75000"/>
                  </a:schemeClr>
                </a:solidFill>
              </a:rPr>
              <a:t> </a:t>
            </a:r>
            <a:r>
              <a:rPr lang="lv-LV" dirty="0" err="1">
                <a:solidFill>
                  <a:schemeClr val="accent2">
                    <a:lumMod val="75000"/>
                  </a:schemeClr>
                </a:solidFill>
              </a:rPr>
              <a:t>Welfare</a:t>
            </a:r>
            <a:r>
              <a:rPr lang="lv-LV" dirty="0">
                <a:solidFill>
                  <a:schemeClr val="accent2">
                    <a:lumMod val="75000"/>
                  </a:schemeClr>
                </a:solidFill>
              </a:rPr>
              <a:t> </a:t>
            </a:r>
            <a:r>
              <a:rPr lang="lv-LV" dirty="0" err="1">
                <a:solidFill>
                  <a:schemeClr val="accent2">
                    <a:lumMod val="75000"/>
                  </a:schemeClr>
                </a:solidFill>
              </a:rPr>
              <a:t>Network</a:t>
            </a:r>
            <a:r>
              <a:rPr lang="lv-LV" dirty="0">
                <a:solidFill>
                  <a:schemeClr val="accent2">
                    <a:lumMod val="75000"/>
                  </a:schemeClr>
                </a:solidFill>
              </a:rPr>
              <a:t>,</a:t>
            </a:r>
          </a:p>
          <a:p>
            <a:pPr marL="285750" indent="-285750">
              <a:buFont typeface="Arial" panose="020B0604020202020204" pitchFamily="34" charset="0"/>
              <a:buChar char="•"/>
            </a:pPr>
            <a:r>
              <a:rPr lang="lv-LV" dirty="0">
                <a:solidFill>
                  <a:schemeClr val="accent2">
                    <a:lumMod val="75000"/>
                  </a:schemeClr>
                </a:solidFill>
              </a:rPr>
              <a:t>Association </a:t>
            </a:r>
            <a:r>
              <a:rPr lang="lv-LV" dirty="0" err="1">
                <a:solidFill>
                  <a:schemeClr val="accent2">
                    <a:lumMod val="75000"/>
                  </a:schemeClr>
                </a:solidFill>
              </a:rPr>
              <a:t>of</a:t>
            </a:r>
            <a:r>
              <a:rPr lang="lv-LV" dirty="0">
                <a:solidFill>
                  <a:schemeClr val="accent2">
                    <a:lumMod val="75000"/>
                  </a:schemeClr>
                </a:solidFill>
              </a:rPr>
              <a:t> </a:t>
            </a:r>
            <a:r>
              <a:rPr lang="lv-LV" dirty="0" err="1">
                <a:solidFill>
                  <a:schemeClr val="accent2">
                    <a:lumMod val="75000"/>
                  </a:schemeClr>
                </a:solidFill>
              </a:rPr>
              <a:t>employees</a:t>
            </a:r>
            <a:r>
              <a:rPr lang="lv-LV" dirty="0">
                <a:solidFill>
                  <a:schemeClr val="accent2">
                    <a:lumMod val="75000"/>
                  </a:schemeClr>
                </a:solidFill>
              </a:rPr>
              <a:t> </a:t>
            </a:r>
            <a:r>
              <a:rPr lang="lv-LV" dirty="0" err="1">
                <a:solidFill>
                  <a:schemeClr val="accent2">
                    <a:lumMod val="75000"/>
                  </a:schemeClr>
                </a:solidFill>
              </a:rPr>
              <a:t>of</a:t>
            </a:r>
            <a:r>
              <a:rPr lang="lv-LV" dirty="0">
                <a:solidFill>
                  <a:schemeClr val="accent2">
                    <a:lumMod val="75000"/>
                  </a:schemeClr>
                </a:solidFill>
              </a:rPr>
              <a:t> </a:t>
            </a:r>
            <a:r>
              <a:rPr lang="lv-LV" dirty="0" err="1">
                <a:solidFill>
                  <a:schemeClr val="accent2">
                    <a:lumMod val="75000"/>
                  </a:schemeClr>
                </a:solidFill>
              </a:rPr>
              <a:t>Latvian</a:t>
            </a:r>
            <a:r>
              <a:rPr lang="lv-LV" dirty="0">
                <a:solidFill>
                  <a:schemeClr val="accent2">
                    <a:lumMod val="75000"/>
                  </a:schemeClr>
                </a:solidFill>
              </a:rPr>
              <a:t> </a:t>
            </a:r>
            <a:r>
              <a:rPr lang="lv-LV" dirty="0" err="1">
                <a:solidFill>
                  <a:schemeClr val="accent2">
                    <a:lumMod val="75000"/>
                  </a:schemeClr>
                </a:solidFill>
              </a:rPr>
              <a:t>Orphan’s</a:t>
            </a:r>
            <a:r>
              <a:rPr lang="lv-LV" dirty="0">
                <a:solidFill>
                  <a:schemeClr val="accent2">
                    <a:lumMod val="75000"/>
                  </a:schemeClr>
                </a:solidFill>
              </a:rPr>
              <a:t> </a:t>
            </a:r>
            <a:r>
              <a:rPr lang="lv-LV" dirty="0" err="1">
                <a:solidFill>
                  <a:schemeClr val="accent2">
                    <a:lumMod val="75000"/>
                  </a:schemeClr>
                </a:solidFill>
              </a:rPr>
              <a:t>Courts</a:t>
            </a:r>
            <a:r>
              <a:rPr lang="lv-LV" dirty="0">
                <a:solidFill>
                  <a:schemeClr val="accent2">
                    <a:lumMod val="75000"/>
                  </a:schemeClr>
                </a:solidFill>
              </a:rPr>
              <a:t>.</a:t>
            </a:r>
          </a:p>
          <a:p>
            <a:pPr marL="285750" indent="-285750">
              <a:buFont typeface="Arial" panose="020B0604020202020204" pitchFamily="34" charset="0"/>
              <a:buChar char="•"/>
            </a:pPr>
            <a:endParaRPr lang="lv-LV" dirty="0">
              <a:solidFill>
                <a:schemeClr val="accent2">
                  <a:lumMod val="75000"/>
                </a:schemeClr>
              </a:solidFill>
            </a:endParaRPr>
          </a:p>
        </p:txBody>
      </p:sp>
      <p:pic>
        <p:nvPicPr>
          <p:cNvPr id="12" name="Satura vietturis 11">
            <a:extLst>
              <a:ext uri="{FF2B5EF4-FFF2-40B4-BE49-F238E27FC236}">
                <a16:creationId xmlns:a16="http://schemas.microsoft.com/office/drawing/2014/main" id="{AD98E007-1322-4697-AC22-FF37F00E6630}"/>
              </a:ext>
            </a:extLst>
          </p:cNvPr>
          <p:cNvPicPr>
            <a:picLocks noGrp="1" noChangeAspect="1"/>
          </p:cNvPicPr>
          <p:nvPr>
            <p:ph idx="1"/>
          </p:nvPr>
        </p:nvPicPr>
        <p:blipFill rotWithShape="1">
          <a:blip r:embed="rId2"/>
          <a:srcRect l="18926" t="20162" r="19315"/>
          <a:stretch/>
        </p:blipFill>
        <p:spPr>
          <a:xfrm>
            <a:off x="5561415" y="1236060"/>
            <a:ext cx="5383676" cy="5229395"/>
          </a:xfrm>
        </p:spPr>
      </p:pic>
      <p:sp>
        <p:nvSpPr>
          <p:cNvPr id="13" name="TextBox 12">
            <a:extLst>
              <a:ext uri="{FF2B5EF4-FFF2-40B4-BE49-F238E27FC236}">
                <a16:creationId xmlns:a16="http://schemas.microsoft.com/office/drawing/2014/main" id="{D3A8A01A-F4F0-4DC8-B69D-8777EFDAFCF3}"/>
              </a:ext>
            </a:extLst>
          </p:cNvPr>
          <p:cNvSpPr txBox="1"/>
          <p:nvPr/>
        </p:nvSpPr>
        <p:spPr>
          <a:xfrm>
            <a:off x="428678" y="5905381"/>
            <a:ext cx="5133922" cy="923330"/>
          </a:xfrm>
          <a:prstGeom prst="rect">
            <a:avLst/>
          </a:prstGeom>
          <a:noFill/>
        </p:spPr>
        <p:txBody>
          <a:bodyPr wrap="square" rtlCol="0">
            <a:spAutoFit/>
          </a:bodyPr>
          <a:lstStyle/>
          <a:p>
            <a:pPr marL="285750" indent="-285750">
              <a:buFont typeface="Arial" panose="020B0604020202020204" pitchFamily="34" charset="0"/>
              <a:buChar char="•"/>
            </a:pPr>
            <a:r>
              <a:rPr lang="lv-LV" dirty="0" err="1">
                <a:solidFill>
                  <a:schemeClr val="accent2">
                    <a:lumMod val="75000"/>
                  </a:schemeClr>
                </a:solidFill>
              </a:rPr>
              <a:t>State</a:t>
            </a:r>
            <a:r>
              <a:rPr lang="lv-LV" dirty="0">
                <a:solidFill>
                  <a:schemeClr val="accent2">
                    <a:lumMod val="75000"/>
                  </a:schemeClr>
                </a:solidFill>
              </a:rPr>
              <a:t> </a:t>
            </a:r>
            <a:r>
              <a:rPr lang="lv-LV" dirty="0" err="1">
                <a:solidFill>
                  <a:schemeClr val="accent2">
                    <a:lumMod val="75000"/>
                  </a:schemeClr>
                </a:solidFill>
              </a:rPr>
              <a:t>Child</a:t>
            </a:r>
            <a:r>
              <a:rPr lang="lv-LV" dirty="0">
                <a:solidFill>
                  <a:schemeClr val="accent2">
                    <a:lumMod val="75000"/>
                  </a:schemeClr>
                </a:solidFill>
              </a:rPr>
              <a:t> </a:t>
            </a:r>
            <a:r>
              <a:rPr lang="lv-LV" dirty="0" err="1">
                <a:solidFill>
                  <a:schemeClr val="accent2">
                    <a:lumMod val="75000"/>
                  </a:schemeClr>
                </a:solidFill>
              </a:rPr>
              <a:t>Protection</a:t>
            </a:r>
            <a:r>
              <a:rPr lang="lv-LV" dirty="0">
                <a:solidFill>
                  <a:schemeClr val="accent2">
                    <a:lumMod val="75000"/>
                  </a:schemeClr>
                </a:solidFill>
              </a:rPr>
              <a:t> </a:t>
            </a:r>
            <a:r>
              <a:rPr lang="lv-LV" dirty="0" err="1">
                <a:solidFill>
                  <a:schemeClr val="accent2">
                    <a:lumMod val="75000"/>
                  </a:schemeClr>
                </a:solidFill>
              </a:rPr>
              <a:t>Inspectiorate</a:t>
            </a:r>
            <a:r>
              <a:rPr lang="lv-LV" dirty="0">
                <a:solidFill>
                  <a:schemeClr val="accent2">
                    <a:lumMod val="75000"/>
                  </a:schemeClr>
                </a:solidFill>
              </a:rPr>
              <a:t>,</a:t>
            </a:r>
          </a:p>
          <a:p>
            <a:pPr marL="285750" indent="-285750">
              <a:buFont typeface="Arial" panose="020B0604020202020204" pitchFamily="34" charset="0"/>
              <a:buChar char="•"/>
            </a:pPr>
            <a:r>
              <a:rPr lang="lv-LV" dirty="0" err="1">
                <a:solidFill>
                  <a:schemeClr val="accent2">
                    <a:lumMod val="75000"/>
                  </a:schemeClr>
                </a:solidFill>
              </a:rPr>
              <a:t>Latvian</a:t>
            </a:r>
            <a:r>
              <a:rPr lang="lv-LV" dirty="0">
                <a:solidFill>
                  <a:schemeClr val="accent2">
                    <a:lumMod val="75000"/>
                  </a:schemeClr>
                </a:solidFill>
              </a:rPr>
              <a:t> Association </a:t>
            </a:r>
            <a:r>
              <a:rPr lang="lv-LV" dirty="0" err="1">
                <a:solidFill>
                  <a:schemeClr val="accent2">
                    <a:lumMod val="75000"/>
                  </a:schemeClr>
                </a:solidFill>
              </a:rPr>
              <a:t>of</a:t>
            </a:r>
            <a:r>
              <a:rPr lang="lv-LV" dirty="0">
                <a:solidFill>
                  <a:schemeClr val="accent2">
                    <a:lumMod val="75000"/>
                  </a:schemeClr>
                </a:solidFill>
              </a:rPr>
              <a:t> </a:t>
            </a:r>
            <a:r>
              <a:rPr lang="lv-LV" dirty="0" err="1">
                <a:solidFill>
                  <a:schemeClr val="accent2">
                    <a:lumMod val="75000"/>
                  </a:schemeClr>
                </a:solidFill>
              </a:rPr>
              <a:t>Local</a:t>
            </a:r>
            <a:r>
              <a:rPr lang="lv-LV" dirty="0">
                <a:solidFill>
                  <a:schemeClr val="accent2">
                    <a:lumMod val="75000"/>
                  </a:schemeClr>
                </a:solidFill>
              </a:rPr>
              <a:t> </a:t>
            </a:r>
            <a:r>
              <a:rPr lang="lv-LV" dirty="0" err="1">
                <a:solidFill>
                  <a:schemeClr val="accent2">
                    <a:lumMod val="75000"/>
                  </a:schemeClr>
                </a:solidFill>
              </a:rPr>
              <a:t>and</a:t>
            </a:r>
            <a:r>
              <a:rPr lang="lv-LV" dirty="0">
                <a:solidFill>
                  <a:schemeClr val="accent2">
                    <a:lumMod val="75000"/>
                  </a:schemeClr>
                </a:solidFill>
              </a:rPr>
              <a:t> </a:t>
            </a:r>
            <a:r>
              <a:rPr lang="lv-LV" dirty="0" err="1">
                <a:solidFill>
                  <a:schemeClr val="accent2">
                    <a:lumMod val="75000"/>
                  </a:schemeClr>
                </a:solidFill>
              </a:rPr>
              <a:t>Regional</a:t>
            </a:r>
            <a:r>
              <a:rPr lang="lv-LV" dirty="0">
                <a:solidFill>
                  <a:schemeClr val="accent2">
                    <a:lumMod val="75000"/>
                  </a:schemeClr>
                </a:solidFill>
              </a:rPr>
              <a:t> </a:t>
            </a:r>
            <a:r>
              <a:rPr lang="lv-LV" dirty="0" err="1">
                <a:solidFill>
                  <a:schemeClr val="accent2">
                    <a:lumMod val="75000"/>
                  </a:schemeClr>
                </a:solidFill>
              </a:rPr>
              <a:t>Goverments</a:t>
            </a:r>
            <a:r>
              <a:rPr lang="lv-LV" dirty="0">
                <a:solidFill>
                  <a:schemeClr val="accent2">
                    <a:lumMod val="75000"/>
                  </a:schemeClr>
                </a:solidFill>
              </a:rPr>
              <a:t>.</a:t>
            </a:r>
          </a:p>
        </p:txBody>
      </p:sp>
      <p:sp>
        <p:nvSpPr>
          <p:cNvPr id="14" name="TextBox 13">
            <a:extLst>
              <a:ext uri="{FF2B5EF4-FFF2-40B4-BE49-F238E27FC236}">
                <a16:creationId xmlns:a16="http://schemas.microsoft.com/office/drawing/2014/main" id="{93A5B89C-58D9-4BA0-9ACB-2FB107844481}"/>
              </a:ext>
            </a:extLst>
          </p:cNvPr>
          <p:cNvSpPr txBox="1"/>
          <p:nvPr/>
        </p:nvSpPr>
        <p:spPr>
          <a:xfrm rot="19366697">
            <a:off x="7038483" y="4193002"/>
            <a:ext cx="3715235" cy="707886"/>
          </a:xfrm>
          <a:prstGeom prst="rect">
            <a:avLst/>
          </a:prstGeom>
          <a:noFill/>
        </p:spPr>
        <p:txBody>
          <a:bodyPr wrap="square" rtlCol="0">
            <a:spAutoFit/>
          </a:bodyPr>
          <a:lstStyle/>
          <a:p>
            <a:pPr marL="285750" indent="-285750">
              <a:buFont typeface="Arial" panose="020B0604020202020204" pitchFamily="34" charset="0"/>
              <a:buChar char="•"/>
            </a:pPr>
            <a:r>
              <a:rPr lang="lv-LV" sz="2000" b="1" dirty="0" err="1">
                <a:solidFill>
                  <a:schemeClr val="bg1"/>
                </a:solidFill>
              </a:rPr>
              <a:t>Common</a:t>
            </a:r>
            <a:r>
              <a:rPr lang="lv-LV" sz="2000" b="1" dirty="0">
                <a:solidFill>
                  <a:schemeClr val="bg1"/>
                </a:solidFill>
              </a:rPr>
              <a:t> </a:t>
            </a:r>
            <a:r>
              <a:rPr lang="lv-LV" sz="2000" b="1" dirty="0" err="1">
                <a:solidFill>
                  <a:schemeClr val="bg1"/>
                </a:solidFill>
              </a:rPr>
              <a:t>understanding</a:t>
            </a:r>
            <a:r>
              <a:rPr lang="lv-LV" sz="2000" b="1" dirty="0">
                <a:solidFill>
                  <a:schemeClr val="bg1"/>
                </a:solidFill>
              </a:rPr>
              <a:t>,</a:t>
            </a:r>
          </a:p>
          <a:p>
            <a:pPr marL="285750" indent="-285750">
              <a:buFont typeface="Arial" panose="020B0604020202020204" pitchFamily="34" charset="0"/>
              <a:buChar char="•"/>
            </a:pPr>
            <a:r>
              <a:rPr lang="lv-LV" sz="2000" b="1" dirty="0" err="1">
                <a:solidFill>
                  <a:schemeClr val="bg1"/>
                </a:solidFill>
              </a:rPr>
              <a:t>Coordinated</a:t>
            </a:r>
            <a:r>
              <a:rPr lang="lv-LV" sz="2000" b="1" dirty="0">
                <a:solidFill>
                  <a:schemeClr val="bg1"/>
                </a:solidFill>
              </a:rPr>
              <a:t> </a:t>
            </a:r>
            <a:r>
              <a:rPr lang="lv-LV" sz="2000" b="1" dirty="0" err="1">
                <a:solidFill>
                  <a:schemeClr val="bg1"/>
                </a:solidFill>
              </a:rPr>
              <a:t>activities</a:t>
            </a:r>
            <a:r>
              <a:rPr lang="lv-LV" sz="2000" b="1" dirty="0">
                <a:solidFill>
                  <a:schemeClr val="bg1"/>
                </a:solidFill>
              </a:rPr>
              <a:t>.</a:t>
            </a:r>
            <a:endParaRPr lang="lv-LV" sz="2000" dirty="0">
              <a:solidFill>
                <a:schemeClr val="bg1"/>
              </a:solidFill>
            </a:endParaRPr>
          </a:p>
        </p:txBody>
      </p:sp>
      <p:sp>
        <p:nvSpPr>
          <p:cNvPr id="8" name="TextBox 7">
            <a:extLst>
              <a:ext uri="{FF2B5EF4-FFF2-40B4-BE49-F238E27FC236}">
                <a16:creationId xmlns:a16="http://schemas.microsoft.com/office/drawing/2014/main" id="{46BA8516-AED2-4354-84EE-A8C6C94563ED}"/>
              </a:ext>
            </a:extLst>
          </p:cNvPr>
          <p:cNvSpPr txBox="1"/>
          <p:nvPr/>
        </p:nvSpPr>
        <p:spPr>
          <a:xfrm>
            <a:off x="428678" y="1280333"/>
            <a:ext cx="3467946" cy="369332"/>
          </a:xfrm>
          <a:prstGeom prst="rect">
            <a:avLst/>
          </a:prstGeom>
          <a:noFill/>
        </p:spPr>
        <p:txBody>
          <a:bodyPr wrap="square" rtlCol="0">
            <a:spAutoFit/>
          </a:bodyPr>
          <a:lstStyle/>
          <a:p>
            <a:r>
              <a:rPr lang="lv-LV" b="1" dirty="0" err="1">
                <a:solidFill>
                  <a:schemeClr val="accent2">
                    <a:lumMod val="75000"/>
                  </a:schemeClr>
                </a:solidFill>
              </a:rPr>
              <a:t>Representatives</a:t>
            </a:r>
            <a:r>
              <a:rPr lang="lv-LV" b="1" dirty="0">
                <a:solidFill>
                  <a:schemeClr val="accent2">
                    <a:lumMod val="75000"/>
                  </a:schemeClr>
                </a:solidFill>
              </a:rPr>
              <a:t>: </a:t>
            </a:r>
          </a:p>
        </p:txBody>
      </p:sp>
      <p:sp>
        <p:nvSpPr>
          <p:cNvPr id="21" name="Virsraksts 1">
            <a:extLst>
              <a:ext uri="{FF2B5EF4-FFF2-40B4-BE49-F238E27FC236}">
                <a16:creationId xmlns:a16="http://schemas.microsoft.com/office/drawing/2014/main" id="{6D55420F-F809-41A2-8493-914EE66B8111}"/>
              </a:ext>
            </a:extLst>
          </p:cNvPr>
          <p:cNvSpPr>
            <a:spLocks noGrp="1"/>
          </p:cNvSpPr>
          <p:nvPr>
            <p:ph type="title"/>
          </p:nvPr>
        </p:nvSpPr>
        <p:spPr>
          <a:xfrm>
            <a:off x="148332" y="23794"/>
            <a:ext cx="10004860" cy="1320800"/>
          </a:xfrm>
        </p:spPr>
        <p:txBody>
          <a:bodyPr>
            <a:normAutofit/>
          </a:bodyPr>
          <a:lstStyle/>
          <a:p>
            <a:r>
              <a:rPr lang="lv-LV" sz="4200" b="1" dirty="0" err="1">
                <a:solidFill>
                  <a:schemeClr val="accent2">
                    <a:lumMod val="50000"/>
                  </a:schemeClr>
                </a:solidFill>
              </a:rPr>
              <a:t>The</a:t>
            </a:r>
            <a:r>
              <a:rPr lang="lv-LV" sz="4200" b="1" dirty="0">
                <a:solidFill>
                  <a:schemeClr val="accent2">
                    <a:lumMod val="50000"/>
                  </a:schemeClr>
                </a:solidFill>
              </a:rPr>
              <a:t> </a:t>
            </a:r>
            <a:r>
              <a:rPr lang="lv-LV" sz="4200" b="1" dirty="0" err="1">
                <a:solidFill>
                  <a:schemeClr val="accent2">
                    <a:lumMod val="50000"/>
                  </a:schemeClr>
                </a:solidFill>
              </a:rPr>
              <a:t>Council</a:t>
            </a:r>
            <a:r>
              <a:rPr lang="lv-LV" sz="4200" b="1" dirty="0">
                <a:solidFill>
                  <a:schemeClr val="accent2">
                    <a:lumMod val="50000"/>
                  </a:schemeClr>
                </a:solidFill>
              </a:rPr>
              <a:t> </a:t>
            </a:r>
            <a:r>
              <a:rPr lang="lv-LV" sz="4200" b="1" dirty="0" err="1">
                <a:solidFill>
                  <a:schemeClr val="accent2">
                    <a:lumMod val="50000"/>
                  </a:schemeClr>
                </a:solidFill>
              </a:rPr>
              <a:t>on</a:t>
            </a:r>
            <a:r>
              <a:rPr lang="lv-LV" sz="4200" b="1" dirty="0">
                <a:solidFill>
                  <a:schemeClr val="accent2">
                    <a:lumMod val="50000"/>
                  </a:schemeClr>
                </a:solidFill>
              </a:rPr>
              <a:t> </a:t>
            </a:r>
            <a:r>
              <a:rPr lang="lv-LV" sz="4200" b="1" dirty="0" err="1">
                <a:solidFill>
                  <a:schemeClr val="accent2">
                    <a:lumMod val="50000"/>
                  </a:schemeClr>
                </a:solidFill>
              </a:rPr>
              <a:t>the</a:t>
            </a:r>
            <a:r>
              <a:rPr lang="lv-LV" sz="4200" b="1" dirty="0">
                <a:solidFill>
                  <a:schemeClr val="accent2">
                    <a:lumMod val="50000"/>
                  </a:schemeClr>
                </a:solidFill>
              </a:rPr>
              <a:t> </a:t>
            </a:r>
            <a:r>
              <a:rPr lang="lv-LV" sz="4200" b="1" dirty="0" err="1">
                <a:solidFill>
                  <a:schemeClr val="accent2">
                    <a:lumMod val="50000"/>
                  </a:schemeClr>
                </a:solidFill>
              </a:rPr>
              <a:t>Co-operation</a:t>
            </a:r>
            <a:r>
              <a:rPr lang="lv-LV" sz="4200" b="1" dirty="0">
                <a:solidFill>
                  <a:schemeClr val="accent2">
                    <a:lumMod val="50000"/>
                  </a:schemeClr>
                </a:solidFill>
              </a:rPr>
              <a:t> </a:t>
            </a:r>
            <a:r>
              <a:rPr lang="lv-LV" sz="4200" b="1" dirty="0" err="1">
                <a:solidFill>
                  <a:schemeClr val="accent2">
                    <a:lumMod val="50000"/>
                  </a:schemeClr>
                </a:solidFill>
              </a:rPr>
              <a:t>on</a:t>
            </a:r>
            <a:r>
              <a:rPr lang="lv-LV" sz="4200" b="1" dirty="0">
                <a:solidFill>
                  <a:schemeClr val="accent2">
                    <a:lumMod val="50000"/>
                  </a:schemeClr>
                </a:solidFill>
              </a:rPr>
              <a:t> </a:t>
            </a:r>
            <a:r>
              <a:rPr lang="lv-LV" sz="4200" b="1" dirty="0" err="1">
                <a:solidFill>
                  <a:schemeClr val="accent2">
                    <a:lumMod val="50000"/>
                  </a:schemeClr>
                </a:solidFill>
              </a:rPr>
              <a:t>Matters</a:t>
            </a:r>
            <a:r>
              <a:rPr lang="lv-LV" sz="4200" b="1" dirty="0">
                <a:solidFill>
                  <a:schemeClr val="accent2">
                    <a:lumMod val="50000"/>
                  </a:schemeClr>
                </a:solidFill>
              </a:rPr>
              <a:t> </a:t>
            </a:r>
            <a:r>
              <a:rPr lang="lv-LV" sz="4200" b="1" dirty="0" err="1">
                <a:solidFill>
                  <a:schemeClr val="accent2">
                    <a:lumMod val="50000"/>
                  </a:schemeClr>
                </a:solidFill>
              </a:rPr>
              <a:t>Related</a:t>
            </a:r>
            <a:r>
              <a:rPr lang="lv-LV" sz="4200" b="1" dirty="0">
                <a:solidFill>
                  <a:schemeClr val="accent2">
                    <a:lumMod val="50000"/>
                  </a:schemeClr>
                </a:solidFill>
              </a:rPr>
              <a:t> to </a:t>
            </a:r>
            <a:r>
              <a:rPr lang="lv-LV" sz="4200" b="1" dirty="0" err="1">
                <a:solidFill>
                  <a:schemeClr val="accent2">
                    <a:lumMod val="50000"/>
                  </a:schemeClr>
                </a:solidFill>
              </a:rPr>
              <a:t>Children</a:t>
            </a:r>
            <a:endParaRPr lang="lv-LV" sz="4200" b="1" dirty="0">
              <a:solidFill>
                <a:schemeClr val="accent2">
                  <a:lumMod val="50000"/>
                </a:schemeClr>
              </a:solidFill>
            </a:endParaRPr>
          </a:p>
        </p:txBody>
      </p:sp>
    </p:spTree>
    <p:extLst>
      <p:ext uri="{BB962C8B-B14F-4D97-AF65-F5344CB8AC3E}">
        <p14:creationId xmlns:p14="http://schemas.microsoft.com/office/powerpoint/2010/main" val="144838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atura vietturis 5">
            <a:extLst>
              <a:ext uri="{FF2B5EF4-FFF2-40B4-BE49-F238E27FC236}">
                <a16:creationId xmlns:a16="http://schemas.microsoft.com/office/drawing/2014/main" id="{A2B5B88C-B6B9-48BF-8D13-516DBF0B3715}"/>
              </a:ext>
            </a:extLst>
          </p:cNvPr>
          <p:cNvPicPr>
            <a:picLocks noGrp="1" noChangeAspect="1"/>
          </p:cNvPicPr>
          <p:nvPr>
            <p:ph idx="1"/>
          </p:nvPr>
        </p:nvPicPr>
        <p:blipFill>
          <a:blip r:embed="rId3"/>
          <a:stretch>
            <a:fillRect/>
          </a:stretch>
        </p:blipFill>
        <p:spPr>
          <a:xfrm>
            <a:off x="2895868" y="749579"/>
            <a:ext cx="7307175" cy="5480382"/>
          </a:xfrm>
        </p:spPr>
      </p:pic>
      <p:sp>
        <p:nvSpPr>
          <p:cNvPr id="2" name="Virsraksts 1">
            <a:extLst>
              <a:ext uri="{FF2B5EF4-FFF2-40B4-BE49-F238E27FC236}">
                <a16:creationId xmlns:a16="http://schemas.microsoft.com/office/drawing/2014/main" id="{8A2CF6FC-233F-4003-8BA6-91BC7C73BA3D}"/>
              </a:ext>
            </a:extLst>
          </p:cNvPr>
          <p:cNvSpPr>
            <a:spLocks noGrp="1"/>
          </p:cNvSpPr>
          <p:nvPr>
            <p:ph type="title"/>
          </p:nvPr>
        </p:nvSpPr>
        <p:spPr>
          <a:xfrm>
            <a:off x="838200" y="0"/>
            <a:ext cx="10515600" cy="1325563"/>
          </a:xfrm>
        </p:spPr>
        <p:txBody>
          <a:bodyPr/>
          <a:lstStyle/>
          <a:p>
            <a:r>
              <a:rPr lang="lv-LV" b="1" dirty="0" err="1">
                <a:solidFill>
                  <a:schemeClr val="accent2">
                    <a:lumMod val="50000"/>
                  </a:schemeClr>
                </a:solidFill>
              </a:rPr>
              <a:t>Alternative</a:t>
            </a:r>
            <a:r>
              <a:rPr lang="lv-LV" b="1" dirty="0">
                <a:solidFill>
                  <a:schemeClr val="accent2">
                    <a:lumMod val="50000"/>
                  </a:schemeClr>
                </a:solidFill>
              </a:rPr>
              <a:t> </a:t>
            </a:r>
            <a:r>
              <a:rPr lang="lv-LV" b="1" dirty="0" err="1">
                <a:solidFill>
                  <a:schemeClr val="accent2">
                    <a:lumMod val="50000"/>
                  </a:schemeClr>
                </a:solidFill>
              </a:rPr>
              <a:t>Care</a:t>
            </a:r>
            <a:r>
              <a:rPr lang="lv-LV" b="1" dirty="0">
                <a:solidFill>
                  <a:schemeClr val="accent2">
                    <a:lumMod val="50000"/>
                  </a:schemeClr>
                </a:solidFill>
              </a:rPr>
              <a:t> </a:t>
            </a:r>
            <a:r>
              <a:rPr lang="lv-LV" b="1" dirty="0" err="1">
                <a:solidFill>
                  <a:schemeClr val="accent2">
                    <a:lumMod val="50000"/>
                  </a:schemeClr>
                </a:solidFill>
              </a:rPr>
              <a:t>System</a:t>
            </a:r>
            <a:r>
              <a:rPr lang="lv-LV" b="1" dirty="0">
                <a:solidFill>
                  <a:schemeClr val="accent2">
                    <a:lumMod val="50000"/>
                  </a:schemeClr>
                </a:solidFill>
              </a:rPr>
              <a:t>:</a:t>
            </a:r>
          </a:p>
        </p:txBody>
      </p:sp>
      <p:sp>
        <p:nvSpPr>
          <p:cNvPr id="24" name="TextBox 23">
            <a:extLst>
              <a:ext uri="{FF2B5EF4-FFF2-40B4-BE49-F238E27FC236}">
                <a16:creationId xmlns:a16="http://schemas.microsoft.com/office/drawing/2014/main" id="{649D8C3A-2222-4B9B-8C53-65D06DD14800}"/>
              </a:ext>
            </a:extLst>
          </p:cNvPr>
          <p:cNvSpPr txBox="1"/>
          <p:nvPr/>
        </p:nvSpPr>
        <p:spPr>
          <a:xfrm>
            <a:off x="5506778" y="3074837"/>
            <a:ext cx="935665" cy="523220"/>
          </a:xfrm>
          <a:prstGeom prst="rect">
            <a:avLst/>
          </a:prstGeom>
          <a:noFill/>
        </p:spPr>
        <p:txBody>
          <a:bodyPr wrap="square" rtlCol="0">
            <a:spAutoFit/>
          </a:bodyPr>
          <a:lstStyle/>
          <a:p>
            <a:r>
              <a:rPr lang="lv-LV" sz="2800" b="1" dirty="0">
                <a:solidFill>
                  <a:schemeClr val="bg1"/>
                </a:solidFill>
              </a:rPr>
              <a:t>26%</a:t>
            </a:r>
          </a:p>
        </p:txBody>
      </p:sp>
      <p:sp>
        <p:nvSpPr>
          <p:cNvPr id="26" name="TextBox 25">
            <a:extLst>
              <a:ext uri="{FF2B5EF4-FFF2-40B4-BE49-F238E27FC236}">
                <a16:creationId xmlns:a16="http://schemas.microsoft.com/office/drawing/2014/main" id="{D334AB29-841B-4952-A1D7-EB3A645A53A2}"/>
              </a:ext>
            </a:extLst>
          </p:cNvPr>
          <p:cNvSpPr txBox="1"/>
          <p:nvPr/>
        </p:nvSpPr>
        <p:spPr>
          <a:xfrm>
            <a:off x="5539562" y="6039292"/>
            <a:ext cx="935665" cy="523220"/>
          </a:xfrm>
          <a:prstGeom prst="rect">
            <a:avLst/>
          </a:prstGeom>
          <a:noFill/>
        </p:spPr>
        <p:txBody>
          <a:bodyPr wrap="square" rtlCol="0">
            <a:spAutoFit/>
          </a:bodyPr>
          <a:lstStyle/>
          <a:p>
            <a:r>
              <a:rPr lang="lv-LV" sz="2800" b="1" dirty="0">
                <a:solidFill>
                  <a:schemeClr val="bg1"/>
                </a:solidFill>
              </a:rPr>
              <a:t>9%</a:t>
            </a:r>
          </a:p>
        </p:txBody>
      </p:sp>
      <p:sp>
        <p:nvSpPr>
          <p:cNvPr id="28" name="TextBox 27">
            <a:extLst>
              <a:ext uri="{FF2B5EF4-FFF2-40B4-BE49-F238E27FC236}">
                <a16:creationId xmlns:a16="http://schemas.microsoft.com/office/drawing/2014/main" id="{3D05C6A3-92B4-4093-8C26-24C2DADD5468}"/>
              </a:ext>
            </a:extLst>
          </p:cNvPr>
          <p:cNvSpPr txBox="1"/>
          <p:nvPr/>
        </p:nvSpPr>
        <p:spPr>
          <a:xfrm>
            <a:off x="5435229" y="6014517"/>
            <a:ext cx="372140" cy="400110"/>
          </a:xfrm>
          <a:prstGeom prst="rect">
            <a:avLst/>
          </a:prstGeom>
          <a:noFill/>
        </p:spPr>
        <p:txBody>
          <a:bodyPr wrap="square" rtlCol="0">
            <a:spAutoFit/>
          </a:bodyPr>
          <a:lstStyle/>
          <a:p>
            <a:r>
              <a:rPr lang="lv-LV" sz="2000" dirty="0">
                <a:solidFill>
                  <a:schemeClr val="bg1"/>
                </a:solidFill>
              </a:rPr>
              <a:t>*</a:t>
            </a:r>
            <a:endParaRPr lang="lv-LV" sz="1200" dirty="0">
              <a:solidFill>
                <a:schemeClr val="bg1"/>
              </a:solidFill>
            </a:endParaRPr>
          </a:p>
        </p:txBody>
      </p:sp>
      <p:sp>
        <p:nvSpPr>
          <p:cNvPr id="29" name="TextBox 28">
            <a:extLst>
              <a:ext uri="{FF2B5EF4-FFF2-40B4-BE49-F238E27FC236}">
                <a16:creationId xmlns:a16="http://schemas.microsoft.com/office/drawing/2014/main" id="{7A7FDCB4-7F0E-4604-92E1-0D3A3B0334AE}"/>
              </a:ext>
            </a:extLst>
          </p:cNvPr>
          <p:cNvSpPr txBox="1"/>
          <p:nvPr/>
        </p:nvSpPr>
        <p:spPr>
          <a:xfrm>
            <a:off x="6789153" y="4564547"/>
            <a:ext cx="372140" cy="400110"/>
          </a:xfrm>
          <a:prstGeom prst="rect">
            <a:avLst/>
          </a:prstGeom>
          <a:noFill/>
        </p:spPr>
        <p:txBody>
          <a:bodyPr wrap="square" rtlCol="0">
            <a:spAutoFit/>
          </a:bodyPr>
          <a:lstStyle/>
          <a:p>
            <a:r>
              <a:rPr lang="lv-LV" sz="2000" dirty="0">
                <a:solidFill>
                  <a:schemeClr val="bg1"/>
                </a:solidFill>
              </a:rPr>
              <a:t>*</a:t>
            </a:r>
            <a:endParaRPr lang="lv-LV" sz="1200" dirty="0">
              <a:solidFill>
                <a:schemeClr val="bg1"/>
              </a:solidFill>
            </a:endParaRPr>
          </a:p>
        </p:txBody>
      </p:sp>
      <p:sp>
        <p:nvSpPr>
          <p:cNvPr id="30" name="TextBox 29">
            <a:extLst>
              <a:ext uri="{FF2B5EF4-FFF2-40B4-BE49-F238E27FC236}">
                <a16:creationId xmlns:a16="http://schemas.microsoft.com/office/drawing/2014/main" id="{274689A9-DA52-4182-9E47-DE7BB067F525}"/>
              </a:ext>
            </a:extLst>
          </p:cNvPr>
          <p:cNvSpPr txBox="1"/>
          <p:nvPr/>
        </p:nvSpPr>
        <p:spPr>
          <a:xfrm>
            <a:off x="6475227" y="6377846"/>
            <a:ext cx="5736902" cy="369332"/>
          </a:xfrm>
          <a:prstGeom prst="rect">
            <a:avLst/>
          </a:prstGeom>
          <a:noFill/>
        </p:spPr>
        <p:txBody>
          <a:bodyPr wrap="square" rtlCol="0">
            <a:spAutoFit/>
          </a:bodyPr>
          <a:lstStyle/>
          <a:p>
            <a:r>
              <a:rPr lang="lv-LV" dirty="0"/>
              <a:t>*</a:t>
            </a:r>
            <a:r>
              <a:rPr lang="lv-LV" dirty="0" err="1"/>
              <a:t>Number</a:t>
            </a:r>
            <a:r>
              <a:rPr lang="lv-LV" dirty="0"/>
              <a:t> </a:t>
            </a:r>
            <a:r>
              <a:rPr lang="lv-LV" dirty="0" err="1"/>
              <a:t>of</a:t>
            </a:r>
            <a:r>
              <a:rPr lang="lv-LV" dirty="0"/>
              <a:t> </a:t>
            </a:r>
            <a:r>
              <a:rPr lang="lv-LV" dirty="0" err="1"/>
              <a:t>Children</a:t>
            </a:r>
            <a:r>
              <a:rPr lang="lv-LV" dirty="0"/>
              <a:t> </a:t>
            </a:r>
            <a:r>
              <a:rPr lang="lv-LV" dirty="0" err="1"/>
              <a:t>in</a:t>
            </a:r>
            <a:r>
              <a:rPr lang="lv-LV" dirty="0"/>
              <a:t> </a:t>
            </a:r>
            <a:r>
              <a:rPr lang="lv-LV" dirty="0" err="1"/>
              <a:t>alternative</a:t>
            </a:r>
            <a:r>
              <a:rPr lang="lv-LV" dirty="0"/>
              <a:t> </a:t>
            </a:r>
            <a:r>
              <a:rPr lang="lv-LV" dirty="0" err="1"/>
              <a:t>care</a:t>
            </a:r>
            <a:r>
              <a:rPr lang="lv-LV" dirty="0"/>
              <a:t> (5798), % </a:t>
            </a:r>
            <a:r>
              <a:rPr lang="lv-LV" dirty="0" err="1"/>
              <a:t>in</a:t>
            </a:r>
            <a:r>
              <a:rPr lang="lv-LV" dirty="0"/>
              <a:t> 2022</a:t>
            </a:r>
          </a:p>
        </p:txBody>
      </p:sp>
      <p:sp>
        <p:nvSpPr>
          <p:cNvPr id="7" name="TextBox 6">
            <a:extLst>
              <a:ext uri="{FF2B5EF4-FFF2-40B4-BE49-F238E27FC236}">
                <a16:creationId xmlns:a16="http://schemas.microsoft.com/office/drawing/2014/main" id="{0A3998A5-D5F4-468A-B410-60BBFC8E1890}"/>
              </a:ext>
            </a:extLst>
          </p:cNvPr>
          <p:cNvSpPr txBox="1"/>
          <p:nvPr/>
        </p:nvSpPr>
        <p:spPr>
          <a:xfrm>
            <a:off x="6204062" y="2913930"/>
            <a:ext cx="813759" cy="369332"/>
          </a:xfrm>
          <a:prstGeom prst="rect">
            <a:avLst/>
          </a:prstGeom>
          <a:noFill/>
        </p:spPr>
        <p:txBody>
          <a:bodyPr wrap="square" rtlCol="0">
            <a:spAutoFit/>
          </a:bodyPr>
          <a:lstStyle/>
          <a:p>
            <a:r>
              <a:rPr lang="lv-LV" dirty="0">
                <a:solidFill>
                  <a:schemeClr val="bg1"/>
                </a:solidFill>
              </a:rPr>
              <a:t>*26%</a:t>
            </a:r>
          </a:p>
        </p:txBody>
      </p:sp>
      <p:sp>
        <p:nvSpPr>
          <p:cNvPr id="16" name="TextBox 15">
            <a:extLst>
              <a:ext uri="{FF2B5EF4-FFF2-40B4-BE49-F238E27FC236}">
                <a16:creationId xmlns:a16="http://schemas.microsoft.com/office/drawing/2014/main" id="{C651D1E8-EBF0-491B-B998-BDABA7E77C4B}"/>
              </a:ext>
            </a:extLst>
          </p:cNvPr>
          <p:cNvSpPr txBox="1"/>
          <p:nvPr/>
        </p:nvSpPr>
        <p:spPr>
          <a:xfrm>
            <a:off x="7505250" y="4195215"/>
            <a:ext cx="813759" cy="369332"/>
          </a:xfrm>
          <a:prstGeom prst="rect">
            <a:avLst/>
          </a:prstGeom>
          <a:noFill/>
        </p:spPr>
        <p:txBody>
          <a:bodyPr wrap="square" rtlCol="0">
            <a:spAutoFit/>
          </a:bodyPr>
          <a:lstStyle/>
          <a:p>
            <a:r>
              <a:rPr lang="lv-LV" dirty="0">
                <a:solidFill>
                  <a:schemeClr val="bg1"/>
                </a:solidFill>
              </a:rPr>
              <a:t>*65%</a:t>
            </a:r>
          </a:p>
        </p:txBody>
      </p:sp>
      <p:sp>
        <p:nvSpPr>
          <p:cNvPr id="17" name="TextBox 16">
            <a:extLst>
              <a:ext uri="{FF2B5EF4-FFF2-40B4-BE49-F238E27FC236}">
                <a16:creationId xmlns:a16="http://schemas.microsoft.com/office/drawing/2014/main" id="{8EC4A365-34EB-4B32-B9E2-40F4C8E8D269}"/>
              </a:ext>
            </a:extLst>
          </p:cNvPr>
          <p:cNvSpPr txBox="1"/>
          <p:nvPr/>
        </p:nvSpPr>
        <p:spPr>
          <a:xfrm>
            <a:off x="6204061" y="5520485"/>
            <a:ext cx="813759" cy="369332"/>
          </a:xfrm>
          <a:prstGeom prst="rect">
            <a:avLst/>
          </a:prstGeom>
          <a:noFill/>
        </p:spPr>
        <p:txBody>
          <a:bodyPr wrap="square" rtlCol="0">
            <a:spAutoFit/>
          </a:bodyPr>
          <a:lstStyle/>
          <a:p>
            <a:r>
              <a:rPr lang="lv-LV" dirty="0">
                <a:solidFill>
                  <a:schemeClr val="bg1"/>
                </a:solidFill>
              </a:rPr>
              <a:t>*9%</a:t>
            </a:r>
          </a:p>
        </p:txBody>
      </p:sp>
    </p:spTree>
    <p:extLst>
      <p:ext uri="{BB962C8B-B14F-4D97-AF65-F5344CB8AC3E}">
        <p14:creationId xmlns:p14="http://schemas.microsoft.com/office/powerpoint/2010/main" val="3120693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BB3B0E-E51F-4336-AEDA-696F5EFC3850}"/>
              </a:ext>
            </a:extLst>
          </p:cNvPr>
          <p:cNvPicPr>
            <a:picLocks noGrp="1" noChangeAspect="1"/>
          </p:cNvPicPr>
          <p:nvPr>
            <p:ph idx="1"/>
          </p:nvPr>
        </p:nvPicPr>
        <p:blipFill>
          <a:blip r:embed="rId2"/>
          <a:stretch>
            <a:fillRect/>
          </a:stretch>
        </p:blipFill>
        <p:spPr>
          <a:xfrm>
            <a:off x="2004969" y="562062"/>
            <a:ext cx="7709482" cy="6191141"/>
          </a:xfrm>
          <a:prstGeom prst="rect">
            <a:avLst/>
          </a:prstGeom>
        </p:spPr>
      </p:pic>
      <p:sp>
        <p:nvSpPr>
          <p:cNvPr id="12" name="Virsraksts 11">
            <a:extLst>
              <a:ext uri="{FF2B5EF4-FFF2-40B4-BE49-F238E27FC236}">
                <a16:creationId xmlns:a16="http://schemas.microsoft.com/office/drawing/2014/main" id="{4A0389A6-F5D4-4333-B89F-2488C7C797E4}"/>
              </a:ext>
            </a:extLst>
          </p:cNvPr>
          <p:cNvSpPr>
            <a:spLocks noGrp="1"/>
          </p:cNvSpPr>
          <p:nvPr>
            <p:ph type="title"/>
          </p:nvPr>
        </p:nvSpPr>
        <p:spPr/>
        <p:txBody>
          <a:bodyPr/>
          <a:lstStyle/>
          <a:p>
            <a:r>
              <a:rPr lang="lv-LV" b="1" dirty="0" err="1">
                <a:solidFill>
                  <a:schemeClr val="accent2">
                    <a:lumMod val="50000"/>
                  </a:schemeClr>
                </a:solidFill>
              </a:rPr>
              <a:t>Types</a:t>
            </a:r>
            <a:r>
              <a:rPr lang="lv-LV" b="1" dirty="0">
                <a:solidFill>
                  <a:schemeClr val="accent2">
                    <a:lumMod val="50000"/>
                  </a:schemeClr>
                </a:solidFill>
              </a:rPr>
              <a:t> </a:t>
            </a:r>
            <a:r>
              <a:rPr lang="lv-LV" b="1" dirty="0" err="1">
                <a:solidFill>
                  <a:schemeClr val="accent2">
                    <a:lumMod val="50000"/>
                  </a:schemeClr>
                </a:solidFill>
              </a:rPr>
              <a:t>of</a:t>
            </a:r>
            <a:r>
              <a:rPr lang="lv-LV" b="1" dirty="0">
                <a:solidFill>
                  <a:schemeClr val="accent2">
                    <a:lumMod val="50000"/>
                  </a:schemeClr>
                </a:solidFill>
              </a:rPr>
              <a:t> </a:t>
            </a:r>
            <a:r>
              <a:rPr lang="lv-LV" b="1" dirty="0" err="1">
                <a:solidFill>
                  <a:schemeClr val="accent2">
                    <a:lumMod val="50000"/>
                  </a:schemeClr>
                </a:solidFill>
              </a:rPr>
              <a:t>Foster</a:t>
            </a:r>
            <a:r>
              <a:rPr lang="lv-LV" b="1" dirty="0">
                <a:solidFill>
                  <a:schemeClr val="accent2">
                    <a:lumMod val="50000"/>
                  </a:schemeClr>
                </a:solidFill>
              </a:rPr>
              <a:t> </a:t>
            </a:r>
            <a:r>
              <a:rPr lang="lv-LV" b="1" dirty="0" err="1">
                <a:solidFill>
                  <a:schemeClr val="accent2">
                    <a:lumMod val="50000"/>
                  </a:schemeClr>
                </a:solidFill>
              </a:rPr>
              <a:t>Families</a:t>
            </a:r>
            <a:r>
              <a:rPr lang="lv-LV" b="1" dirty="0">
                <a:solidFill>
                  <a:schemeClr val="accent2">
                    <a:lumMod val="50000"/>
                  </a:schemeClr>
                </a:solidFill>
              </a:rPr>
              <a:t>:</a:t>
            </a:r>
          </a:p>
        </p:txBody>
      </p:sp>
    </p:spTree>
    <p:extLst>
      <p:ext uri="{BB962C8B-B14F-4D97-AF65-F5344CB8AC3E}">
        <p14:creationId xmlns:p14="http://schemas.microsoft.com/office/powerpoint/2010/main" val="1548450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7038677-0655-4E3F-8816-7FEE5781A347}"/>
              </a:ext>
            </a:extLst>
          </p:cNvPr>
          <p:cNvSpPr>
            <a:spLocks noGrp="1"/>
          </p:cNvSpPr>
          <p:nvPr>
            <p:ph type="title"/>
          </p:nvPr>
        </p:nvSpPr>
        <p:spPr/>
        <p:txBody>
          <a:bodyPr/>
          <a:lstStyle/>
          <a:p>
            <a:r>
              <a:rPr lang="lv-LV" b="1" dirty="0" err="1">
                <a:solidFill>
                  <a:schemeClr val="accent2">
                    <a:lumMod val="50000"/>
                  </a:schemeClr>
                </a:solidFill>
              </a:rPr>
              <a:t>Few</a:t>
            </a:r>
            <a:r>
              <a:rPr lang="lv-LV" dirty="0"/>
              <a:t> </a:t>
            </a:r>
            <a:r>
              <a:rPr lang="lv-LV" b="1" dirty="0" err="1">
                <a:solidFill>
                  <a:schemeClr val="accent2">
                    <a:lumMod val="50000"/>
                  </a:schemeClr>
                </a:solidFill>
              </a:rPr>
              <a:t>Statistics</a:t>
            </a:r>
            <a:r>
              <a:rPr lang="lv-LV" b="1" dirty="0">
                <a:solidFill>
                  <a:schemeClr val="accent2">
                    <a:lumMod val="50000"/>
                  </a:schemeClr>
                </a:solidFill>
              </a:rPr>
              <a:t>:</a:t>
            </a:r>
          </a:p>
        </p:txBody>
      </p:sp>
      <p:graphicFrame>
        <p:nvGraphicFramePr>
          <p:cNvPr id="6" name="Satura vietturis 5">
            <a:extLst>
              <a:ext uri="{FF2B5EF4-FFF2-40B4-BE49-F238E27FC236}">
                <a16:creationId xmlns:a16="http://schemas.microsoft.com/office/drawing/2014/main" id="{7B27EBB2-4F19-4BD2-9004-BFC3A6C7778D}"/>
              </a:ext>
            </a:extLst>
          </p:cNvPr>
          <p:cNvGraphicFramePr>
            <a:graphicFrameLocks noGrp="1"/>
          </p:cNvGraphicFramePr>
          <p:nvPr>
            <p:ph idx="1"/>
            <p:extLst>
              <p:ext uri="{D42A27DB-BD31-4B8C-83A1-F6EECF244321}">
                <p14:modId xmlns:p14="http://schemas.microsoft.com/office/powerpoint/2010/main" val="583039829"/>
              </p:ext>
            </p:extLst>
          </p:nvPr>
        </p:nvGraphicFramePr>
        <p:xfrm>
          <a:off x="753138" y="1414130"/>
          <a:ext cx="11000711" cy="52152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232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1E52181-6840-4D94-BDD9-86F04591E3D2}"/>
              </a:ext>
            </a:extLst>
          </p:cNvPr>
          <p:cNvSpPr>
            <a:spLocks noGrp="1"/>
          </p:cNvSpPr>
          <p:nvPr>
            <p:ph type="title"/>
          </p:nvPr>
        </p:nvSpPr>
        <p:spPr/>
        <p:txBody>
          <a:bodyPr>
            <a:normAutofit/>
          </a:bodyPr>
          <a:lstStyle/>
          <a:p>
            <a:pPr algn="ctr"/>
            <a:r>
              <a:rPr lang="lv-LV" sz="5400" b="1" dirty="0" err="1">
                <a:solidFill>
                  <a:schemeClr val="accent2">
                    <a:lumMod val="50000"/>
                  </a:schemeClr>
                </a:solidFill>
              </a:rPr>
              <a:t>Out</a:t>
            </a:r>
            <a:r>
              <a:rPr lang="lv-LV" sz="5400" dirty="0"/>
              <a:t> </a:t>
            </a:r>
            <a:r>
              <a:rPr lang="lv-LV" sz="5400" b="1" dirty="0" err="1">
                <a:solidFill>
                  <a:schemeClr val="accent2">
                    <a:lumMod val="50000"/>
                  </a:schemeClr>
                </a:solidFill>
              </a:rPr>
              <a:t>of</a:t>
            </a:r>
            <a:r>
              <a:rPr lang="lv-LV" sz="5400" b="1" dirty="0">
                <a:solidFill>
                  <a:schemeClr val="accent2">
                    <a:lumMod val="50000"/>
                  </a:schemeClr>
                </a:solidFill>
              </a:rPr>
              <a:t> </a:t>
            </a:r>
            <a:r>
              <a:rPr lang="lv-LV" sz="5400" b="1" dirty="0" err="1">
                <a:solidFill>
                  <a:schemeClr val="accent2">
                    <a:lumMod val="50000"/>
                  </a:schemeClr>
                </a:solidFill>
              </a:rPr>
              <a:t>Family</a:t>
            </a:r>
            <a:r>
              <a:rPr lang="lv-LV" sz="5400" b="1" dirty="0">
                <a:solidFill>
                  <a:schemeClr val="accent2">
                    <a:lumMod val="50000"/>
                  </a:schemeClr>
                </a:solidFill>
              </a:rPr>
              <a:t> </a:t>
            </a:r>
            <a:r>
              <a:rPr lang="lv-LV" sz="5400" b="1" dirty="0" err="1">
                <a:solidFill>
                  <a:schemeClr val="accent2">
                    <a:lumMod val="50000"/>
                  </a:schemeClr>
                </a:solidFill>
              </a:rPr>
              <a:t>Care</a:t>
            </a:r>
            <a:r>
              <a:rPr lang="lv-LV" sz="5400" b="1" dirty="0">
                <a:solidFill>
                  <a:schemeClr val="accent2">
                    <a:lumMod val="50000"/>
                  </a:schemeClr>
                </a:solidFill>
              </a:rPr>
              <a:t> </a:t>
            </a:r>
            <a:r>
              <a:rPr lang="lv-LV" sz="5400" b="1" dirty="0" err="1">
                <a:solidFill>
                  <a:schemeClr val="accent2">
                    <a:lumMod val="50000"/>
                  </a:schemeClr>
                </a:solidFill>
              </a:rPr>
              <a:t>Support</a:t>
            </a:r>
            <a:r>
              <a:rPr lang="lv-LV" sz="5400" b="1" dirty="0">
                <a:solidFill>
                  <a:schemeClr val="accent2">
                    <a:lumMod val="50000"/>
                  </a:schemeClr>
                </a:solidFill>
              </a:rPr>
              <a:t> </a:t>
            </a:r>
            <a:r>
              <a:rPr lang="lv-LV" sz="5400" b="1" dirty="0" err="1">
                <a:solidFill>
                  <a:schemeClr val="accent2">
                    <a:lumMod val="50000"/>
                  </a:schemeClr>
                </a:solidFill>
              </a:rPr>
              <a:t>Centres</a:t>
            </a:r>
            <a:endParaRPr lang="lv-LV" sz="5400" b="1" dirty="0">
              <a:solidFill>
                <a:schemeClr val="accent2">
                  <a:lumMod val="50000"/>
                </a:schemeClr>
              </a:solidFill>
            </a:endParaRPr>
          </a:p>
        </p:txBody>
      </p:sp>
      <p:pic>
        <p:nvPicPr>
          <p:cNvPr id="5" name="Satura vietturis 4">
            <a:extLst>
              <a:ext uri="{FF2B5EF4-FFF2-40B4-BE49-F238E27FC236}">
                <a16:creationId xmlns:a16="http://schemas.microsoft.com/office/drawing/2014/main" id="{2DBD2740-C562-4099-B798-266CFF2C875D}"/>
              </a:ext>
            </a:extLst>
          </p:cNvPr>
          <p:cNvPicPr>
            <a:picLocks noGrp="1" noChangeAspect="1"/>
          </p:cNvPicPr>
          <p:nvPr>
            <p:ph idx="1"/>
          </p:nvPr>
        </p:nvPicPr>
        <p:blipFill>
          <a:blip r:embed="rId2"/>
          <a:stretch>
            <a:fillRect/>
          </a:stretch>
        </p:blipFill>
        <p:spPr>
          <a:xfrm>
            <a:off x="1255500" y="1821523"/>
            <a:ext cx="1405379" cy="1054034"/>
          </a:xfrm>
        </p:spPr>
      </p:pic>
      <p:sp>
        <p:nvSpPr>
          <p:cNvPr id="6" name="TextBox 5">
            <a:extLst>
              <a:ext uri="{FF2B5EF4-FFF2-40B4-BE49-F238E27FC236}">
                <a16:creationId xmlns:a16="http://schemas.microsoft.com/office/drawing/2014/main" id="{CF17BC4A-C57D-4ACF-B20E-4AE6E139BC7D}"/>
              </a:ext>
            </a:extLst>
          </p:cNvPr>
          <p:cNvSpPr txBox="1"/>
          <p:nvPr/>
        </p:nvSpPr>
        <p:spPr>
          <a:xfrm>
            <a:off x="3039522" y="1907770"/>
            <a:ext cx="2497212" cy="769441"/>
          </a:xfrm>
          <a:prstGeom prst="rect">
            <a:avLst/>
          </a:prstGeom>
          <a:noFill/>
        </p:spPr>
        <p:txBody>
          <a:bodyPr wrap="square" rtlCol="0">
            <a:spAutoFit/>
          </a:bodyPr>
          <a:lstStyle/>
          <a:p>
            <a:r>
              <a:rPr lang="lv-LV" sz="4400" dirty="0"/>
              <a:t>12 </a:t>
            </a:r>
            <a:r>
              <a:rPr lang="lv-LV" sz="4400" dirty="0" err="1"/>
              <a:t>NGOs</a:t>
            </a:r>
            <a:endParaRPr lang="lv-LV" sz="4400" dirty="0"/>
          </a:p>
        </p:txBody>
      </p:sp>
      <p:pic>
        <p:nvPicPr>
          <p:cNvPr id="8" name="Attēls 7">
            <a:extLst>
              <a:ext uri="{FF2B5EF4-FFF2-40B4-BE49-F238E27FC236}">
                <a16:creationId xmlns:a16="http://schemas.microsoft.com/office/drawing/2014/main" id="{D98C66FD-C50C-43FF-A0AB-1FE9F7BF2962}"/>
              </a:ext>
            </a:extLst>
          </p:cNvPr>
          <p:cNvPicPr>
            <a:picLocks noChangeAspect="1"/>
          </p:cNvPicPr>
          <p:nvPr/>
        </p:nvPicPr>
        <p:blipFill>
          <a:blip r:embed="rId3"/>
          <a:stretch>
            <a:fillRect/>
          </a:stretch>
        </p:blipFill>
        <p:spPr>
          <a:xfrm>
            <a:off x="6383286" y="1690688"/>
            <a:ext cx="1315364" cy="986524"/>
          </a:xfrm>
          <a:prstGeom prst="rect">
            <a:avLst/>
          </a:prstGeom>
        </p:spPr>
      </p:pic>
      <p:sp>
        <p:nvSpPr>
          <p:cNvPr id="9" name="TextBox 8">
            <a:extLst>
              <a:ext uri="{FF2B5EF4-FFF2-40B4-BE49-F238E27FC236}">
                <a16:creationId xmlns:a16="http://schemas.microsoft.com/office/drawing/2014/main" id="{F950A967-3928-4753-B764-9292F0522361}"/>
              </a:ext>
            </a:extLst>
          </p:cNvPr>
          <p:cNvSpPr txBox="1"/>
          <p:nvPr/>
        </p:nvSpPr>
        <p:spPr>
          <a:xfrm>
            <a:off x="7819501" y="1898592"/>
            <a:ext cx="3391424" cy="769441"/>
          </a:xfrm>
          <a:prstGeom prst="rect">
            <a:avLst/>
          </a:prstGeom>
          <a:noFill/>
        </p:spPr>
        <p:txBody>
          <a:bodyPr wrap="square" rtlCol="0">
            <a:spAutoFit/>
          </a:bodyPr>
          <a:lstStyle/>
          <a:p>
            <a:r>
              <a:rPr lang="lv-LV" sz="4400" dirty="0" err="1"/>
              <a:t>State</a:t>
            </a:r>
            <a:r>
              <a:rPr lang="lv-LV" sz="4400" dirty="0"/>
              <a:t> </a:t>
            </a:r>
            <a:r>
              <a:rPr lang="lv-LV" sz="4400" dirty="0" err="1"/>
              <a:t>funded</a:t>
            </a:r>
            <a:endParaRPr lang="lv-LV" sz="4400" dirty="0"/>
          </a:p>
        </p:txBody>
      </p:sp>
      <p:pic>
        <p:nvPicPr>
          <p:cNvPr id="11" name="Attēls 10">
            <a:extLst>
              <a:ext uri="{FF2B5EF4-FFF2-40B4-BE49-F238E27FC236}">
                <a16:creationId xmlns:a16="http://schemas.microsoft.com/office/drawing/2014/main" id="{C2ABA35C-4547-45D7-990F-86A2EFADFF95}"/>
              </a:ext>
            </a:extLst>
          </p:cNvPr>
          <p:cNvPicPr>
            <a:picLocks noChangeAspect="1"/>
          </p:cNvPicPr>
          <p:nvPr/>
        </p:nvPicPr>
        <p:blipFill rotWithShape="1">
          <a:blip r:embed="rId4"/>
          <a:srcRect l="11420" r="15383"/>
          <a:stretch/>
        </p:blipFill>
        <p:spPr>
          <a:xfrm>
            <a:off x="1459708" y="3733499"/>
            <a:ext cx="1405379" cy="1440000"/>
          </a:xfrm>
          <a:prstGeom prst="rect">
            <a:avLst/>
          </a:prstGeom>
        </p:spPr>
      </p:pic>
      <p:pic>
        <p:nvPicPr>
          <p:cNvPr id="13" name="Attēls 12">
            <a:extLst>
              <a:ext uri="{FF2B5EF4-FFF2-40B4-BE49-F238E27FC236}">
                <a16:creationId xmlns:a16="http://schemas.microsoft.com/office/drawing/2014/main" id="{BE9A616F-79D7-4038-A042-2DF8E0D38B0E}"/>
              </a:ext>
            </a:extLst>
          </p:cNvPr>
          <p:cNvPicPr>
            <a:picLocks noChangeAspect="1"/>
          </p:cNvPicPr>
          <p:nvPr/>
        </p:nvPicPr>
        <p:blipFill>
          <a:blip r:embed="rId5"/>
          <a:stretch>
            <a:fillRect/>
          </a:stretch>
        </p:blipFill>
        <p:spPr>
          <a:xfrm>
            <a:off x="3231034" y="3733499"/>
            <a:ext cx="1920000" cy="1440000"/>
          </a:xfrm>
          <a:prstGeom prst="rect">
            <a:avLst/>
          </a:prstGeom>
        </p:spPr>
      </p:pic>
      <p:pic>
        <p:nvPicPr>
          <p:cNvPr id="15" name="Attēls 14">
            <a:extLst>
              <a:ext uri="{FF2B5EF4-FFF2-40B4-BE49-F238E27FC236}">
                <a16:creationId xmlns:a16="http://schemas.microsoft.com/office/drawing/2014/main" id="{F27B95F7-CD29-45C7-936F-DDD1FA4CEBB3}"/>
              </a:ext>
            </a:extLst>
          </p:cNvPr>
          <p:cNvPicPr>
            <a:picLocks noChangeAspect="1"/>
          </p:cNvPicPr>
          <p:nvPr/>
        </p:nvPicPr>
        <p:blipFill>
          <a:blip r:embed="rId6"/>
          <a:stretch>
            <a:fillRect/>
          </a:stretch>
        </p:blipFill>
        <p:spPr>
          <a:xfrm>
            <a:off x="5642511" y="3645379"/>
            <a:ext cx="1920000" cy="1440000"/>
          </a:xfrm>
          <a:prstGeom prst="rect">
            <a:avLst/>
          </a:prstGeom>
        </p:spPr>
      </p:pic>
      <p:pic>
        <p:nvPicPr>
          <p:cNvPr id="17" name="Attēls 16">
            <a:extLst>
              <a:ext uri="{FF2B5EF4-FFF2-40B4-BE49-F238E27FC236}">
                <a16:creationId xmlns:a16="http://schemas.microsoft.com/office/drawing/2014/main" id="{8CD7D5B3-4AFD-43A5-932D-70AB838895F6}"/>
              </a:ext>
            </a:extLst>
          </p:cNvPr>
          <p:cNvPicPr>
            <a:picLocks noChangeAspect="1"/>
          </p:cNvPicPr>
          <p:nvPr/>
        </p:nvPicPr>
        <p:blipFill rotWithShape="1">
          <a:blip r:embed="rId7"/>
          <a:srcRect l="10561" r="9225"/>
          <a:stretch/>
        </p:blipFill>
        <p:spPr>
          <a:xfrm>
            <a:off x="8050133" y="3645379"/>
            <a:ext cx="1540120" cy="1440000"/>
          </a:xfrm>
          <a:prstGeom prst="rect">
            <a:avLst/>
          </a:prstGeom>
        </p:spPr>
      </p:pic>
      <p:pic>
        <p:nvPicPr>
          <p:cNvPr id="19" name="Attēls 18">
            <a:extLst>
              <a:ext uri="{FF2B5EF4-FFF2-40B4-BE49-F238E27FC236}">
                <a16:creationId xmlns:a16="http://schemas.microsoft.com/office/drawing/2014/main" id="{ADEE6B75-109E-42C7-B4BF-20C7EFFF6028}"/>
              </a:ext>
            </a:extLst>
          </p:cNvPr>
          <p:cNvPicPr>
            <a:picLocks noChangeAspect="1"/>
          </p:cNvPicPr>
          <p:nvPr/>
        </p:nvPicPr>
        <p:blipFill rotWithShape="1">
          <a:blip r:embed="rId8"/>
          <a:srcRect l="13049" r="14158"/>
          <a:stretch/>
        </p:blipFill>
        <p:spPr>
          <a:xfrm>
            <a:off x="9955349" y="3645379"/>
            <a:ext cx="1397600" cy="1440000"/>
          </a:xfrm>
          <a:prstGeom prst="rect">
            <a:avLst/>
          </a:prstGeom>
        </p:spPr>
      </p:pic>
      <p:sp>
        <p:nvSpPr>
          <p:cNvPr id="20" name="TextBox 19">
            <a:extLst>
              <a:ext uri="{FF2B5EF4-FFF2-40B4-BE49-F238E27FC236}">
                <a16:creationId xmlns:a16="http://schemas.microsoft.com/office/drawing/2014/main" id="{B8846A7F-4FC5-41BA-BC0D-4D680F787AE0}"/>
              </a:ext>
            </a:extLst>
          </p:cNvPr>
          <p:cNvSpPr txBox="1"/>
          <p:nvPr/>
        </p:nvSpPr>
        <p:spPr>
          <a:xfrm>
            <a:off x="1374930" y="5412529"/>
            <a:ext cx="1508288" cy="646331"/>
          </a:xfrm>
          <a:prstGeom prst="rect">
            <a:avLst/>
          </a:prstGeom>
          <a:noFill/>
        </p:spPr>
        <p:txBody>
          <a:bodyPr wrap="square" rtlCol="0">
            <a:spAutoFit/>
          </a:bodyPr>
          <a:lstStyle/>
          <a:p>
            <a:r>
              <a:rPr lang="lv-LV" dirty="0" err="1"/>
              <a:t>Consultation</a:t>
            </a:r>
            <a:r>
              <a:rPr lang="lv-LV" dirty="0"/>
              <a:t>/</a:t>
            </a:r>
          </a:p>
          <a:p>
            <a:r>
              <a:rPr lang="lv-LV" dirty="0" err="1"/>
              <a:t>Support</a:t>
            </a:r>
            <a:endParaRPr lang="lv-LV" dirty="0"/>
          </a:p>
        </p:txBody>
      </p:sp>
      <p:sp>
        <p:nvSpPr>
          <p:cNvPr id="21" name="TextBox 20">
            <a:extLst>
              <a:ext uri="{FF2B5EF4-FFF2-40B4-BE49-F238E27FC236}">
                <a16:creationId xmlns:a16="http://schemas.microsoft.com/office/drawing/2014/main" id="{3663564B-DF8B-499A-8E5D-4B28DB8AB090}"/>
              </a:ext>
            </a:extLst>
          </p:cNvPr>
          <p:cNvSpPr txBox="1"/>
          <p:nvPr/>
        </p:nvSpPr>
        <p:spPr>
          <a:xfrm>
            <a:off x="3627208" y="5504863"/>
            <a:ext cx="1356540" cy="461665"/>
          </a:xfrm>
          <a:prstGeom prst="rect">
            <a:avLst/>
          </a:prstGeom>
          <a:noFill/>
        </p:spPr>
        <p:txBody>
          <a:bodyPr wrap="square" rtlCol="0">
            <a:spAutoFit/>
          </a:bodyPr>
          <a:lstStyle/>
          <a:p>
            <a:r>
              <a:rPr lang="lv-LV" sz="2400" dirty="0" err="1"/>
              <a:t>Training</a:t>
            </a:r>
            <a:endParaRPr lang="lv-LV" dirty="0"/>
          </a:p>
        </p:txBody>
      </p:sp>
      <p:sp>
        <p:nvSpPr>
          <p:cNvPr id="22" name="TextBox 21">
            <a:extLst>
              <a:ext uri="{FF2B5EF4-FFF2-40B4-BE49-F238E27FC236}">
                <a16:creationId xmlns:a16="http://schemas.microsoft.com/office/drawing/2014/main" id="{B8677BB8-4CB5-4625-AE6C-543D11AD09A4}"/>
              </a:ext>
            </a:extLst>
          </p:cNvPr>
          <p:cNvSpPr txBox="1"/>
          <p:nvPr/>
        </p:nvSpPr>
        <p:spPr>
          <a:xfrm>
            <a:off x="8096336" y="5564931"/>
            <a:ext cx="1551643" cy="461665"/>
          </a:xfrm>
          <a:prstGeom prst="rect">
            <a:avLst/>
          </a:prstGeom>
          <a:noFill/>
        </p:spPr>
        <p:txBody>
          <a:bodyPr wrap="square" rtlCol="0">
            <a:spAutoFit/>
          </a:bodyPr>
          <a:lstStyle/>
          <a:p>
            <a:r>
              <a:rPr lang="lv-LV" sz="2400" dirty="0" err="1"/>
              <a:t>Allowance</a:t>
            </a:r>
            <a:endParaRPr lang="lv-LV" sz="2400" dirty="0"/>
          </a:p>
        </p:txBody>
      </p:sp>
      <p:sp>
        <p:nvSpPr>
          <p:cNvPr id="23" name="TextBox 22">
            <a:extLst>
              <a:ext uri="{FF2B5EF4-FFF2-40B4-BE49-F238E27FC236}">
                <a16:creationId xmlns:a16="http://schemas.microsoft.com/office/drawing/2014/main" id="{78746C43-40C8-4634-8D43-995202406DCE}"/>
              </a:ext>
            </a:extLst>
          </p:cNvPr>
          <p:cNvSpPr txBox="1"/>
          <p:nvPr/>
        </p:nvSpPr>
        <p:spPr>
          <a:xfrm>
            <a:off x="5729912" y="5564931"/>
            <a:ext cx="1832599" cy="461665"/>
          </a:xfrm>
          <a:prstGeom prst="rect">
            <a:avLst/>
          </a:prstGeom>
          <a:noFill/>
        </p:spPr>
        <p:txBody>
          <a:bodyPr wrap="square" rtlCol="0">
            <a:spAutoFit/>
          </a:bodyPr>
          <a:lstStyle/>
          <a:p>
            <a:r>
              <a:rPr lang="lv-LV" sz="2400" dirty="0" err="1"/>
              <a:t>Support</a:t>
            </a:r>
            <a:r>
              <a:rPr lang="lv-LV" sz="2400" dirty="0"/>
              <a:t> </a:t>
            </a:r>
            <a:r>
              <a:rPr lang="lv-LV" sz="2400" dirty="0" err="1"/>
              <a:t>plan</a:t>
            </a:r>
            <a:endParaRPr lang="lv-LV" sz="2400" dirty="0"/>
          </a:p>
        </p:txBody>
      </p:sp>
      <p:sp>
        <p:nvSpPr>
          <p:cNvPr id="24" name="TextBox 23">
            <a:extLst>
              <a:ext uri="{FF2B5EF4-FFF2-40B4-BE49-F238E27FC236}">
                <a16:creationId xmlns:a16="http://schemas.microsoft.com/office/drawing/2014/main" id="{F1236C4A-3342-4A3B-BD88-E8A23A33F47E}"/>
              </a:ext>
            </a:extLst>
          </p:cNvPr>
          <p:cNvSpPr txBox="1"/>
          <p:nvPr/>
        </p:nvSpPr>
        <p:spPr>
          <a:xfrm>
            <a:off x="10168154" y="5521868"/>
            <a:ext cx="1157893" cy="461665"/>
          </a:xfrm>
          <a:prstGeom prst="rect">
            <a:avLst/>
          </a:prstGeom>
          <a:noFill/>
        </p:spPr>
        <p:txBody>
          <a:bodyPr wrap="square" rtlCol="0">
            <a:spAutoFit/>
          </a:bodyPr>
          <a:lstStyle/>
          <a:p>
            <a:r>
              <a:rPr lang="lv-LV" sz="2400" dirty="0" err="1"/>
              <a:t>Data</a:t>
            </a:r>
            <a:r>
              <a:rPr lang="lv-LV" dirty="0"/>
              <a:t> </a:t>
            </a:r>
          </a:p>
        </p:txBody>
      </p:sp>
      <p:sp>
        <p:nvSpPr>
          <p:cNvPr id="25" name="TextBox 24">
            <a:extLst>
              <a:ext uri="{FF2B5EF4-FFF2-40B4-BE49-F238E27FC236}">
                <a16:creationId xmlns:a16="http://schemas.microsoft.com/office/drawing/2014/main" id="{D6882DE3-A943-4539-964F-0B88A481B76E}"/>
              </a:ext>
            </a:extLst>
          </p:cNvPr>
          <p:cNvSpPr txBox="1"/>
          <p:nvPr/>
        </p:nvSpPr>
        <p:spPr>
          <a:xfrm>
            <a:off x="1374930" y="2861002"/>
            <a:ext cx="3616170" cy="769441"/>
          </a:xfrm>
          <a:prstGeom prst="rect">
            <a:avLst/>
          </a:prstGeom>
          <a:noFill/>
        </p:spPr>
        <p:txBody>
          <a:bodyPr wrap="square" rtlCol="0">
            <a:spAutoFit/>
          </a:bodyPr>
          <a:lstStyle/>
          <a:p>
            <a:r>
              <a:rPr lang="lv-LV" sz="4400" dirty="0" err="1"/>
              <a:t>Functions</a:t>
            </a:r>
            <a:r>
              <a:rPr lang="lv-LV" dirty="0"/>
              <a:t>:</a:t>
            </a:r>
          </a:p>
        </p:txBody>
      </p:sp>
    </p:spTree>
    <p:extLst>
      <p:ext uri="{BB962C8B-B14F-4D97-AF65-F5344CB8AC3E}">
        <p14:creationId xmlns:p14="http://schemas.microsoft.com/office/powerpoint/2010/main" val="353667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F39B-5F98-4F82-8794-1E7723E08299}"/>
              </a:ext>
            </a:extLst>
          </p:cNvPr>
          <p:cNvSpPr>
            <a:spLocks noGrp="1"/>
          </p:cNvSpPr>
          <p:nvPr>
            <p:ph type="title"/>
          </p:nvPr>
        </p:nvSpPr>
        <p:spPr/>
        <p:txBody>
          <a:bodyPr>
            <a:normAutofit/>
          </a:bodyPr>
          <a:lstStyle/>
          <a:p>
            <a:r>
              <a:rPr lang="en-GB" sz="2800" b="1" dirty="0">
                <a:solidFill>
                  <a:srgbClr val="414142"/>
                </a:solidFill>
                <a:latin typeface="Arial" panose="020B0604020202020204" pitchFamily="34" charset="0"/>
              </a:rPr>
              <a:t>Ensuring the </a:t>
            </a:r>
            <a:r>
              <a:rPr lang="en-GB" sz="2800" dirty="0">
                <a:solidFill>
                  <a:srgbClr val="414142"/>
                </a:solidFill>
                <a:latin typeface="Arial" panose="020B0604020202020204" pitchFamily="34" charset="0"/>
              </a:rPr>
              <a:t>protection of the rights of Ukrainian children </a:t>
            </a:r>
            <a:r>
              <a:rPr lang="en-GB" sz="2800" b="1" dirty="0">
                <a:solidFill>
                  <a:srgbClr val="414142"/>
                </a:solidFill>
                <a:latin typeface="Arial" panose="020B0604020202020204" pitchFamily="34" charset="0"/>
              </a:rPr>
              <a:t>entering the Latvia without </a:t>
            </a:r>
            <a:r>
              <a:rPr lang="en-GB" sz="2800" dirty="0">
                <a:solidFill>
                  <a:srgbClr val="414142"/>
                </a:solidFill>
                <a:latin typeface="Arial" panose="020B0604020202020204" pitchFamily="34" charset="0"/>
              </a:rPr>
              <a:t>b</a:t>
            </a:r>
            <a:r>
              <a:rPr lang="en-GB" sz="2800" b="1" dirty="0">
                <a:solidFill>
                  <a:srgbClr val="414142"/>
                </a:solidFill>
                <a:latin typeface="Arial" panose="020B0604020202020204" pitchFamily="34" charset="0"/>
              </a:rPr>
              <a:t>eing </a:t>
            </a:r>
            <a:r>
              <a:rPr lang="en-GB" sz="2800" dirty="0">
                <a:solidFill>
                  <a:srgbClr val="414142"/>
                </a:solidFill>
                <a:latin typeface="Arial" panose="020B0604020202020204" pitchFamily="34" charset="0"/>
              </a:rPr>
              <a:t>a</a:t>
            </a:r>
            <a:r>
              <a:rPr lang="en-GB" sz="2800" b="1" dirty="0">
                <a:solidFill>
                  <a:srgbClr val="414142"/>
                </a:solidFill>
                <a:latin typeface="Arial" panose="020B0604020202020204" pitchFamily="34" charset="0"/>
              </a:rPr>
              <a:t>ccompanied by parents</a:t>
            </a:r>
            <a:endParaRPr lang="lv-LV" sz="2800" dirty="0"/>
          </a:p>
        </p:txBody>
      </p:sp>
      <p:graphicFrame>
        <p:nvGraphicFramePr>
          <p:cNvPr id="13" name="Content Placeholder 12">
            <a:extLst>
              <a:ext uri="{FF2B5EF4-FFF2-40B4-BE49-F238E27FC236}">
                <a16:creationId xmlns:a16="http://schemas.microsoft.com/office/drawing/2014/main" id="{D2EF9F73-70B6-4CAD-9792-D7FBBE375E1E}"/>
              </a:ext>
            </a:extLst>
          </p:cNvPr>
          <p:cNvGraphicFramePr>
            <a:graphicFrameLocks noGrp="1"/>
          </p:cNvGraphicFramePr>
          <p:nvPr>
            <p:ph sz="half" idx="2"/>
            <p:extLst>
              <p:ext uri="{D42A27DB-BD31-4B8C-83A1-F6EECF244321}">
                <p14:modId xmlns:p14="http://schemas.microsoft.com/office/powerpoint/2010/main" val="1592488143"/>
              </p:ext>
            </p:extLst>
          </p:nvPr>
        </p:nvGraphicFramePr>
        <p:xfrm>
          <a:off x="0" y="1492250"/>
          <a:ext cx="6573795" cy="447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10">
            <a:extLst>
              <a:ext uri="{FF2B5EF4-FFF2-40B4-BE49-F238E27FC236}">
                <a16:creationId xmlns:a16="http://schemas.microsoft.com/office/drawing/2014/main" id="{E3BCBB64-8935-40ED-9604-A0E22FE1C031}"/>
              </a:ext>
            </a:extLst>
          </p:cNvPr>
          <p:cNvGraphicFramePr>
            <a:graphicFrameLocks noGrp="1"/>
          </p:cNvGraphicFramePr>
          <p:nvPr>
            <p:ph sz="half" idx="1"/>
            <p:extLst>
              <p:ext uri="{D42A27DB-BD31-4B8C-83A1-F6EECF244321}">
                <p14:modId xmlns:p14="http://schemas.microsoft.com/office/powerpoint/2010/main" val="3529838213"/>
              </p:ext>
            </p:extLst>
          </p:nvPr>
        </p:nvGraphicFramePr>
        <p:xfrm>
          <a:off x="6435814" y="1791731"/>
          <a:ext cx="5181600" cy="3299253"/>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16465957"/>
                    </a:ext>
                  </a:extLst>
                </a:gridCol>
                <a:gridCol w="2590800">
                  <a:extLst>
                    <a:ext uri="{9D8B030D-6E8A-4147-A177-3AD203B41FA5}">
                      <a16:colId xmlns:a16="http://schemas.microsoft.com/office/drawing/2014/main" val="3911459800"/>
                    </a:ext>
                  </a:extLst>
                </a:gridCol>
              </a:tblGrid>
              <a:tr h="1191397">
                <a:tc>
                  <a:txBody>
                    <a:bodyPr/>
                    <a:lstStyle/>
                    <a:p>
                      <a:endParaRPr lang="lv-LV"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cap="none" dirty="0">
                          <a:sym typeface="Verdana"/>
                        </a:rPr>
                        <a:t>Number of children to whom </a:t>
                      </a:r>
                      <a:r>
                        <a:rPr lang="en-US" sz="1800" u="none" strike="noStrike" dirty="0">
                          <a:effectLst/>
                        </a:rPr>
                        <a:t>an extraordinary guardian was appointed</a:t>
                      </a:r>
                      <a:endParaRPr lang="en-US" sz="1800" u="none" strike="noStrike" cap="none" dirty="0">
                        <a:solidFill>
                          <a:schemeClr val="tx1"/>
                        </a:solidFill>
                      </a:endParaRPr>
                    </a:p>
                    <a:p>
                      <a:endParaRPr lang="lv-LV" dirty="0"/>
                    </a:p>
                  </a:txBody>
                  <a:tcPr/>
                </a:tc>
                <a:extLst>
                  <a:ext uri="{0D108BD9-81ED-4DB2-BD59-A6C34878D82A}">
                    <a16:rowId xmlns:a16="http://schemas.microsoft.com/office/drawing/2014/main" val="855060119"/>
                  </a:ext>
                </a:extLst>
              </a:tr>
              <a:tr h="1191397">
                <a:tc>
                  <a:txBody>
                    <a:bodyPr/>
                    <a:lstStyle/>
                    <a:p>
                      <a:pPr marL="0" marR="0" lvl="0" indent="0" algn="ctr" rtl="0">
                        <a:lnSpc>
                          <a:spcPct val="100000"/>
                        </a:lnSpc>
                        <a:spcBef>
                          <a:spcPts val="0"/>
                        </a:spcBef>
                        <a:spcAft>
                          <a:spcPts val="0"/>
                        </a:spcAft>
                        <a:buClr>
                          <a:schemeClr val="dk1"/>
                        </a:buClr>
                        <a:buSzPts val="1600"/>
                        <a:buFont typeface="Verdana"/>
                        <a:buNone/>
                      </a:pPr>
                      <a:r>
                        <a:rPr lang="en-US" sz="1800" b="1" u="none" strike="noStrike" cap="none" dirty="0">
                          <a:sym typeface="Verdana"/>
                        </a:rPr>
                        <a:t>Total number</a:t>
                      </a:r>
                      <a:endParaRPr lang="en-US" sz="1800" b="1" u="none" strike="noStrike" cap="none" dirty="0"/>
                    </a:p>
                    <a:p>
                      <a:pPr marL="0" marR="0" lvl="0" indent="0" algn="ctr" rtl="0">
                        <a:lnSpc>
                          <a:spcPct val="100000"/>
                        </a:lnSpc>
                        <a:spcBef>
                          <a:spcPts val="0"/>
                        </a:spcBef>
                        <a:spcAft>
                          <a:spcPts val="0"/>
                        </a:spcAft>
                        <a:buClr>
                          <a:schemeClr val="dk1"/>
                        </a:buClr>
                        <a:buSzPts val="1600"/>
                        <a:buFont typeface="Verdana"/>
                        <a:buNone/>
                      </a:pPr>
                      <a:r>
                        <a:rPr lang="en-US" sz="1800" b="1" u="none" strike="noStrike" cap="none" dirty="0">
                          <a:sym typeface="Verdana"/>
                        </a:rPr>
                        <a:t>(16 March, 2022 – 26 May, 2023)</a:t>
                      </a:r>
                      <a:endParaRPr lang="lv-LV" dirty="0"/>
                    </a:p>
                  </a:txBody>
                  <a:tcPr/>
                </a:tc>
                <a:tc>
                  <a:txBody>
                    <a:bodyPr/>
                    <a:lstStyle/>
                    <a:p>
                      <a:r>
                        <a:rPr lang="lv-LV" sz="1800" b="1" kern="1200" dirty="0">
                          <a:solidFill>
                            <a:schemeClr val="dk1"/>
                          </a:solidFill>
                          <a:effectLst/>
                          <a:latin typeface="+mn-lt"/>
                          <a:ea typeface="+mn-ea"/>
                          <a:cs typeface="+mn-cs"/>
                        </a:rPr>
                        <a:t>1193</a:t>
                      </a:r>
                      <a:endParaRPr lang="lv-LV" dirty="0"/>
                    </a:p>
                  </a:txBody>
                  <a:tcPr/>
                </a:tc>
                <a:extLst>
                  <a:ext uri="{0D108BD9-81ED-4DB2-BD59-A6C34878D82A}">
                    <a16:rowId xmlns:a16="http://schemas.microsoft.com/office/drawing/2014/main" val="2595387964"/>
                  </a:ext>
                </a:extLst>
              </a:tr>
              <a:tr h="916459">
                <a:tc>
                  <a:txBody>
                    <a:bodyPr/>
                    <a:lstStyle/>
                    <a:p>
                      <a:pPr marL="0" marR="0" lvl="0" indent="0" algn="ctr" rtl="0">
                        <a:lnSpc>
                          <a:spcPct val="100000"/>
                        </a:lnSpc>
                        <a:spcBef>
                          <a:spcPts val="0"/>
                        </a:spcBef>
                        <a:spcAft>
                          <a:spcPts val="0"/>
                        </a:spcAft>
                        <a:buClr>
                          <a:schemeClr val="dk1"/>
                        </a:buClr>
                        <a:buSzPts val="1600"/>
                        <a:buFont typeface="Verdana"/>
                        <a:buNone/>
                      </a:pPr>
                      <a:r>
                        <a:rPr lang="en-US" sz="1800" b="1" u="none" strike="noStrike" cap="none" dirty="0">
                          <a:sym typeface="Verdana"/>
                        </a:rPr>
                        <a:t>Actual number</a:t>
                      </a:r>
                    </a:p>
                    <a:p>
                      <a:pPr marL="0" marR="0" lvl="0" indent="0" algn="ctr" rtl="0">
                        <a:lnSpc>
                          <a:spcPct val="100000"/>
                        </a:lnSpc>
                        <a:spcBef>
                          <a:spcPts val="0"/>
                        </a:spcBef>
                        <a:spcAft>
                          <a:spcPts val="0"/>
                        </a:spcAft>
                        <a:buClr>
                          <a:schemeClr val="dk1"/>
                        </a:buClr>
                        <a:buSzPts val="1600"/>
                        <a:buFont typeface="Verdana"/>
                        <a:buNone/>
                      </a:pPr>
                      <a:r>
                        <a:rPr lang="en-US" sz="1800" b="1" u="none" strike="noStrike" cap="none" dirty="0">
                          <a:sym typeface="Verdana"/>
                        </a:rPr>
                        <a:t>(on 26 May, 2023)</a:t>
                      </a:r>
                      <a:endParaRPr lang="en-US" sz="1800" b="1" u="none" strike="noStrike" cap="none" dirty="0">
                        <a:solidFill>
                          <a:srgbClr val="F7F6F2"/>
                        </a:solidFill>
                        <a:latin typeface="Verdana" panose="020B0604030504040204" pitchFamily="34" charset="0"/>
                        <a:ea typeface="Verdana" panose="020B0604030504040204" pitchFamily="34" charset="0"/>
                      </a:endParaRPr>
                    </a:p>
                    <a:p>
                      <a:endParaRPr lang="lv-LV" dirty="0"/>
                    </a:p>
                  </a:txBody>
                  <a:tcPr/>
                </a:tc>
                <a:tc>
                  <a:txBody>
                    <a:bodyPr/>
                    <a:lstStyle/>
                    <a:p>
                      <a:r>
                        <a:rPr lang="lv-LV" sz="1800" b="1" kern="1200" dirty="0">
                          <a:solidFill>
                            <a:schemeClr val="dk1"/>
                          </a:solidFill>
                          <a:effectLst/>
                          <a:latin typeface="+mn-lt"/>
                          <a:ea typeface="+mn-ea"/>
                          <a:cs typeface="+mn-cs"/>
                        </a:rPr>
                        <a:t>420</a:t>
                      </a:r>
                      <a:endParaRPr lang="lv-LV" dirty="0"/>
                    </a:p>
                  </a:txBody>
                  <a:tcPr/>
                </a:tc>
                <a:extLst>
                  <a:ext uri="{0D108BD9-81ED-4DB2-BD59-A6C34878D82A}">
                    <a16:rowId xmlns:a16="http://schemas.microsoft.com/office/drawing/2014/main" val="2118299061"/>
                  </a:ext>
                </a:extLst>
              </a:tr>
            </a:tbl>
          </a:graphicData>
        </a:graphic>
      </p:graphicFrame>
      <p:sp>
        <p:nvSpPr>
          <p:cNvPr id="12" name="TextBox 11">
            <a:extLst>
              <a:ext uri="{FF2B5EF4-FFF2-40B4-BE49-F238E27FC236}">
                <a16:creationId xmlns:a16="http://schemas.microsoft.com/office/drawing/2014/main" id="{18C1EC85-808F-4FD0-B00D-292764CA4972}"/>
              </a:ext>
            </a:extLst>
          </p:cNvPr>
          <p:cNvSpPr txBox="1"/>
          <p:nvPr/>
        </p:nvSpPr>
        <p:spPr>
          <a:xfrm>
            <a:off x="275967" y="5806815"/>
            <a:ext cx="11640065" cy="1200329"/>
          </a:xfrm>
          <a:prstGeom prst="rect">
            <a:avLst/>
          </a:prstGeom>
          <a:noFill/>
        </p:spPr>
        <p:txBody>
          <a:bodyPr wrap="square" rtlCol="0">
            <a:spAutoFit/>
          </a:bodyPr>
          <a:lstStyle/>
          <a:p>
            <a:pPr marL="285750" indent="-285750">
              <a:buFont typeface="Arial" panose="020B0604020202020204" pitchFamily="34" charset="0"/>
              <a:buChar char="•"/>
            </a:pPr>
            <a:r>
              <a:rPr lang="en-GB" dirty="0"/>
              <a:t>Guardians receive special financial assistance, including monthly remuneration and child support allowance </a:t>
            </a:r>
          </a:p>
          <a:p>
            <a:pPr marL="285750" indent="-285750">
              <a:buFont typeface="Arial" panose="020B0604020202020204" pitchFamily="34" charset="0"/>
              <a:buChar char="•"/>
            </a:pPr>
            <a:r>
              <a:rPr lang="en-GB" dirty="0"/>
              <a:t>All Ukrainian children have equal access as Latvian nationals to state-paid health care, education and preschool and there are special support measures as well. </a:t>
            </a:r>
            <a:endParaRPr lang="lv-LV" dirty="0"/>
          </a:p>
          <a:p>
            <a:endParaRPr lang="lv-LV" dirty="0"/>
          </a:p>
        </p:txBody>
      </p:sp>
    </p:spTree>
    <p:extLst>
      <p:ext uri="{BB962C8B-B14F-4D97-AF65-F5344CB8AC3E}">
        <p14:creationId xmlns:p14="http://schemas.microsoft.com/office/powerpoint/2010/main" val="1301261454"/>
      </p:ext>
    </p:extLst>
  </p:cSld>
  <p:clrMapOvr>
    <a:masterClrMapping/>
  </p:clrMapOvr>
</p:sld>
</file>

<file path=ppt/theme/theme1.xml><?xml version="1.0" encoding="utf-8"?>
<a:theme xmlns:a="http://schemas.openxmlformats.org/drawingml/2006/main" name="Office Theme">
  <a:themeElements>
    <a:clrScheme name="Office dizains">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dizains">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dizain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1052</TotalTime>
  <Words>1067</Words>
  <Application>Microsoft Office PowerPoint</Application>
  <PresentationFormat>Widescreen</PresentationFormat>
  <Paragraphs>145</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Times New Roman</vt:lpstr>
      <vt:lpstr>Verdana</vt:lpstr>
      <vt:lpstr>Wingdings</vt:lpstr>
      <vt:lpstr>Office Theme</vt:lpstr>
      <vt:lpstr>        Protection of the Rights of Children in Latvia</vt:lpstr>
      <vt:lpstr>Protection of the Rights of Children – a collective effort</vt:lpstr>
      <vt:lpstr>The Child Protection System in Latvia </vt:lpstr>
      <vt:lpstr>The Council on the Co-operation on Matters Related to Children</vt:lpstr>
      <vt:lpstr>Alternative Care System:</vt:lpstr>
      <vt:lpstr>Types of Foster Families:</vt:lpstr>
      <vt:lpstr>Few Statistics:</vt:lpstr>
      <vt:lpstr>Out of Family Care Support Centres</vt:lpstr>
      <vt:lpstr>Ensuring the protection of the rights of Ukrainian children entering the Latvia without being accompanied by parents</vt:lpstr>
      <vt:lpstr>Future: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rights protection in LATVIA</dc:title>
  <dc:creator>Iveta Benhena-Bēkena</dc:creator>
  <cp:lastModifiedBy>Kristīne Venta-Kittele</cp:lastModifiedBy>
  <cp:revision>65</cp:revision>
  <cp:lastPrinted>2023-06-07T09:36:01Z</cp:lastPrinted>
  <dcterms:created xsi:type="dcterms:W3CDTF">2023-06-05T08:55:23Z</dcterms:created>
  <dcterms:modified xsi:type="dcterms:W3CDTF">2023-06-08T11:32:58Z</dcterms:modified>
</cp:coreProperties>
</file>