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33"/>
  </p:notesMasterIdLst>
  <p:handoutMasterIdLst>
    <p:handoutMasterId r:id="rId34"/>
  </p:handoutMasterIdLst>
  <p:sldIdLst>
    <p:sldId id="256" r:id="rId5"/>
    <p:sldId id="280" r:id="rId6"/>
    <p:sldId id="259" r:id="rId7"/>
    <p:sldId id="278" r:id="rId8"/>
    <p:sldId id="292" r:id="rId9"/>
    <p:sldId id="299" r:id="rId10"/>
    <p:sldId id="260" r:id="rId11"/>
    <p:sldId id="293" r:id="rId12"/>
    <p:sldId id="261" r:id="rId13"/>
    <p:sldId id="298" r:id="rId14"/>
    <p:sldId id="262" r:id="rId15"/>
    <p:sldId id="263" r:id="rId16"/>
    <p:sldId id="294" r:id="rId17"/>
    <p:sldId id="295" r:id="rId18"/>
    <p:sldId id="281" r:id="rId19"/>
    <p:sldId id="265" r:id="rId20"/>
    <p:sldId id="266" r:id="rId21"/>
    <p:sldId id="282" r:id="rId22"/>
    <p:sldId id="297" r:id="rId23"/>
    <p:sldId id="283" r:id="rId24"/>
    <p:sldId id="284" r:id="rId25"/>
    <p:sldId id="287" r:id="rId26"/>
    <p:sldId id="285" r:id="rId27"/>
    <p:sldId id="296" r:id="rId28"/>
    <p:sldId id="288" r:id="rId29"/>
    <p:sldId id="275" r:id="rId30"/>
    <p:sldId id="276" r:id="rId31"/>
    <p:sldId id="274" r:id="rId32"/>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na Liepina" initials="AL" lastIdx="1" clrIdx="0">
    <p:extLst>
      <p:ext uri="{19B8F6BF-5375-455C-9EA6-DF929625EA0E}">
        <p15:presenceInfo xmlns:p15="http://schemas.microsoft.com/office/powerpoint/2012/main" userId="S-1-5-21-738795142-1242532775-405837587-6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0BC"/>
    <a:srgbClr val="FF6600"/>
    <a:srgbClr val="9900CC"/>
    <a:srgbClr val="FFCC00"/>
    <a:srgbClr val="009E00"/>
    <a:srgbClr val="00AC00"/>
    <a:srgbClr val="0066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4660"/>
  </p:normalViewPr>
  <p:slideViewPr>
    <p:cSldViewPr>
      <p:cViewPr varScale="1">
        <p:scale>
          <a:sx n="62" d="100"/>
          <a:sy n="62" d="100"/>
        </p:scale>
        <p:origin x="1504"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C53F6CB-8F40-462C-9119-22E2060A0B74}"/>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lv-LV"/>
          </a:p>
        </p:txBody>
      </p:sp>
      <p:sp>
        <p:nvSpPr>
          <p:cNvPr id="55299" name="Rectangle 3">
            <a:extLst>
              <a:ext uri="{FF2B5EF4-FFF2-40B4-BE49-F238E27FC236}">
                <a16:creationId xmlns:a16="http://schemas.microsoft.com/office/drawing/2014/main" id="{7D4CAB5A-9F99-473C-AC3F-8062E57276F4}"/>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F906882C-0FF7-47B4-96F4-97E6462CE1A0}" type="datetimeFigureOut">
              <a:rPr lang="lv-LV"/>
              <a:pPr>
                <a:defRPr/>
              </a:pPr>
              <a:t>10.12.2023</a:t>
            </a:fld>
            <a:endParaRPr lang="lv-LV"/>
          </a:p>
        </p:txBody>
      </p:sp>
      <p:sp>
        <p:nvSpPr>
          <p:cNvPr id="55300" name="Rectangle 4">
            <a:extLst>
              <a:ext uri="{FF2B5EF4-FFF2-40B4-BE49-F238E27FC236}">
                <a16:creationId xmlns:a16="http://schemas.microsoft.com/office/drawing/2014/main" id="{0A7B86EE-B90F-4CAB-BCFB-8BA09CC25E8F}"/>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lv-LV"/>
          </a:p>
        </p:txBody>
      </p:sp>
      <p:sp>
        <p:nvSpPr>
          <p:cNvPr id="55301" name="Rectangle 5">
            <a:extLst>
              <a:ext uri="{FF2B5EF4-FFF2-40B4-BE49-F238E27FC236}">
                <a16:creationId xmlns:a16="http://schemas.microsoft.com/office/drawing/2014/main" id="{39731AAE-2280-4EF0-953C-28241A0ADEF4}"/>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1C892CB-C458-4F32-A5A5-102053660798}" type="slidenum">
              <a:rPr lang="lv-LV" altLang="lv-LV"/>
              <a:pPr/>
              <a:t>‹#›</a:t>
            </a:fld>
            <a:endParaRPr lang="lv-LV" alt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FB43005-44B4-4553-B0AF-0D4B1311E44E}"/>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1" name="Rectangle 3">
            <a:extLst>
              <a:ext uri="{FF2B5EF4-FFF2-40B4-BE49-F238E27FC236}">
                <a16:creationId xmlns:a16="http://schemas.microsoft.com/office/drawing/2014/main" id="{8BDBBF4F-EC37-4893-B73A-F009466C8851}"/>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1748" name="Rectangle 4">
            <a:extLst>
              <a:ext uri="{FF2B5EF4-FFF2-40B4-BE49-F238E27FC236}">
                <a16:creationId xmlns:a16="http://schemas.microsoft.com/office/drawing/2014/main" id="{BED178B4-272F-4CB9-B7EB-2D77E5131848}"/>
              </a:ext>
            </a:extLst>
          </p:cNvPr>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a:extLst>
              <a:ext uri="{FF2B5EF4-FFF2-40B4-BE49-F238E27FC236}">
                <a16:creationId xmlns:a16="http://schemas.microsoft.com/office/drawing/2014/main" id="{84B5ED85-F7F2-4299-A90E-5158DB0FD1DF}"/>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a:extLst>
              <a:ext uri="{FF2B5EF4-FFF2-40B4-BE49-F238E27FC236}">
                <a16:creationId xmlns:a16="http://schemas.microsoft.com/office/drawing/2014/main" id="{4D1AF802-8CDE-4CDF-BC5B-119AD8641132}"/>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2295" name="Rectangle 7">
            <a:extLst>
              <a:ext uri="{FF2B5EF4-FFF2-40B4-BE49-F238E27FC236}">
                <a16:creationId xmlns:a16="http://schemas.microsoft.com/office/drawing/2014/main" id="{A9606DD3-EBEC-420C-BDEA-07FA31523054}"/>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AB1D50E-D08D-4A7A-A818-7AB579F08EA6}" type="slidenum">
              <a:rPr lang="en-US" altLang="lv-LV"/>
              <a:pPr/>
              <a:t>‹#›</a:t>
            </a:fld>
            <a:endParaRPr lang="en-US" alt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C2E5D666-0FF8-4B9E-822C-BB1517AAFB57}"/>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0FBE6B4C-3A3E-4691-A61D-B7E791EDCA64}"/>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6" name="Freeform 4">
              <a:extLst>
                <a:ext uri="{FF2B5EF4-FFF2-40B4-BE49-F238E27FC236}">
                  <a16:creationId xmlns:a16="http://schemas.microsoft.com/office/drawing/2014/main" id="{84DA0DEA-5351-455E-A64C-6C4E2158B639}"/>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7" name="Freeform 5">
            <a:extLst>
              <a:ext uri="{FF2B5EF4-FFF2-40B4-BE49-F238E27FC236}">
                <a16:creationId xmlns:a16="http://schemas.microsoft.com/office/drawing/2014/main" id="{DD3DED62-3088-4B51-98C3-1DF1E31EBB95}"/>
              </a:ext>
            </a:extLst>
          </p:cNvPr>
          <p:cNvSpPr>
            <a:spLocks/>
          </p:cNvSpPr>
          <p:nvPr/>
        </p:nvSpPr>
        <p:spPr bwMode="hidden">
          <a:xfrm>
            <a:off x="6242050" y="626903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8" name="Group 6">
            <a:extLst>
              <a:ext uri="{FF2B5EF4-FFF2-40B4-BE49-F238E27FC236}">
                <a16:creationId xmlns:a16="http://schemas.microsoft.com/office/drawing/2014/main" id="{C8B0F5BE-DE99-49D4-93A2-39836678E53C}"/>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B533B44C-0C91-4E22-A237-E2CD959FB274}"/>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 name="Group 8">
              <a:extLst>
                <a:ext uri="{FF2B5EF4-FFF2-40B4-BE49-F238E27FC236}">
                  <a16:creationId xmlns:a16="http://schemas.microsoft.com/office/drawing/2014/main" id="{E947F66F-3C72-4060-8189-02BA04A62487}"/>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CE14A59E-268A-492E-B2A8-463BFB0BBE43}"/>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3" name="Freeform 10">
                <a:extLst>
                  <a:ext uri="{FF2B5EF4-FFF2-40B4-BE49-F238E27FC236}">
                    <a16:creationId xmlns:a16="http://schemas.microsoft.com/office/drawing/2014/main" id="{C58D42DF-0F80-49AE-A294-9E3A7FBEE92A}"/>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4" name="Freeform 11">
                <a:extLst>
                  <a:ext uri="{FF2B5EF4-FFF2-40B4-BE49-F238E27FC236}">
                    <a16:creationId xmlns:a16="http://schemas.microsoft.com/office/drawing/2014/main" id="{A66C4D43-E6A9-439C-9945-4FCA64C9285E}"/>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5" name="Freeform 12">
                <a:extLst>
                  <a:ext uri="{FF2B5EF4-FFF2-40B4-BE49-F238E27FC236}">
                    <a16:creationId xmlns:a16="http://schemas.microsoft.com/office/drawing/2014/main" id="{C0348938-FC01-42D3-8CD9-C1D22FE71C59}"/>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6" name="Freeform 13">
                <a:extLst>
                  <a:ext uri="{FF2B5EF4-FFF2-40B4-BE49-F238E27FC236}">
                    <a16:creationId xmlns:a16="http://schemas.microsoft.com/office/drawing/2014/main" id="{CAC2B5E5-B4E2-44CF-A1DD-ACF8DD0F35CE}"/>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11" name="Freeform 14">
              <a:extLst>
                <a:ext uri="{FF2B5EF4-FFF2-40B4-BE49-F238E27FC236}">
                  <a16:creationId xmlns:a16="http://schemas.microsoft.com/office/drawing/2014/main" id="{372A08B6-51EF-4914-B391-A2AAF42F785C}"/>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7" name="Group 15">
            <a:extLst>
              <a:ext uri="{FF2B5EF4-FFF2-40B4-BE49-F238E27FC236}">
                <a16:creationId xmlns:a16="http://schemas.microsoft.com/office/drawing/2014/main" id="{4A635263-E7DB-490A-8DA1-012CB1FFD752}"/>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90B585FD-D7CC-41A3-B1D1-BC5A824984CD}"/>
                </a:ext>
              </a:extLst>
            </p:cNvPr>
            <p:cNvSpPr>
              <a:spLocks/>
            </p:cNvSpPr>
            <p:nvPr userDrawn="1"/>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9" name="Freeform 17">
              <a:extLst>
                <a:ext uri="{FF2B5EF4-FFF2-40B4-BE49-F238E27FC236}">
                  <a16:creationId xmlns:a16="http://schemas.microsoft.com/office/drawing/2014/main" id="{11D6B1FE-8C20-4A5E-A987-E2BC1469CE20}"/>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0" name="Freeform 18">
              <a:extLst>
                <a:ext uri="{FF2B5EF4-FFF2-40B4-BE49-F238E27FC236}">
                  <a16:creationId xmlns:a16="http://schemas.microsoft.com/office/drawing/2014/main" id="{ABCA35C6-DDC6-422F-9047-1CA485ED316A}"/>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1" name="Freeform 19">
              <a:extLst>
                <a:ext uri="{FF2B5EF4-FFF2-40B4-BE49-F238E27FC236}">
                  <a16:creationId xmlns:a16="http://schemas.microsoft.com/office/drawing/2014/main" id="{E0059691-595E-43B2-A5EF-A61D70DDBE6B}"/>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2" name="Freeform 20">
              <a:extLst>
                <a:ext uri="{FF2B5EF4-FFF2-40B4-BE49-F238E27FC236}">
                  <a16:creationId xmlns:a16="http://schemas.microsoft.com/office/drawing/2014/main" id="{7B047998-0DBF-49F9-8BD0-66F1BBAECFB5}"/>
                </a:ext>
              </a:extLst>
            </p:cNvPr>
            <p:cNvSpPr>
              <a:spLocks/>
            </p:cNvSpPr>
            <p:nvPr userDrawn="1"/>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23" name="Freeform 21">
              <a:extLst>
                <a:ext uri="{FF2B5EF4-FFF2-40B4-BE49-F238E27FC236}">
                  <a16:creationId xmlns:a16="http://schemas.microsoft.com/office/drawing/2014/main" id="{010554C0-D923-4398-9C87-7AAF2464A0D1}"/>
                </a:ext>
              </a:extLst>
            </p:cNvPr>
            <p:cNvSpPr>
              <a:spLocks/>
            </p:cNvSpPr>
            <p:nvPr userDrawn="1"/>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24" name="Text Box 27">
            <a:extLst>
              <a:ext uri="{FF2B5EF4-FFF2-40B4-BE49-F238E27FC236}">
                <a16:creationId xmlns:a16="http://schemas.microsoft.com/office/drawing/2014/main" id="{EAFEA960-7FB2-4DE1-8E16-82AD00818E8D}"/>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2"/>
              </a:rPr>
              <a:t>Powerpoint Templates</a:t>
            </a:r>
            <a:endParaRPr lang="fr-FR"/>
          </a:p>
        </p:txBody>
      </p:sp>
      <p:pic>
        <p:nvPicPr>
          <p:cNvPr id="25" name="Picture 28" descr="Ighfmahgfge1hgfghf">
            <a:extLst>
              <a:ext uri="{FF2B5EF4-FFF2-40B4-BE49-F238E27FC236}">
                <a16:creationId xmlns:a16="http://schemas.microsoft.com/office/drawing/2014/main" id="{C3C3DD31-07CC-468C-AE73-F9634335498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29">
            <a:extLst>
              <a:ext uri="{FF2B5EF4-FFF2-40B4-BE49-F238E27FC236}">
                <a16:creationId xmlns:a16="http://schemas.microsoft.com/office/drawing/2014/main" id="{36417591-2345-4F02-96E2-938997E81FBB}"/>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E64C4360-65DB-4E7D-A646-60A8E331C200}" type="slidenum">
              <a:rPr lang="fr-FR" altLang="lv-LV" b="1">
                <a:solidFill>
                  <a:schemeClr val="bg1"/>
                </a:solidFill>
              </a:rPr>
              <a:pPr eaLnBrk="1" hangingPunct="1"/>
              <a:t>‹#›</a:t>
            </a:fld>
            <a:endParaRPr lang="fr-FR" altLang="lv-LV" b="1">
              <a:solidFill>
                <a:schemeClr val="bg1"/>
              </a:solidFill>
            </a:endParaRPr>
          </a:p>
        </p:txBody>
      </p:sp>
      <p:sp>
        <p:nvSpPr>
          <p:cNvPr id="8706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8706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7" name="Rectangle 24">
            <a:extLst>
              <a:ext uri="{FF2B5EF4-FFF2-40B4-BE49-F238E27FC236}">
                <a16:creationId xmlns:a16="http://schemas.microsoft.com/office/drawing/2014/main" id="{21903127-D9D6-4528-84EE-D18AA6232CFE}"/>
              </a:ext>
            </a:extLst>
          </p:cNvPr>
          <p:cNvSpPr>
            <a:spLocks noGrp="1" noChangeArrowheads="1"/>
          </p:cNvSpPr>
          <p:nvPr>
            <p:ph type="dt" sz="quarter" idx="10"/>
          </p:nvPr>
        </p:nvSpPr>
        <p:spPr/>
        <p:txBody>
          <a:bodyPr/>
          <a:lstStyle>
            <a:lvl1pPr>
              <a:defRPr/>
            </a:lvl1pPr>
          </a:lstStyle>
          <a:p>
            <a:pPr>
              <a:defRPr/>
            </a:pPr>
            <a:endParaRPr lang="en-US"/>
          </a:p>
        </p:txBody>
      </p:sp>
      <p:sp>
        <p:nvSpPr>
          <p:cNvPr id="28" name="Rectangle 25">
            <a:extLst>
              <a:ext uri="{FF2B5EF4-FFF2-40B4-BE49-F238E27FC236}">
                <a16:creationId xmlns:a16="http://schemas.microsoft.com/office/drawing/2014/main" id="{B3A366BB-6A87-4565-9CE7-3EBEB823FE9E}"/>
              </a:ext>
            </a:extLst>
          </p:cNvPr>
          <p:cNvSpPr>
            <a:spLocks noGrp="1" noChangeArrowheads="1"/>
          </p:cNvSpPr>
          <p:nvPr>
            <p:ph type="sldNum" sz="quarter" idx="11"/>
          </p:nvPr>
        </p:nvSpPr>
        <p:spPr/>
        <p:txBody>
          <a:bodyPr/>
          <a:lstStyle>
            <a:lvl1pPr>
              <a:defRPr/>
            </a:lvl1pPr>
          </a:lstStyle>
          <a:p>
            <a:fld id="{A7E61FD2-944A-4475-99EA-92FFC7B44BE6}" type="slidenum">
              <a:rPr lang="en-US" altLang="lv-LV"/>
              <a:pPr/>
              <a:t>‹#›</a:t>
            </a:fld>
            <a:endParaRPr lang="en-US" altLang="lv-LV"/>
          </a:p>
        </p:txBody>
      </p:sp>
      <p:sp>
        <p:nvSpPr>
          <p:cNvPr id="29" name="Rectangle 26">
            <a:extLst>
              <a:ext uri="{FF2B5EF4-FFF2-40B4-BE49-F238E27FC236}">
                <a16:creationId xmlns:a16="http://schemas.microsoft.com/office/drawing/2014/main" id="{26D9E463-03EE-4E5D-A81E-B4BC490C4A02}"/>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417065874"/>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0F63D255-1B34-4DAD-B039-481DD88C9E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80C97542-49A0-423A-8111-94F032413B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D22A5B2B-7CDF-4723-A788-E7C8BBDF0EE9}"/>
              </a:ext>
            </a:extLst>
          </p:cNvPr>
          <p:cNvSpPr>
            <a:spLocks noGrp="1" noChangeArrowheads="1"/>
          </p:cNvSpPr>
          <p:nvPr>
            <p:ph type="sldNum" sz="quarter" idx="12"/>
          </p:nvPr>
        </p:nvSpPr>
        <p:spPr>
          <a:ln/>
        </p:spPr>
        <p:txBody>
          <a:bodyPr/>
          <a:lstStyle>
            <a:lvl1pPr>
              <a:defRPr/>
            </a:lvl1pPr>
          </a:lstStyle>
          <a:p>
            <a:fld id="{7EC5E2B3-00E3-4EEA-B5C8-FC4C0D2720C7}" type="slidenum">
              <a:rPr lang="en-US" altLang="lv-LV"/>
              <a:pPr/>
              <a:t>‹#›</a:t>
            </a:fld>
            <a:endParaRPr lang="en-US" altLang="lv-LV"/>
          </a:p>
        </p:txBody>
      </p:sp>
    </p:spTree>
    <p:extLst>
      <p:ext uri="{BB962C8B-B14F-4D97-AF65-F5344CB8AC3E}">
        <p14:creationId xmlns:p14="http://schemas.microsoft.com/office/powerpoint/2010/main" val="1501172224"/>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2B342B84-8061-45C8-B07C-F4A5C94B00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CBE22EB2-E3FE-46F1-BDC8-9145E19F10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6E35249C-E16E-48AE-9D9F-31166FB3F438}"/>
              </a:ext>
            </a:extLst>
          </p:cNvPr>
          <p:cNvSpPr>
            <a:spLocks noGrp="1" noChangeArrowheads="1"/>
          </p:cNvSpPr>
          <p:nvPr>
            <p:ph type="sldNum" sz="quarter" idx="12"/>
          </p:nvPr>
        </p:nvSpPr>
        <p:spPr>
          <a:ln/>
        </p:spPr>
        <p:txBody>
          <a:bodyPr/>
          <a:lstStyle>
            <a:lvl1pPr>
              <a:defRPr/>
            </a:lvl1pPr>
          </a:lstStyle>
          <a:p>
            <a:fld id="{41994155-99C3-4084-8FD4-A2CA936D3B97}" type="slidenum">
              <a:rPr lang="en-US" altLang="lv-LV"/>
              <a:pPr/>
              <a:t>‹#›</a:t>
            </a:fld>
            <a:endParaRPr lang="en-US" altLang="lv-LV"/>
          </a:p>
        </p:txBody>
      </p:sp>
    </p:spTree>
    <p:extLst>
      <p:ext uri="{BB962C8B-B14F-4D97-AF65-F5344CB8AC3E}">
        <p14:creationId xmlns:p14="http://schemas.microsoft.com/office/powerpoint/2010/main" val="641615100"/>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able Placeholder 2"/>
          <p:cNvSpPr>
            <a:spLocks noGrp="1"/>
          </p:cNvSpPr>
          <p:nvPr>
            <p:ph type="tbl" idx="1"/>
          </p:nvPr>
        </p:nvSpPr>
        <p:spPr>
          <a:xfrm>
            <a:off x="457200" y="1600200"/>
            <a:ext cx="8229600" cy="4495800"/>
          </a:xfrm>
        </p:spPr>
        <p:txBody>
          <a:bodyPr/>
          <a:lstStyle/>
          <a:p>
            <a:pPr lvl="0"/>
            <a:endParaRPr lang="lv-LV" noProof="0"/>
          </a:p>
        </p:txBody>
      </p:sp>
      <p:sp>
        <p:nvSpPr>
          <p:cNvPr id="4" name="Rectangle 24">
            <a:extLst>
              <a:ext uri="{FF2B5EF4-FFF2-40B4-BE49-F238E27FC236}">
                <a16:creationId xmlns:a16="http://schemas.microsoft.com/office/drawing/2014/main" id="{0F753DD7-8AEB-4648-842B-18BF8365B2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93F0E4C6-8033-4799-954E-078CCEF122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0BA7774F-6C9B-491C-A8E1-CC653E5928D3}"/>
              </a:ext>
            </a:extLst>
          </p:cNvPr>
          <p:cNvSpPr>
            <a:spLocks noGrp="1" noChangeArrowheads="1"/>
          </p:cNvSpPr>
          <p:nvPr>
            <p:ph type="sldNum" sz="quarter" idx="12"/>
          </p:nvPr>
        </p:nvSpPr>
        <p:spPr>
          <a:ln/>
        </p:spPr>
        <p:txBody>
          <a:bodyPr/>
          <a:lstStyle>
            <a:lvl1pPr>
              <a:defRPr/>
            </a:lvl1pPr>
          </a:lstStyle>
          <a:p>
            <a:fld id="{9ECDFD7D-FBCB-43C4-8863-E39665FA45EA}" type="slidenum">
              <a:rPr lang="en-US" altLang="lv-LV"/>
              <a:pPr/>
              <a:t>‹#›</a:t>
            </a:fld>
            <a:endParaRPr lang="en-US" altLang="lv-LV"/>
          </a:p>
        </p:txBody>
      </p:sp>
    </p:spTree>
    <p:extLst>
      <p:ext uri="{BB962C8B-B14F-4D97-AF65-F5344CB8AC3E}">
        <p14:creationId xmlns:p14="http://schemas.microsoft.com/office/powerpoint/2010/main" val="204719296"/>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D93DEDA3-3F75-4BC6-954F-7EC4F41DA58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F5F8F6B0-9614-45C4-BF3B-0C715F5A4A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633A6C6E-7220-4831-A0FF-21661EEB964A}"/>
              </a:ext>
            </a:extLst>
          </p:cNvPr>
          <p:cNvSpPr>
            <a:spLocks noGrp="1" noChangeArrowheads="1"/>
          </p:cNvSpPr>
          <p:nvPr>
            <p:ph type="sldNum" sz="quarter" idx="12"/>
          </p:nvPr>
        </p:nvSpPr>
        <p:spPr>
          <a:ln/>
        </p:spPr>
        <p:txBody>
          <a:bodyPr/>
          <a:lstStyle>
            <a:lvl1pPr>
              <a:defRPr/>
            </a:lvl1pPr>
          </a:lstStyle>
          <a:p>
            <a:fld id="{88872D45-9DD2-4394-9AE1-FEA68E79BB5C}" type="slidenum">
              <a:rPr lang="en-US" altLang="lv-LV"/>
              <a:pPr/>
              <a:t>‹#›</a:t>
            </a:fld>
            <a:endParaRPr lang="en-US" altLang="lv-LV"/>
          </a:p>
        </p:txBody>
      </p:sp>
    </p:spTree>
    <p:extLst>
      <p:ext uri="{BB962C8B-B14F-4D97-AF65-F5344CB8AC3E}">
        <p14:creationId xmlns:p14="http://schemas.microsoft.com/office/powerpoint/2010/main" val="1807473404"/>
      </p:ext>
    </p:extLst>
  </p:cSld>
  <p:clrMapOvr>
    <a:masterClrMapping/>
  </p:clrMapOvr>
  <p:transition spd="slow">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lv-LV"/>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94B6D961-CB5E-4353-BE83-3399068EA8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0527C99-77CD-4E87-8CFC-45B7C9C2AF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2805881B-4455-4878-9A9F-23DA5BA9CA7F}"/>
              </a:ext>
            </a:extLst>
          </p:cNvPr>
          <p:cNvSpPr>
            <a:spLocks noGrp="1" noChangeArrowheads="1"/>
          </p:cNvSpPr>
          <p:nvPr>
            <p:ph type="sldNum" sz="quarter" idx="12"/>
          </p:nvPr>
        </p:nvSpPr>
        <p:spPr>
          <a:ln/>
        </p:spPr>
        <p:txBody>
          <a:bodyPr/>
          <a:lstStyle>
            <a:lvl1pPr>
              <a:defRPr/>
            </a:lvl1pPr>
          </a:lstStyle>
          <a:p>
            <a:fld id="{2544AFEF-5B20-4CB9-9063-9B3E324AFC58}" type="slidenum">
              <a:rPr lang="en-US" altLang="lv-LV"/>
              <a:pPr/>
              <a:t>‹#›</a:t>
            </a:fld>
            <a:endParaRPr lang="en-US" altLang="lv-LV"/>
          </a:p>
        </p:txBody>
      </p:sp>
    </p:spTree>
    <p:extLst>
      <p:ext uri="{BB962C8B-B14F-4D97-AF65-F5344CB8AC3E}">
        <p14:creationId xmlns:p14="http://schemas.microsoft.com/office/powerpoint/2010/main" val="3258104724"/>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24">
            <a:extLst>
              <a:ext uri="{FF2B5EF4-FFF2-40B4-BE49-F238E27FC236}">
                <a16:creationId xmlns:a16="http://schemas.microsoft.com/office/drawing/2014/main" id="{85A359A6-7AC5-4AA8-9CFF-732076AAA5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7BA731E8-93FB-4174-AA9B-66FC85D794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4743FAD0-F69E-41F7-8AA1-4D9EE24DDB89}"/>
              </a:ext>
            </a:extLst>
          </p:cNvPr>
          <p:cNvSpPr>
            <a:spLocks noGrp="1" noChangeArrowheads="1"/>
          </p:cNvSpPr>
          <p:nvPr>
            <p:ph type="sldNum" sz="quarter" idx="12"/>
          </p:nvPr>
        </p:nvSpPr>
        <p:spPr>
          <a:ln/>
        </p:spPr>
        <p:txBody>
          <a:bodyPr/>
          <a:lstStyle>
            <a:lvl1pPr>
              <a:defRPr/>
            </a:lvl1pPr>
          </a:lstStyle>
          <a:p>
            <a:fld id="{9D470FA1-7D1D-4BF6-B39C-C775CFB6F040}" type="slidenum">
              <a:rPr lang="en-US" altLang="lv-LV"/>
              <a:pPr/>
              <a:t>‹#›</a:t>
            </a:fld>
            <a:endParaRPr lang="en-US" altLang="lv-LV"/>
          </a:p>
        </p:txBody>
      </p:sp>
    </p:spTree>
    <p:extLst>
      <p:ext uri="{BB962C8B-B14F-4D97-AF65-F5344CB8AC3E}">
        <p14:creationId xmlns:p14="http://schemas.microsoft.com/office/powerpoint/2010/main" val="1107433096"/>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a:extLst>
              <a:ext uri="{FF2B5EF4-FFF2-40B4-BE49-F238E27FC236}">
                <a16:creationId xmlns:a16="http://schemas.microsoft.com/office/drawing/2014/main" id="{06FFCDAD-4534-4DFB-B45A-54AF2177D5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0BF70651-20E9-4B1B-A841-BD83DF5C4C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80A2B0A7-AD6E-4F71-82BD-5B6815608A26}"/>
              </a:ext>
            </a:extLst>
          </p:cNvPr>
          <p:cNvSpPr>
            <a:spLocks noGrp="1" noChangeArrowheads="1"/>
          </p:cNvSpPr>
          <p:nvPr>
            <p:ph type="sldNum" sz="quarter" idx="12"/>
          </p:nvPr>
        </p:nvSpPr>
        <p:spPr>
          <a:ln/>
        </p:spPr>
        <p:txBody>
          <a:bodyPr/>
          <a:lstStyle>
            <a:lvl1pPr>
              <a:defRPr/>
            </a:lvl1pPr>
          </a:lstStyle>
          <a:p>
            <a:fld id="{F8A2F45D-1273-4C33-8339-1EB50104C0B3}" type="slidenum">
              <a:rPr lang="en-US" altLang="lv-LV"/>
              <a:pPr/>
              <a:t>‹#›</a:t>
            </a:fld>
            <a:endParaRPr lang="en-US" altLang="lv-LV"/>
          </a:p>
        </p:txBody>
      </p:sp>
    </p:spTree>
    <p:extLst>
      <p:ext uri="{BB962C8B-B14F-4D97-AF65-F5344CB8AC3E}">
        <p14:creationId xmlns:p14="http://schemas.microsoft.com/office/powerpoint/2010/main" val="64152780"/>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Rectangle 24">
            <a:extLst>
              <a:ext uri="{FF2B5EF4-FFF2-40B4-BE49-F238E27FC236}">
                <a16:creationId xmlns:a16="http://schemas.microsoft.com/office/drawing/2014/main" id="{573BCB7B-4807-4AA4-82B3-5C8727C336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6600A98A-BC3B-45D1-A2CE-A2E5FDB7FC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5498F52D-D590-442A-AA5C-49AE0352AA34}"/>
              </a:ext>
            </a:extLst>
          </p:cNvPr>
          <p:cNvSpPr>
            <a:spLocks noGrp="1" noChangeArrowheads="1"/>
          </p:cNvSpPr>
          <p:nvPr>
            <p:ph type="sldNum" sz="quarter" idx="12"/>
          </p:nvPr>
        </p:nvSpPr>
        <p:spPr>
          <a:ln/>
        </p:spPr>
        <p:txBody>
          <a:bodyPr/>
          <a:lstStyle>
            <a:lvl1pPr>
              <a:defRPr/>
            </a:lvl1pPr>
          </a:lstStyle>
          <a:p>
            <a:fld id="{A473F31C-4F34-4816-BFEA-37125D8338AB}" type="slidenum">
              <a:rPr lang="en-US" altLang="lv-LV"/>
              <a:pPr/>
              <a:t>‹#›</a:t>
            </a:fld>
            <a:endParaRPr lang="en-US" altLang="lv-LV"/>
          </a:p>
        </p:txBody>
      </p:sp>
    </p:spTree>
    <p:extLst>
      <p:ext uri="{BB962C8B-B14F-4D97-AF65-F5344CB8AC3E}">
        <p14:creationId xmlns:p14="http://schemas.microsoft.com/office/powerpoint/2010/main" val="638448742"/>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Rectangle 24">
            <a:extLst>
              <a:ext uri="{FF2B5EF4-FFF2-40B4-BE49-F238E27FC236}">
                <a16:creationId xmlns:a16="http://schemas.microsoft.com/office/drawing/2014/main" id="{1B5CDFFE-A438-42D1-ABA6-905AA501710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B2D55CDB-B589-49B9-A04D-66CEDE2FE18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F860220B-F5F3-449F-8329-3A219142B770}"/>
              </a:ext>
            </a:extLst>
          </p:cNvPr>
          <p:cNvSpPr>
            <a:spLocks noGrp="1" noChangeArrowheads="1"/>
          </p:cNvSpPr>
          <p:nvPr>
            <p:ph type="sldNum" sz="quarter" idx="12"/>
          </p:nvPr>
        </p:nvSpPr>
        <p:spPr>
          <a:ln/>
        </p:spPr>
        <p:txBody>
          <a:bodyPr/>
          <a:lstStyle>
            <a:lvl1pPr>
              <a:defRPr/>
            </a:lvl1pPr>
          </a:lstStyle>
          <a:p>
            <a:fld id="{2C8F3D80-7BED-4058-A684-40042BE61312}" type="slidenum">
              <a:rPr lang="en-US" altLang="lv-LV"/>
              <a:pPr/>
              <a:t>‹#›</a:t>
            </a:fld>
            <a:endParaRPr lang="en-US" altLang="lv-LV"/>
          </a:p>
        </p:txBody>
      </p:sp>
    </p:spTree>
    <p:extLst>
      <p:ext uri="{BB962C8B-B14F-4D97-AF65-F5344CB8AC3E}">
        <p14:creationId xmlns:p14="http://schemas.microsoft.com/office/powerpoint/2010/main" val="4104291811"/>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Rectangle 24">
            <a:extLst>
              <a:ext uri="{FF2B5EF4-FFF2-40B4-BE49-F238E27FC236}">
                <a16:creationId xmlns:a16="http://schemas.microsoft.com/office/drawing/2014/main" id="{A2ACEAEA-153F-4FA3-AB57-BD894FF401E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602863A4-0F74-4B83-AF25-087FCE5D5F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F7EAF93C-273D-448C-BF1D-661AAD411DD3}"/>
              </a:ext>
            </a:extLst>
          </p:cNvPr>
          <p:cNvSpPr>
            <a:spLocks noGrp="1" noChangeArrowheads="1"/>
          </p:cNvSpPr>
          <p:nvPr>
            <p:ph type="sldNum" sz="quarter" idx="12"/>
          </p:nvPr>
        </p:nvSpPr>
        <p:spPr>
          <a:ln/>
        </p:spPr>
        <p:txBody>
          <a:bodyPr/>
          <a:lstStyle>
            <a:lvl1pPr>
              <a:defRPr/>
            </a:lvl1pPr>
          </a:lstStyle>
          <a:p>
            <a:fld id="{88CC7C3F-BF6F-47C1-9238-630D05ECA6A8}" type="slidenum">
              <a:rPr lang="en-US" altLang="lv-LV"/>
              <a:pPr/>
              <a:t>‹#›</a:t>
            </a:fld>
            <a:endParaRPr lang="en-US" altLang="lv-LV"/>
          </a:p>
        </p:txBody>
      </p:sp>
    </p:spTree>
    <p:extLst>
      <p:ext uri="{BB962C8B-B14F-4D97-AF65-F5344CB8AC3E}">
        <p14:creationId xmlns:p14="http://schemas.microsoft.com/office/powerpoint/2010/main" val="1895466812"/>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04B1150F-0223-4D92-AB2E-87EF21FDD99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9A4CC3A7-93B3-4863-A2E5-BDD7A70B5F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FD9FCB73-0711-472A-9F63-F92A64BF28ED}"/>
              </a:ext>
            </a:extLst>
          </p:cNvPr>
          <p:cNvSpPr>
            <a:spLocks noGrp="1" noChangeArrowheads="1"/>
          </p:cNvSpPr>
          <p:nvPr>
            <p:ph type="sldNum" sz="quarter" idx="12"/>
          </p:nvPr>
        </p:nvSpPr>
        <p:spPr>
          <a:ln/>
        </p:spPr>
        <p:txBody>
          <a:bodyPr/>
          <a:lstStyle>
            <a:lvl1pPr>
              <a:defRPr/>
            </a:lvl1pPr>
          </a:lstStyle>
          <a:p>
            <a:fld id="{81C3CCF8-7E6D-4B0C-AEC7-7FE435FB758E}" type="slidenum">
              <a:rPr lang="en-US" altLang="lv-LV"/>
              <a:pPr/>
              <a:t>‹#›</a:t>
            </a:fld>
            <a:endParaRPr lang="en-US" altLang="lv-LV"/>
          </a:p>
        </p:txBody>
      </p:sp>
    </p:spTree>
    <p:extLst>
      <p:ext uri="{BB962C8B-B14F-4D97-AF65-F5344CB8AC3E}">
        <p14:creationId xmlns:p14="http://schemas.microsoft.com/office/powerpoint/2010/main" val="1842356061"/>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FC492C7-291A-4BB0-B5C6-326957EF7B2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D15B88E6-B063-44EB-9FC3-6D07436CA6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D323D11F-CED8-4DB4-8B0D-16ED334BCA00}"/>
              </a:ext>
            </a:extLst>
          </p:cNvPr>
          <p:cNvSpPr>
            <a:spLocks noGrp="1" noChangeArrowheads="1"/>
          </p:cNvSpPr>
          <p:nvPr>
            <p:ph type="sldNum" sz="quarter" idx="12"/>
          </p:nvPr>
        </p:nvSpPr>
        <p:spPr>
          <a:ln/>
        </p:spPr>
        <p:txBody>
          <a:bodyPr/>
          <a:lstStyle>
            <a:lvl1pPr>
              <a:defRPr/>
            </a:lvl1pPr>
          </a:lstStyle>
          <a:p>
            <a:fld id="{8450D8EE-EE3A-4645-8783-E462B3D53991}" type="slidenum">
              <a:rPr lang="en-US" altLang="lv-LV"/>
              <a:pPr/>
              <a:t>‹#›</a:t>
            </a:fld>
            <a:endParaRPr lang="en-US" altLang="lv-LV"/>
          </a:p>
        </p:txBody>
      </p:sp>
    </p:spTree>
    <p:extLst>
      <p:ext uri="{BB962C8B-B14F-4D97-AF65-F5344CB8AC3E}">
        <p14:creationId xmlns:p14="http://schemas.microsoft.com/office/powerpoint/2010/main" val="1636865257"/>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4A22FCCE-0DCD-46B0-9F4B-A913307513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482E3D17-4344-4336-AC3F-CD2100ECE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EF8A15F7-9287-4286-9D2A-5564877D37EA}"/>
              </a:ext>
            </a:extLst>
          </p:cNvPr>
          <p:cNvSpPr>
            <a:spLocks noGrp="1" noChangeArrowheads="1"/>
          </p:cNvSpPr>
          <p:nvPr>
            <p:ph type="sldNum" sz="quarter" idx="12"/>
          </p:nvPr>
        </p:nvSpPr>
        <p:spPr>
          <a:ln/>
        </p:spPr>
        <p:txBody>
          <a:bodyPr/>
          <a:lstStyle>
            <a:lvl1pPr>
              <a:defRPr/>
            </a:lvl1pPr>
          </a:lstStyle>
          <a:p>
            <a:fld id="{4A529234-33DB-43B9-8F6C-3B75A3702936}" type="slidenum">
              <a:rPr lang="en-US" altLang="lv-LV"/>
              <a:pPr/>
              <a:t>‹#›</a:t>
            </a:fld>
            <a:endParaRPr lang="en-US" altLang="lv-LV"/>
          </a:p>
        </p:txBody>
      </p:sp>
    </p:spTree>
    <p:extLst>
      <p:ext uri="{BB962C8B-B14F-4D97-AF65-F5344CB8AC3E}">
        <p14:creationId xmlns:p14="http://schemas.microsoft.com/office/powerpoint/2010/main" val="985742202"/>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hyperlink" Target="http://www.powerpointstyles.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9DE945E-AEE0-4C76-9CF1-B89C837BAB87}"/>
              </a:ext>
            </a:extLst>
          </p:cNvPr>
          <p:cNvGrpSpPr>
            <a:grpSpLocks/>
          </p:cNvGrpSpPr>
          <p:nvPr/>
        </p:nvGrpSpPr>
        <p:grpSpPr bwMode="auto">
          <a:xfrm>
            <a:off x="0" y="0"/>
            <a:ext cx="9144000" cy="6858000"/>
            <a:chOff x="0" y="0"/>
            <a:chExt cx="5760" cy="4320"/>
          </a:xfrm>
        </p:grpSpPr>
        <p:sp>
          <p:nvSpPr>
            <p:cNvPr id="1052" name="Freeform 3">
              <a:extLst>
                <a:ext uri="{FF2B5EF4-FFF2-40B4-BE49-F238E27FC236}">
                  <a16:creationId xmlns:a16="http://schemas.microsoft.com/office/drawing/2014/main" id="{A30B7A22-DFC2-4EE6-8823-EE1ECCA9BC73}"/>
                </a:ext>
              </a:extLst>
            </p:cNvPr>
            <p:cNvSpPr>
              <a:spLocks/>
            </p:cNvSpPr>
            <p:nvPr/>
          </p:nvSpPr>
          <p:spPr bwMode="hidden">
            <a:xfrm>
              <a:off x="0" y="3072"/>
              <a:ext cx="5760" cy="1248"/>
            </a:xfrm>
            <a:custGeom>
              <a:avLst/>
              <a:gdLst>
                <a:gd name="T0" fmla="*/ 2548 w 6027"/>
                <a:gd name="T1" fmla="*/ 1 h 2296"/>
                <a:gd name="T2" fmla="*/ 0 w 6027"/>
                <a:gd name="T3" fmla="*/ 1 h 2296"/>
                <a:gd name="T4" fmla="*/ 0 w 6027"/>
                <a:gd name="T5" fmla="*/ 0 h 2296"/>
                <a:gd name="T6" fmla="*/ 2548 w 6027"/>
                <a:gd name="T7" fmla="*/ 0 h 2296"/>
                <a:gd name="T8" fmla="*/ 2548 w 6027"/>
                <a:gd name="T9" fmla="*/ 1 h 2296"/>
                <a:gd name="T10" fmla="*/ 2548 w 6027"/>
                <a:gd name="T11" fmla="*/ 1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86020" name="Freeform 4">
              <a:extLst>
                <a:ext uri="{FF2B5EF4-FFF2-40B4-BE49-F238E27FC236}">
                  <a16:creationId xmlns:a16="http://schemas.microsoft.com/office/drawing/2014/main" id="{AEF27387-C118-4DED-9CB8-43A64668A715}"/>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lv-LV">
                <a:latin typeface="Arial" charset="0"/>
                <a:cs typeface="Arial" charset="0"/>
              </a:endParaRPr>
            </a:p>
          </p:txBody>
        </p:sp>
      </p:grpSp>
      <p:sp>
        <p:nvSpPr>
          <p:cNvPr id="1027" name="Freeform 5">
            <a:extLst>
              <a:ext uri="{FF2B5EF4-FFF2-40B4-BE49-F238E27FC236}">
                <a16:creationId xmlns:a16="http://schemas.microsoft.com/office/drawing/2014/main" id="{CD0EF357-91B5-4AF7-BB76-0A398FF5759B}"/>
              </a:ext>
            </a:extLst>
          </p:cNvPr>
          <p:cNvSpPr>
            <a:spLocks/>
          </p:cNvSpPr>
          <p:nvPr/>
        </p:nvSpPr>
        <p:spPr bwMode="hidden">
          <a:xfrm>
            <a:off x="6248400" y="6262688"/>
            <a:ext cx="2895600" cy="609600"/>
          </a:xfrm>
          <a:custGeom>
            <a:avLst/>
            <a:gdLst>
              <a:gd name="T0" fmla="*/ 2147483647 w 5748"/>
              <a:gd name="T1" fmla="*/ 2147483647 h 246"/>
              <a:gd name="T2" fmla="*/ 0 w 5748"/>
              <a:gd name="T3" fmla="*/ 2147483647 h 246"/>
              <a:gd name="T4" fmla="*/ 0 w 5748"/>
              <a:gd name="T5" fmla="*/ 0 h 246"/>
              <a:gd name="T6" fmla="*/ 2147483647 w 5748"/>
              <a:gd name="T7" fmla="*/ 0 h 246"/>
              <a:gd name="T8" fmla="*/ 2147483647 w 5748"/>
              <a:gd name="T9" fmla="*/ 2147483647 h 246"/>
              <a:gd name="T10" fmla="*/ 2147483647 w 5748"/>
              <a:gd name="T11" fmla="*/ 2147483647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nvGrpSpPr>
          <p:cNvPr id="1028" name="Group 6">
            <a:extLst>
              <a:ext uri="{FF2B5EF4-FFF2-40B4-BE49-F238E27FC236}">
                <a16:creationId xmlns:a16="http://schemas.microsoft.com/office/drawing/2014/main" id="{187F5946-E5F1-42FE-A42D-EC5ED92809EA}"/>
              </a:ext>
            </a:extLst>
          </p:cNvPr>
          <p:cNvGrpSpPr>
            <a:grpSpLocks/>
          </p:cNvGrpSpPr>
          <p:nvPr/>
        </p:nvGrpSpPr>
        <p:grpSpPr bwMode="auto">
          <a:xfrm>
            <a:off x="0" y="6019800"/>
            <a:ext cx="7848600" cy="857250"/>
            <a:chOff x="0" y="3792"/>
            <a:chExt cx="4944" cy="540"/>
          </a:xfrm>
        </p:grpSpPr>
        <p:sp>
          <p:nvSpPr>
            <p:cNvPr id="86023" name="Freeform 7">
              <a:extLst>
                <a:ext uri="{FF2B5EF4-FFF2-40B4-BE49-F238E27FC236}">
                  <a16:creationId xmlns:a16="http://schemas.microsoft.com/office/drawing/2014/main" id="{8B97CA1A-12A6-46AB-9E27-F94464121D25}"/>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nvGrpSpPr>
            <p:cNvPr id="1045" name="Group 8">
              <a:extLst>
                <a:ext uri="{FF2B5EF4-FFF2-40B4-BE49-F238E27FC236}">
                  <a16:creationId xmlns:a16="http://schemas.microsoft.com/office/drawing/2014/main" id="{7D3AC69D-7661-4CBD-A2F9-CF04506E19D1}"/>
                </a:ext>
              </a:extLst>
            </p:cNvPr>
            <p:cNvGrpSpPr>
              <a:grpSpLocks/>
            </p:cNvGrpSpPr>
            <p:nvPr userDrawn="1"/>
          </p:nvGrpSpPr>
          <p:grpSpPr bwMode="auto">
            <a:xfrm>
              <a:off x="2486" y="3792"/>
              <a:ext cx="2458" cy="540"/>
              <a:chOff x="2486" y="3792"/>
              <a:chExt cx="2458" cy="540"/>
            </a:xfrm>
          </p:grpSpPr>
          <p:sp>
            <p:nvSpPr>
              <p:cNvPr id="1047" name="Freeform 9">
                <a:extLst>
                  <a:ext uri="{FF2B5EF4-FFF2-40B4-BE49-F238E27FC236}">
                    <a16:creationId xmlns:a16="http://schemas.microsoft.com/office/drawing/2014/main" id="{E05D2774-DE95-4AD5-AA53-D545F0C4E9D7}"/>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8" name="Freeform 10">
                <a:extLst>
                  <a:ext uri="{FF2B5EF4-FFF2-40B4-BE49-F238E27FC236}">
                    <a16:creationId xmlns:a16="http://schemas.microsoft.com/office/drawing/2014/main" id="{D332D079-FBBD-4455-A430-0BA5A97BF720}"/>
                  </a:ext>
                </a:extLst>
              </p:cNvPr>
              <p:cNvSpPr>
                <a:spLocks/>
              </p:cNvSpPr>
              <p:nvPr userDrawn="1"/>
            </p:nvSpPr>
            <p:spPr bwMode="ltGray">
              <a:xfrm>
                <a:off x="2677" y="3792"/>
                <a:ext cx="186" cy="395"/>
              </a:xfrm>
              <a:custGeom>
                <a:avLst/>
                <a:gdLst>
                  <a:gd name="T0" fmla="*/ 36 w 186"/>
                  <a:gd name="T1" fmla="*/ 0 h 353"/>
                  <a:gd name="T2" fmla="*/ 54 w 186"/>
                  <a:gd name="T3" fmla="*/ 150 h 353"/>
                  <a:gd name="T4" fmla="*/ 24 w 186"/>
                  <a:gd name="T5" fmla="*/ 258 h 353"/>
                  <a:gd name="T6" fmla="*/ 18 w 186"/>
                  <a:gd name="T7" fmla="*/ 557 h 353"/>
                  <a:gd name="T8" fmla="*/ 42 w 186"/>
                  <a:gd name="T9" fmla="*/ 967 h 353"/>
                  <a:gd name="T10" fmla="*/ 48 w 186"/>
                  <a:gd name="T11" fmla="*/ 1369 h 353"/>
                  <a:gd name="T12" fmla="*/ 0 w 186"/>
                  <a:gd name="T13" fmla="*/ 2991 h 353"/>
                  <a:gd name="T14" fmla="*/ 54 w 186"/>
                  <a:gd name="T15" fmla="*/ 1979 h 353"/>
                  <a:gd name="T16" fmla="*/ 84 w 186"/>
                  <a:gd name="T17" fmla="*/ 1827 h 353"/>
                  <a:gd name="T18" fmla="*/ 126 w 186"/>
                  <a:gd name="T19" fmla="*/ 1071 h 353"/>
                  <a:gd name="T20" fmla="*/ 144 w 186"/>
                  <a:gd name="T21" fmla="*/ 1013 h 353"/>
                  <a:gd name="T22" fmla="*/ 144 w 186"/>
                  <a:gd name="T23" fmla="*/ 764 h 353"/>
                  <a:gd name="T24" fmla="*/ 186 w 186"/>
                  <a:gd name="T25" fmla="*/ 557 h 353"/>
                  <a:gd name="T26" fmla="*/ 162 w 186"/>
                  <a:gd name="T27" fmla="*/ 506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9" name="Freeform 11">
                <a:extLst>
                  <a:ext uri="{FF2B5EF4-FFF2-40B4-BE49-F238E27FC236}">
                    <a16:creationId xmlns:a16="http://schemas.microsoft.com/office/drawing/2014/main" id="{32AA0C16-2BB3-4640-88A6-CCD206184269}"/>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0" name="Freeform 12">
                <a:extLst>
                  <a:ext uri="{FF2B5EF4-FFF2-40B4-BE49-F238E27FC236}">
                    <a16:creationId xmlns:a16="http://schemas.microsoft.com/office/drawing/2014/main" id="{90A66B27-E096-433F-A3D5-F63B176369E2}"/>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54 h 66"/>
                  <a:gd name="T8" fmla="*/ 6 w 155"/>
                  <a:gd name="T9" fmla="*/ 155 h 66"/>
                  <a:gd name="T10" fmla="*/ 0 w 155"/>
                  <a:gd name="T11" fmla="*/ 212 h 66"/>
                  <a:gd name="T12" fmla="*/ 78 w 155"/>
                  <a:gd name="T13" fmla="*/ 521 h 66"/>
                  <a:gd name="T14" fmla="*/ 96 w 155"/>
                  <a:gd name="T15" fmla="*/ 367 h 66"/>
                  <a:gd name="T16" fmla="*/ 155 w 155"/>
                  <a:gd name="T17" fmla="*/ 580 h 66"/>
                  <a:gd name="T18" fmla="*/ 126 w 155"/>
                  <a:gd name="T19" fmla="*/ 212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51" name="Freeform 13">
                <a:extLst>
                  <a:ext uri="{FF2B5EF4-FFF2-40B4-BE49-F238E27FC236}">
                    <a16:creationId xmlns:a16="http://schemas.microsoft.com/office/drawing/2014/main" id="{ED86E6AB-8778-4CB8-8FCD-2E0BDC676885}"/>
                  </a:ext>
                </a:extLst>
              </p:cNvPr>
              <p:cNvSpPr>
                <a:spLocks/>
              </p:cNvSpPr>
              <p:nvPr userDrawn="1"/>
            </p:nvSpPr>
            <p:spPr bwMode="ltGray">
              <a:xfrm>
                <a:off x="2486" y="3859"/>
                <a:ext cx="42" cy="81"/>
              </a:xfrm>
              <a:custGeom>
                <a:avLst/>
                <a:gdLst>
                  <a:gd name="T0" fmla="*/ 6 w 42"/>
                  <a:gd name="T1" fmla="*/ 343 h 72"/>
                  <a:gd name="T2" fmla="*/ 0 w 42"/>
                  <a:gd name="T3" fmla="*/ 178 h 72"/>
                  <a:gd name="T4" fmla="*/ 12 w 42"/>
                  <a:gd name="T5" fmla="*/ 60 h 72"/>
                  <a:gd name="T6" fmla="*/ 0 w 42"/>
                  <a:gd name="T7" fmla="*/ 60 h 72"/>
                  <a:gd name="T8" fmla="*/ 12 w 42"/>
                  <a:gd name="T9" fmla="*/ 60 h 72"/>
                  <a:gd name="T10" fmla="*/ 24 w 42"/>
                  <a:gd name="T11" fmla="*/ 60 h 72"/>
                  <a:gd name="T12" fmla="*/ 36 w 42"/>
                  <a:gd name="T13" fmla="*/ 60 h 72"/>
                  <a:gd name="T14" fmla="*/ 42 w 42"/>
                  <a:gd name="T15" fmla="*/ 0 h 72"/>
                  <a:gd name="T16" fmla="*/ 30 w 42"/>
                  <a:gd name="T17" fmla="*/ 178 h 72"/>
                  <a:gd name="T18" fmla="*/ 42 w 42"/>
                  <a:gd name="T19" fmla="*/ 458 h 72"/>
                  <a:gd name="T20" fmla="*/ 12 w 42"/>
                  <a:gd name="T21" fmla="*/ 671 h 72"/>
                  <a:gd name="T22" fmla="*/ 6 w 42"/>
                  <a:gd name="T23" fmla="*/ 343 h 72"/>
                  <a:gd name="T24" fmla="*/ 6 w 42"/>
                  <a:gd name="T25" fmla="*/ 34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0" name="Freeform 14">
              <a:extLst>
                <a:ext uri="{FF2B5EF4-FFF2-40B4-BE49-F238E27FC236}">
                  <a16:creationId xmlns:a16="http://schemas.microsoft.com/office/drawing/2014/main" id="{68AE976F-E6E2-436A-B568-0F3FBD06FFDF}"/>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lv-LV">
                <a:latin typeface="Arial" charset="0"/>
                <a:cs typeface="Arial" charset="0"/>
              </a:endParaRPr>
            </a:p>
          </p:txBody>
        </p:sp>
      </p:grpSp>
      <p:grpSp>
        <p:nvGrpSpPr>
          <p:cNvPr id="1029" name="Group 15">
            <a:extLst>
              <a:ext uri="{FF2B5EF4-FFF2-40B4-BE49-F238E27FC236}">
                <a16:creationId xmlns:a16="http://schemas.microsoft.com/office/drawing/2014/main" id="{D00E21DA-6261-44DA-8C68-28C31B6E9DFE}"/>
              </a:ext>
            </a:extLst>
          </p:cNvPr>
          <p:cNvGrpSpPr>
            <a:grpSpLocks/>
          </p:cNvGrpSpPr>
          <p:nvPr/>
        </p:nvGrpSpPr>
        <p:grpSpPr bwMode="auto">
          <a:xfrm>
            <a:off x="627063" y="6021388"/>
            <a:ext cx="5684837" cy="849312"/>
            <a:chOff x="395" y="3793"/>
            <a:chExt cx="3581" cy="535"/>
          </a:xfrm>
        </p:grpSpPr>
        <p:sp>
          <p:nvSpPr>
            <p:cNvPr id="1038" name="Freeform 16">
              <a:extLst>
                <a:ext uri="{FF2B5EF4-FFF2-40B4-BE49-F238E27FC236}">
                  <a16:creationId xmlns:a16="http://schemas.microsoft.com/office/drawing/2014/main" id="{9A3896CF-BF6B-4757-B347-3C85C0211B11}"/>
                </a:ext>
              </a:extLst>
            </p:cNvPr>
            <p:cNvSpPr>
              <a:spLocks/>
            </p:cNvSpPr>
            <p:nvPr/>
          </p:nvSpPr>
          <p:spPr bwMode="auto">
            <a:xfrm>
              <a:off x="1196" y="3793"/>
              <a:ext cx="365" cy="291"/>
            </a:xfrm>
            <a:custGeom>
              <a:avLst/>
              <a:gdLst>
                <a:gd name="T0" fmla="*/ 24 w 365"/>
                <a:gd name="T1" fmla="*/ 24 h 287"/>
                <a:gd name="T2" fmla="*/ 0 w 365"/>
                <a:gd name="T3" fmla="*/ 79 h 287"/>
                <a:gd name="T4" fmla="*/ 66 w 365"/>
                <a:gd name="T5" fmla="*/ 146 h 287"/>
                <a:gd name="T6" fmla="*/ 143 w 365"/>
                <a:gd name="T7" fmla="*/ 237 h 287"/>
                <a:gd name="T8" fmla="*/ 191 w 365"/>
                <a:gd name="T9" fmla="*/ 219 h 287"/>
                <a:gd name="T10" fmla="*/ 341 w 365"/>
                <a:gd name="T11" fmla="*/ 373 h 287"/>
                <a:gd name="T12" fmla="*/ 305 w 365"/>
                <a:gd name="T13" fmla="*/ 228 h 287"/>
                <a:gd name="T14" fmla="*/ 365 w 365"/>
                <a:gd name="T15" fmla="*/ 170 h 287"/>
                <a:gd name="T16" fmla="*/ 359 w 365"/>
                <a:gd name="T17" fmla="*/ 164 h 287"/>
                <a:gd name="T18" fmla="*/ 335 w 365"/>
                <a:gd name="T19" fmla="*/ 152 h 287"/>
                <a:gd name="T20" fmla="*/ 299 w 365"/>
                <a:gd name="T21" fmla="*/ 110 h 287"/>
                <a:gd name="T22" fmla="*/ 257 w 365"/>
                <a:gd name="T23" fmla="*/ 91 h 287"/>
                <a:gd name="T24" fmla="*/ 215 w 365"/>
                <a:gd name="T25" fmla="*/ 73 h 287"/>
                <a:gd name="T26" fmla="*/ 173 w 365"/>
                <a:gd name="T27" fmla="*/ 55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39" name="Freeform 17">
              <a:extLst>
                <a:ext uri="{FF2B5EF4-FFF2-40B4-BE49-F238E27FC236}">
                  <a16:creationId xmlns:a16="http://schemas.microsoft.com/office/drawing/2014/main" id="{5AB4B184-E6F9-4CF3-8207-B6930B6B773F}"/>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0" name="Freeform 18">
              <a:extLst>
                <a:ext uri="{FF2B5EF4-FFF2-40B4-BE49-F238E27FC236}">
                  <a16:creationId xmlns:a16="http://schemas.microsoft.com/office/drawing/2014/main" id="{6D37F2B1-9FFD-4F2A-B508-1322D05F67D6}"/>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49 h 60"/>
                <a:gd name="T16" fmla="*/ 65 w 71"/>
                <a:gd name="T17" fmla="*/ 61 h 60"/>
                <a:gd name="T18" fmla="*/ 71 w 71"/>
                <a:gd name="T19" fmla="*/ 73 h 60"/>
                <a:gd name="T20" fmla="*/ 71 w 71"/>
                <a:gd name="T21" fmla="*/ 79 h 60"/>
                <a:gd name="T22" fmla="*/ 59 w 71"/>
                <a:gd name="T23" fmla="*/ 73 h 60"/>
                <a:gd name="T24" fmla="*/ 47 w 71"/>
                <a:gd name="T25" fmla="*/ 61 h 60"/>
                <a:gd name="T26" fmla="*/ 23 w 71"/>
                <a:gd name="T27" fmla="*/ 49 h 60"/>
                <a:gd name="T28" fmla="*/ 23 w 71"/>
                <a:gd name="T29" fmla="*/ 55 h 60"/>
                <a:gd name="T30" fmla="*/ 18 w 71"/>
                <a:gd name="T31" fmla="*/ 61 h 60"/>
                <a:gd name="T32" fmla="*/ 12 w 71"/>
                <a:gd name="T33" fmla="*/ 67 h 60"/>
                <a:gd name="T34" fmla="*/ 6 w 71"/>
                <a:gd name="T35" fmla="*/ 67 h 60"/>
                <a:gd name="T36" fmla="*/ 6 w 71"/>
                <a:gd name="T37" fmla="*/ 67 h 60"/>
                <a:gd name="T38" fmla="*/ 6 w 71"/>
                <a:gd name="T39" fmla="*/ 55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1" name="Freeform 19">
              <a:extLst>
                <a:ext uri="{FF2B5EF4-FFF2-40B4-BE49-F238E27FC236}">
                  <a16:creationId xmlns:a16="http://schemas.microsoft.com/office/drawing/2014/main" id="{A8E889E7-A892-49DC-A0B9-321A58E6A160}"/>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73 h 162"/>
                <a:gd name="T10" fmla="*/ 96 w 161"/>
                <a:gd name="T11" fmla="*/ 79 h 162"/>
                <a:gd name="T12" fmla="*/ 102 w 161"/>
                <a:gd name="T13" fmla="*/ 91 h 162"/>
                <a:gd name="T14" fmla="*/ 108 w 161"/>
                <a:gd name="T15" fmla="*/ 103 h 162"/>
                <a:gd name="T16" fmla="*/ 120 w 161"/>
                <a:gd name="T17" fmla="*/ 115 h 162"/>
                <a:gd name="T18" fmla="*/ 143 w 161"/>
                <a:gd name="T19" fmla="*/ 144 h 162"/>
                <a:gd name="T20" fmla="*/ 155 w 161"/>
                <a:gd name="T21" fmla="*/ 176 h 162"/>
                <a:gd name="T22" fmla="*/ 161 w 161"/>
                <a:gd name="T23" fmla="*/ 194 h 162"/>
                <a:gd name="T24" fmla="*/ 161 w 161"/>
                <a:gd name="T25" fmla="*/ 200 h 162"/>
                <a:gd name="T26" fmla="*/ 96 w 161"/>
                <a:gd name="T27" fmla="*/ 121 h 162"/>
                <a:gd name="T28" fmla="*/ 30 w 161"/>
                <a:gd name="T29" fmla="*/ 73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2" name="Freeform 20">
              <a:extLst>
                <a:ext uri="{FF2B5EF4-FFF2-40B4-BE49-F238E27FC236}">
                  <a16:creationId xmlns:a16="http://schemas.microsoft.com/office/drawing/2014/main" id="{B8F54F6E-C160-4750-8D87-B3C6BA953DF0}"/>
                </a:ext>
              </a:extLst>
            </p:cNvPr>
            <p:cNvSpPr>
              <a:spLocks/>
            </p:cNvSpPr>
            <p:nvPr/>
          </p:nvSpPr>
          <p:spPr bwMode="auto">
            <a:xfrm>
              <a:off x="706" y="3854"/>
              <a:ext cx="59" cy="61"/>
            </a:xfrm>
            <a:custGeom>
              <a:avLst/>
              <a:gdLst>
                <a:gd name="T0" fmla="*/ 59 w 59"/>
                <a:gd name="T1" fmla="*/ 6 h 60"/>
                <a:gd name="T2" fmla="*/ 41 w 59"/>
                <a:gd name="T3" fmla="*/ 49 h 60"/>
                <a:gd name="T4" fmla="*/ 41 w 59"/>
                <a:gd name="T5" fmla="*/ 55 h 60"/>
                <a:gd name="T6" fmla="*/ 47 w 59"/>
                <a:gd name="T7" fmla="*/ 61 h 60"/>
                <a:gd name="T8" fmla="*/ 53 w 59"/>
                <a:gd name="T9" fmla="*/ 73 h 60"/>
                <a:gd name="T10" fmla="*/ 53 w 59"/>
                <a:gd name="T11" fmla="*/ 79 h 60"/>
                <a:gd name="T12" fmla="*/ 47 w 59"/>
                <a:gd name="T13" fmla="*/ 73 h 60"/>
                <a:gd name="T14" fmla="*/ 35 w 59"/>
                <a:gd name="T15" fmla="*/ 67 h 60"/>
                <a:gd name="T16" fmla="*/ 23 w 59"/>
                <a:gd name="T17" fmla="*/ 55 h 60"/>
                <a:gd name="T18" fmla="*/ 17 w 59"/>
                <a:gd name="T19" fmla="*/ 49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sp>
          <p:nvSpPr>
            <p:cNvPr id="1043" name="Freeform 21">
              <a:extLst>
                <a:ext uri="{FF2B5EF4-FFF2-40B4-BE49-F238E27FC236}">
                  <a16:creationId xmlns:a16="http://schemas.microsoft.com/office/drawing/2014/main" id="{6E5DD605-9B22-414A-88BF-DC1F3EA0C9F4}"/>
                </a:ext>
              </a:extLst>
            </p:cNvPr>
            <p:cNvSpPr>
              <a:spLocks/>
            </p:cNvSpPr>
            <p:nvPr/>
          </p:nvSpPr>
          <p:spPr bwMode="auto">
            <a:xfrm>
              <a:off x="395" y="3811"/>
              <a:ext cx="245" cy="207"/>
            </a:xfrm>
            <a:custGeom>
              <a:avLst/>
              <a:gdLst>
                <a:gd name="T0" fmla="*/ 233 w 245"/>
                <a:gd name="T1" fmla="*/ 55 h 204"/>
                <a:gd name="T2" fmla="*/ 245 w 245"/>
                <a:gd name="T3" fmla="*/ 61 h 204"/>
                <a:gd name="T4" fmla="*/ 209 w 245"/>
                <a:gd name="T5" fmla="*/ 104 h 204"/>
                <a:gd name="T6" fmla="*/ 143 w 245"/>
                <a:gd name="T7" fmla="*/ 170 h 204"/>
                <a:gd name="T8" fmla="*/ 167 w 245"/>
                <a:gd name="T9" fmla="*/ 206 h 204"/>
                <a:gd name="T10" fmla="*/ 179 w 245"/>
                <a:gd name="T11" fmla="*/ 268 h 204"/>
                <a:gd name="T12" fmla="*/ 77 w 245"/>
                <a:gd name="T13" fmla="*/ 170 h 204"/>
                <a:gd name="T14" fmla="*/ 47 w 245"/>
                <a:gd name="T15" fmla="*/ 104 h 204"/>
                <a:gd name="T16" fmla="*/ 89 w 245"/>
                <a:gd name="T17" fmla="*/ 85 h 204"/>
                <a:gd name="T18" fmla="*/ 59 w 245"/>
                <a:gd name="T19" fmla="*/ 55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55 h 204"/>
                <a:gd name="T50" fmla="*/ 233 w 245"/>
                <a:gd name="T51" fmla="*/ 55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v-LV"/>
            </a:p>
          </p:txBody>
        </p:sp>
      </p:grpSp>
      <p:sp>
        <p:nvSpPr>
          <p:cNvPr id="86038" name="Rectangle 22">
            <a:extLst>
              <a:ext uri="{FF2B5EF4-FFF2-40B4-BE49-F238E27FC236}">
                <a16:creationId xmlns:a16="http://schemas.microsoft.com/office/drawing/2014/main" id="{FF1171D2-EF7C-41DF-A17F-1106F6D0AB4D}"/>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AF30DCBD-1CCE-40EA-AE2C-2D47FCBA2E42}"/>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86040" name="Rectangle 24">
            <a:extLst>
              <a:ext uri="{FF2B5EF4-FFF2-40B4-BE49-F238E27FC236}">
                <a16:creationId xmlns:a16="http://schemas.microsoft.com/office/drawing/2014/main" id="{0025F21A-1E7D-4607-BE28-D9EAF59775F4}"/>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1" name="Rectangle 25">
            <a:extLst>
              <a:ext uri="{FF2B5EF4-FFF2-40B4-BE49-F238E27FC236}">
                <a16:creationId xmlns:a16="http://schemas.microsoft.com/office/drawing/2014/main" id="{F685E361-A1F7-4115-944D-5AA8B65054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86042" name="Rectangle 26">
            <a:extLst>
              <a:ext uri="{FF2B5EF4-FFF2-40B4-BE49-F238E27FC236}">
                <a16:creationId xmlns:a16="http://schemas.microsoft.com/office/drawing/2014/main" id="{1E84F215-47FF-4A1A-96B5-9AF285925D1E}"/>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C347F4B1-60B3-4E14-BA0F-0EF4CA702F3E}" type="slidenum">
              <a:rPr lang="en-US" altLang="lv-LV"/>
              <a:pPr/>
              <a:t>‹#›</a:t>
            </a:fld>
            <a:endParaRPr lang="en-US" altLang="lv-LV"/>
          </a:p>
        </p:txBody>
      </p:sp>
      <p:sp>
        <p:nvSpPr>
          <p:cNvPr id="1035" name="Text Box 27">
            <a:extLst>
              <a:ext uri="{FF2B5EF4-FFF2-40B4-BE49-F238E27FC236}">
                <a16:creationId xmlns:a16="http://schemas.microsoft.com/office/drawing/2014/main" id="{4CE9634D-3D52-44B2-A117-2DBE28622E2F}"/>
              </a:ext>
            </a:extLst>
          </p:cNvPr>
          <p:cNvSpPr txBox="1">
            <a:spLocks noChangeArrowheads="1"/>
          </p:cNvSpPr>
          <p:nvPr userDrawn="1"/>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hlinkClick r:id="rId16"/>
              </a:rPr>
              <a:t>Powerpoint Templates</a:t>
            </a:r>
            <a:endParaRPr lang="fr-FR"/>
          </a:p>
        </p:txBody>
      </p:sp>
      <p:pic>
        <p:nvPicPr>
          <p:cNvPr id="1036" name="Picture 28" descr="Ighfmahgfge1hgfghf">
            <a:extLst>
              <a:ext uri="{FF2B5EF4-FFF2-40B4-BE49-F238E27FC236}">
                <a16:creationId xmlns:a16="http://schemas.microsoft.com/office/drawing/2014/main" id="{4B9C0243-0EB7-4CE9-91A8-C9280B2ACBDB}"/>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 Box 29">
            <a:extLst>
              <a:ext uri="{FF2B5EF4-FFF2-40B4-BE49-F238E27FC236}">
                <a16:creationId xmlns:a16="http://schemas.microsoft.com/office/drawing/2014/main" id="{5DCCE355-5349-4283-8BC9-7952F0BFB672}"/>
              </a:ext>
            </a:extLst>
          </p:cNvPr>
          <p:cNvSpPr txBox="1">
            <a:spLocks noChangeArrowheads="1"/>
          </p:cNvSpPr>
          <p:nvPr userDrawn="1"/>
        </p:nvSpPr>
        <p:spPr bwMode="auto">
          <a:xfrm>
            <a:off x="7812088" y="63087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b="1">
                <a:solidFill>
                  <a:schemeClr val="bg1"/>
                </a:solidFill>
              </a:rPr>
              <a:t>Page </a:t>
            </a:r>
            <a:fld id="{310013A5-B340-4146-B3B1-2D10AC8AB2E4}" type="slidenum">
              <a:rPr lang="fr-FR" altLang="lv-LV" b="1">
                <a:solidFill>
                  <a:schemeClr val="bg1"/>
                </a:solidFill>
              </a:rPr>
              <a:pPr eaLnBrk="1" hangingPunct="1"/>
              <a:t>‹#›</a:t>
            </a:fld>
            <a:endParaRPr lang="fr-FR" altLang="lv-LV" b="1">
              <a:solidFill>
                <a:schemeClr val="bg1"/>
              </a:solidFill>
            </a:endParaRPr>
          </a:p>
        </p:txBody>
      </p:sp>
    </p:spTree>
  </p:cSld>
  <p:clrMap bg1="dk2" tx1="lt1" bg2="dk1" tx2="lt2" accent1="accent1" accent2="accent2" accent3="accent3" accent4="accent4" accent5="accent5" accent6="accent6" hlink="hlink" folHlink="folHlink"/>
  <p:sldLayoutIdLst>
    <p:sldLayoutId id="2147483990"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 id="2147483988" r:id="rId13"/>
    <p:sldLayoutId id="2147483989" r:id="rId14"/>
  </p:sldLayoutIdLst>
  <p:transition spd="slow">
    <p:zoom/>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likumi.lv/" TargetMode="External"/><Relationship Id="rId7" Type="http://schemas.openxmlformats.org/officeDocument/2006/relationships/image" Target="../media/image13.png"/><Relationship Id="rId2" Type="http://schemas.openxmlformats.org/officeDocument/2006/relationships/hyperlink" Target="https://www.lm.gov.lv/lv/profesiju-klasifikators"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2.png"/><Relationship Id="rId4" Type="http://schemas.openxmlformats.org/officeDocument/2006/relationships/hyperlink" Target="mailto:lid@lid.l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8">
            <a:extLst>
              <a:ext uri="{FF2B5EF4-FFF2-40B4-BE49-F238E27FC236}">
                <a16:creationId xmlns:a16="http://schemas.microsoft.com/office/drawing/2014/main" id="{63F15EAC-7B11-4C3C-883E-11F75390042F}"/>
              </a:ext>
            </a:extLst>
          </p:cNvPr>
          <p:cNvSpPr txBox="1">
            <a:spLocks noChangeArrowheads="1"/>
          </p:cNvSpPr>
          <p:nvPr/>
        </p:nvSpPr>
        <p:spPr bwMode="auto">
          <a:xfrm>
            <a:off x="3348038" y="6237288"/>
            <a:ext cx="2457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lv-LV">
                <a:hlinkClick r:id="rId2"/>
              </a:rPr>
              <a:t>Powerpoint Templates</a:t>
            </a:r>
            <a:endParaRPr lang="fr-FR" altLang="lv-LV"/>
          </a:p>
        </p:txBody>
      </p:sp>
      <p:pic>
        <p:nvPicPr>
          <p:cNvPr id="3075" name="Picture 17" descr="Ighfmahgfge1hgfghf">
            <a:extLst>
              <a:ext uri="{FF2B5EF4-FFF2-40B4-BE49-F238E27FC236}">
                <a16:creationId xmlns:a16="http://schemas.microsoft.com/office/drawing/2014/main" id="{0B367A5D-F085-4FC6-A44D-653C4706AB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 Box 6">
            <a:extLst>
              <a:ext uri="{FF2B5EF4-FFF2-40B4-BE49-F238E27FC236}">
                <a16:creationId xmlns:a16="http://schemas.microsoft.com/office/drawing/2014/main" id="{1911CFFD-BF05-4465-8026-23794792CF7A}"/>
              </a:ext>
            </a:extLst>
          </p:cNvPr>
          <p:cNvSpPr txBox="1">
            <a:spLocks noChangeArrowheads="1"/>
          </p:cNvSpPr>
          <p:nvPr/>
        </p:nvSpPr>
        <p:spPr bwMode="auto">
          <a:xfrm>
            <a:off x="611188" y="2133600"/>
            <a:ext cx="8785348"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lv-LV" altLang="lv-LV" sz="2800" b="1" dirty="0">
              <a:solidFill>
                <a:srgbClr val="006600"/>
              </a:solidFill>
              <a:latin typeface="Times New Roman" panose="02020603050405020304" pitchFamily="18" charset="0"/>
            </a:endParaRPr>
          </a:p>
          <a:p>
            <a:pPr algn="ctr" eaLnBrk="1" hangingPunct="1"/>
            <a:r>
              <a:rPr lang="lv-LV" altLang="lv-LV" sz="2800" b="1" dirty="0">
                <a:solidFill>
                  <a:srgbClr val="006600"/>
                </a:solidFill>
                <a:latin typeface="Times New Roman" panose="02020603050405020304" pitchFamily="18" charset="0"/>
              </a:rPr>
              <a:t>Lietošanas metodiskie norādījumi</a:t>
            </a:r>
          </a:p>
          <a:p>
            <a:pPr algn="r" eaLnBrk="1" hangingPunct="1"/>
            <a:endParaRPr lang="lv-LV" altLang="lv-LV" sz="2400"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en-US"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r" eaLnBrk="1" hangingPunct="1"/>
            <a:endParaRPr lang="lv-LV" altLang="lv-LV" b="1" dirty="0">
              <a:solidFill>
                <a:srgbClr val="006600"/>
              </a:solidFill>
              <a:latin typeface="Times New Roman" panose="02020603050405020304" pitchFamily="18" charset="0"/>
            </a:endParaRPr>
          </a:p>
          <a:p>
            <a:pPr algn="ctr" eaLnBrk="1" hangingPunct="1"/>
            <a:r>
              <a:rPr lang="lv-LV" altLang="lv-LV" sz="2000" b="1" dirty="0">
                <a:solidFill>
                  <a:srgbClr val="006600"/>
                </a:solidFill>
                <a:latin typeface="Times New Roman" panose="02020603050405020304" pitchFamily="18" charset="0"/>
                <a:cs typeface="Times New Roman" panose="02020603050405020304" pitchFamily="18" charset="0"/>
              </a:rPr>
              <a:t>202</a:t>
            </a:r>
            <a:r>
              <a:rPr lang="en-GB" altLang="lv-LV" sz="2000" b="1" dirty="0">
                <a:solidFill>
                  <a:srgbClr val="006600"/>
                </a:solidFill>
                <a:latin typeface="Times New Roman" panose="02020603050405020304" pitchFamily="18" charset="0"/>
                <a:cs typeface="Times New Roman" panose="02020603050405020304" pitchFamily="18" charset="0"/>
              </a:rPr>
              <a:t>3</a:t>
            </a:r>
            <a:r>
              <a:rPr lang="lv-LV" altLang="lv-LV" sz="2000" b="1" dirty="0">
                <a:solidFill>
                  <a:srgbClr val="006600"/>
                </a:solidFill>
                <a:latin typeface="Times New Roman" panose="02020603050405020304" pitchFamily="18" charset="0"/>
                <a:cs typeface="Times New Roman" panose="02020603050405020304" pitchFamily="18" charset="0"/>
              </a:rPr>
              <a:t>.</a:t>
            </a:r>
            <a:r>
              <a:rPr lang="en-US" altLang="lv-LV" sz="2000" b="1" dirty="0">
                <a:solidFill>
                  <a:srgbClr val="006600"/>
                </a:solidFill>
                <a:latin typeface="Times New Roman" panose="02020603050405020304" pitchFamily="18" charset="0"/>
                <a:cs typeface="Times New Roman" panose="02020603050405020304" pitchFamily="18" charset="0"/>
              </a:rPr>
              <a:t> </a:t>
            </a:r>
            <a:r>
              <a:rPr lang="lv-LV" altLang="lv-LV" sz="2000" b="1" dirty="0">
                <a:solidFill>
                  <a:srgbClr val="006600"/>
                </a:solidFill>
                <a:latin typeface="Times New Roman" panose="02020603050405020304" pitchFamily="18" charset="0"/>
                <a:cs typeface="Times New Roman" panose="02020603050405020304" pitchFamily="18" charset="0"/>
              </a:rPr>
              <a:t>gada </a:t>
            </a:r>
            <a:r>
              <a:rPr lang="en-GB" altLang="lv-LV" sz="2000" b="1" dirty="0">
                <a:solidFill>
                  <a:srgbClr val="006600"/>
                </a:solidFill>
                <a:latin typeface="Times New Roman" panose="02020603050405020304" pitchFamily="18" charset="0"/>
                <a:cs typeface="Times New Roman" panose="02020603050405020304" pitchFamily="18" charset="0"/>
              </a:rPr>
              <a:t>9. </a:t>
            </a:r>
            <a:r>
              <a:rPr lang="lv-LV" altLang="lv-LV" sz="2000" b="1" dirty="0">
                <a:solidFill>
                  <a:srgbClr val="006600"/>
                </a:solidFill>
                <a:latin typeface="Times New Roman" panose="02020603050405020304" pitchFamily="18" charset="0"/>
                <a:cs typeface="Times New Roman" panose="02020603050405020304" pitchFamily="18" charset="0"/>
              </a:rPr>
              <a:t>decembris</a:t>
            </a:r>
          </a:p>
        </p:txBody>
      </p:sp>
      <p:pic>
        <p:nvPicPr>
          <p:cNvPr id="2068" name="Picture 10">
            <a:extLst>
              <a:ext uri="{FF2B5EF4-FFF2-40B4-BE49-F238E27FC236}">
                <a16:creationId xmlns:a16="http://schemas.microsoft.com/office/drawing/2014/main" id="{CE0D1C17-C988-4E7B-BD22-B77EA6AADF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96952"/>
            <a:ext cx="3240088"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Rectangle 22">
            <a:extLst>
              <a:ext uri="{FF2B5EF4-FFF2-40B4-BE49-F238E27FC236}">
                <a16:creationId xmlns:a16="http://schemas.microsoft.com/office/drawing/2014/main" id="{C613DCB7-5B80-47F7-B5D7-2865882FE702}"/>
              </a:ext>
            </a:extLst>
          </p:cNvPr>
          <p:cNvSpPr>
            <a:spLocks noGrp="1" noChangeArrowheads="1"/>
          </p:cNvSpPr>
          <p:nvPr>
            <p:ph type="title"/>
          </p:nvPr>
        </p:nvSpPr>
        <p:spPr>
          <a:xfrm>
            <a:off x="1258888" y="1341438"/>
            <a:ext cx="7366000" cy="649287"/>
          </a:xfrm>
        </p:spPr>
        <p:txBody>
          <a:bodyPr/>
          <a:lstStyle/>
          <a:p>
            <a:pPr eaLnBrk="1" hangingPunct="1">
              <a:defRPr/>
            </a:pPr>
            <a:r>
              <a:rPr lang="lv-LV" sz="4000" b="1" dirty="0">
                <a:solidFill>
                  <a:srgbClr val="006600"/>
                </a:solidFill>
                <a:cs typeface="Times New Roman" pitchFamily="18" charset="0"/>
              </a:rPr>
              <a:t>PROFESIJU KLASIFIKATORS</a:t>
            </a:r>
            <a:endParaRPr lang="en-US" sz="4000" b="1" dirty="0">
              <a:solidFill>
                <a:srgbClr val="006600"/>
              </a:solidFill>
              <a:cs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70"/>
                                        </p:tgtEl>
                                        <p:attrNameLst>
                                          <p:attrName>style.visibility</p:attrName>
                                        </p:attrNameLst>
                                      </p:cBhvr>
                                      <p:to>
                                        <p:strVal val="visible"/>
                                      </p:to>
                                    </p:set>
                                    <p:animEffect transition="in" filter="fade">
                                      <p:cBhvr>
                                        <p:cTn id="7" dur="1000"/>
                                        <p:tgtEl>
                                          <p:spTgt spid="2070"/>
                                        </p:tgtEl>
                                      </p:cBhvr>
                                    </p:animEffect>
                                  </p:childTnLst>
                                </p:cTn>
                              </p:par>
                              <p:par>
                                <p:cTn id="8" presetID="10" presetClass="entr" presetSubtype="0" fill="hold" nodeType="withEffect">
                                  <p:stCondLst>
                                    <p:cond delay="0"/>
                                  </p:stCondLst>
                                  <p:childTnLst>
                                    <p:set>
                                      <p:cBhvr>
                                        <p:cTn id="9" dur="1" fill="hold">
                                          <p:stCondLst>
                                            <p:cond delay="0"/>
                                          </p:stCondLst>
                                        </p:cTn>
                                        <p:tgtEl>
                                          <p:spTgt spid="2068"/>
                                        </p:tgtEl>
                                        <p:attrNameLst>
                                          <p:attrName>style.visibility</p:attrName>
                                        </p:attrNameLst>
                                      </p:cBhvr>
                                      <p:to>
                                        <p:strVal val="visible"/>
                                      </p:to>
                                    </p:set>
                                    <p:animEffect transition="in" filter="fade">
                                      <p:cBhvr>
                                        <p:cTn id="10" dur="2000"/>
                                        <p:tgtEl>
                                          <p:spTgt spid="2068"/>
                                        </p:tgtEl>
                                      </p:cBhvr>
                                    </p:animEffect>
                                  </p:childTnLst>
                                </p:cTn>
                              </p:par>
                            </p:childTnLst>
                          </p:cTn>
                        </p:par>
                        <p:par>
                          <p:cTn id="11" fill="hold" nodeType="afterGroup">
                            <p:stCondLst>
                              <p:cond delay="3100"/>
                            </p:stCondLst>
                            <p:childTnLst>
                              <p:par>
                                <p:cTn id="12" presetID="10" presetClass="entr" presetSubtype="0" fill="hold" grpId="0" nodeType="afterEffect">
                                  <p:stCondLst>
                                    <p:cond delay="0"/>
                                  </p:stCondLst>
                                  <p:iterate type="wd">
                                    <p:tmPct val="10000"/>
                                  </p:iterate>
                                  <p:childTnLst>
                                    <p:set>
                                      <p:cBhvr>
                                        <p:cTn id="13" dur="1" fill="hold">
                                          <p:stCondLst>
                                            <p:cond delay="0"/>
                                          </p:stCondLst>
                                        </p:cTn>
                                        <p:tgtEl>
                                          <p:spTgt spid="2054"/>
                                        </p:tgtEl>
                                        <p:attrNameLst>
                                          <p:attrName>style.visibility</p:attrName>
                                        </p:attrNameLst>
                                      </p:cBhvr>
                                      <p:to>
                                        <p:strVal val="visible"/>
                                      </p:to>
                                    </p:set>
                                    <p:animEffect transition="in" filter="fade">
                                      <p:cBhvr>
                                        <p:cTn id="14"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00E40DE-0A76-44F3-8DDC-464084E60BE1}"/>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(2)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BD315C51-BE93-4357-926E-CA74EB946503}"/>
              </a:ext>
            </a:extLst>
          </p:cNvPr>
          <p:cNvSpPr>
            <a:spLocks noGrp="1" noChangeArrowheads="1"/>
          </p:cNvSpPr>
          <p:nvPr>
            <p:ph type="body" idx="1"/>
          </p:nvPr>
        </p:nvSpPr>
        <p:spPr>
          <a:xfrm>
            <a:off x="107950" y="2781300"/>
            <a:ext cx="8589963" cy="3600450"/>
          </a:xfrm>
        </p:spPr>
        <p:txBody>
          <a:bodyPr/>
          <a:lstStyle/>
          <a:p>
            <a:pPr indent="0" algn="just" eaLnBrk="1" hangingPunct="1">
              <a:buClr>
                <a:srgbClr val="006600"/>
              </a:buClr>
              <a:buFontTx/>
              <a:buNone/>
              <a:defRPr/>
            </a:pPr>
            <a:r>
              <a:rPr lang="lv-LV" sz="2000" b="1" dirty="0">
                <a:solidFill>
                  <a:srgbClr val="FF0000"/>
                </a:solidFill>
                <a:latin typeface="Times New Roman" pitchFamily="18" charset="0"/>
              </a:rPr>
              <a:t>Profesiju pamatuzdevumi </a:t>
            </a:r>
            <a:r>
              <a:rPr lang="lv-LV" sz="2000" b="1" dirty="0">
                <a:solidFill>
                  <a:srgbClr val="006600"/>
                </a:solidFill>
                <a:latin typeface="Times New Roman" pitchFamily="18" charset="0"/>
              </a:rPr>
              <a:t>(galveno darba uzdevumu īss apraksts) un kvalifikācijas pamatprasības (darbinieka sagatavotības līmenis darba veikšanai) Profesiju klasifikatorā ir iekļauti ar mērķi, lai Profesiju klasifikatora lietotājs (arī darba devējs) identificētu profesijas nosaukumu Profesiju klasifikatorā un pareizi to lietotu savā profesionālajā darbībā.</a:t>
            </a:r>
          </a:p>
          <a:p>
            <a:pPr indent="0" algn="just" eaLnBrk="1" hangingPunct="1">
              <a:buClr>
                <a:srgbClr val="006600"/>
              </a:buClr>
              <a:buFontTx/>
              <a:buNone/>
              <a:defRPr/>
            </a:pPr>
            <a:r>
              <a:rPr lang="lv-LV" sz="2000" b="1" dirty="0">
                <a:solidFill>
                  <a:srgbClr val="FF0000"/>
                </a:solidFill>
                <a:latin typeface="Times New Roman" pitchFamily="18" charset="0"/>
              </a:rPr>
              <a:t>Profesiju kvalifikācijas pamatprasības </a:t>
            </a:r>
            <a:r>
              <a:rPr lang="lv-LV" sz="2000" b="1" dirty="0">
                <a:solidFill>
                  <a:srgbClr val="006600"/>
                </a:solidFill>
                <a:latin typeface="Times New Roman" pitchFamily="18" charset="0"/>
              </a:rPr>
              <a:t>ir vispārīgas prasības (nevis noteiktai profesijai atbilstošas izglītības un profesionālās meistarības dokumentāri apstiprināts novērtējums), kas paredz minimālas prasības, lai darbinieks varētu sekmīgi veikt noteiktu darbu, pielietojot iegūtās zināšanas un prasmes, kā arī attieksmes – atbildību (kārtīgumu).</a:t>
            </a:r>
          </a:p>
          <a:p>
            <a:pPr algn="just" eaLnBrk="1" hangingPunct="1">
              <a:buClr>
                <a:srgbClr val="006600"/>
              </a:buClr>
              <a:buFontTx/>
              <a:buNone/>
              <a:defRPr/>
            </a:pPr>
            <a:endParaRPr lang="en-US" sz="2000" b="1" dirty="0">
              <a:solidFill>
                <a:srgbClr val="006600"/>
              </a:solidFill>
              <a:latin typeface="Times New Roman" pitchFamily="18" charset="0"/>
            </a:endParaRPr>
          </a:p>
        </p:txBody>
      </p:sp>
      <p:pic>
        <p:nvPicPr>
          <p:cNvPr id="12292" name="Picture 10">
            <a:extLst>
              <a:ext uri="{FF2B5EF4-FFF2-40B4-BE49-F238E27FC236}">
                <a16:creationId xmlns:a16="http://schemas.microsoft.com/office/drawing/2014/main" id="{116FC9BC-2823-48DB-AB1C-845DD867FE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25">
            <a:extLst>
              <a:ext uri="{FF2B5EF4-FFF2-40B4-BE49-F238E27FC236}">
                <a16:creationId xmlns:a16="http://schemas.microsoft.com/office/drawing/2014/main" id="{EECB5DFF-4E42-453E-9E8B-25DB5EA218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EC581F9-26DB-4602-BA94-79627FC7B6E9}"/>
              </a:ext>
            </a:extLst>
          </p:cNvPr>
          <p:cNvSpPr>
            <a:spLocks noGrp="1" noChangeArrowheads="1"/>
          </p:cNvSpPr>
          <p:nvPr>
            <p:ph type="title"/>
          </p:nvPr>
        </p:nvSpPr>
        <p:spPr>
          <a:xfrm>
            <a:off x="250825" y="919163"/>
            <a:ext cx="8064500" cy="925512"/>
          </a:xfrm>
        </p:spPr>
        <p:txBody>
          <a:bodyPr/>
          <a:lstStyle/>
          <a:p>
            <a:pPr eaLnBrk="1" hangingPunct="1">
              <a:defRPr/>
            </a:pPr>
            <a:r>
              <a:rPr lang="lv-LV" sz="3600" b="1" dirty="0">
                <a:solidFill>
                  <a:srgbClr val="006600"/>
                </a:solidFill>
                <a:latin typeface="Times New Roman" pitchFamily="18" charset="0"/>
              </a:rPr>
              <a:t>Profesiju klasifikatora lietošana ir obligāta šādās jomās:</a:t>
            </a:r>
            <a:endParaRPr lang="en-US" sz="3600" b="1" dirty="0">
              <a:solidFill>
                <a:srgbClr val="006600"/>
              </a:solidFill>
              <a:latin typeface="Times New Roman" pitchFamily="18" charset="0"/>
            </a:endParaRPr>
          </a:p>
        </p:txBody>
      </p:sp>
      <p:sp>
        <p:nvSpPr>
          <p:cNvPr id="13315" name="Rectangle 3">
            <a:extLst>
              <a:ext uri="{FF2B5EF4-FFF2-40B4-BE49-F238E27FC236}">
                <a16:creationId xmlns:a16="http://schemas.microsoft.com/office/drawing/2014/main" id="{71A51FE1-F689-451E-8574-A37403E0A765}"/>
              </a:ext>
            </a:extLst>
          </p:cNvPr>
          <p:cNvSpPr>
            <a:spLocks noGrp="1" noChangeArrowheads="1"/>
          </p:cNvSpPr>
          <p:nvPr>
            <p:ph type="body" idx="1"/>
          </p:nvPr>
        </p:nvSpPr>
        <p:spPr>
          <a:xfrm>
            <a:off x="323850" y="1989138"/>
            <a:ext cx="8507413" cy="4319587"/>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darba tiesiskajās attiecībās un dienesta attiecībās (izņemot valsts drošības iestādes), personas profesijas (aroda, amata, specialitātes) nosaukumu norādot atbilstoši Profesiju klasifikatoram;</a:t>
            </a:r>
            <a:endParaRPr lang="lv-LV" altLang="lv-LV" sz="2000" b="1" i="1">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None/>
            </a:pPr>
            <a:r>
              <a:rPr lang="lv-LV" altLang="lv-LV" sz="2000" b="1" i="1">
                <a:solidFill>
                  <a:srgbClr val="8B00BC"/>
                </a:solidFill>
                <a:latin typeface="Times New Roman" panose="02020603050405020304" pitchFamily="18" charset="0"/>
              </a:rPr>
              <a:t>      </a:t>
            </a:r>
            <a:r>
              <a:rPr lang="lv-LV" altLang="lv-LV" sz="2000" b="1" i="1" u="sng">
                <a:solidFill>
                  <a:srgbClr val="8B00BC"/>
                </a:solidFill>
                <a:latin typeface="Times New Roman" panose="02020603050405020304" pitchFamily="18" charset="0"/>
              </a:rPr>
              <a:t>Piemērs:</a:t>
            </a:r>
            <a:r>
              <a:rPr lang="lv-LV" altLang="lv-LV" sz="2000" b="1" i="1">
                <a:solidFill>
                  <a:srgbClr val="8B00BC"/>
                </a:solidFill>
                <a:latin typeface="Times New Roman" panose="02020603050405020304" pitchFamily="18" charset="0"/>
              </a:rPr>
              <a:t> darba līgumā, amata aprakstā jānorāda profesijas (aroda,  amata, specialitātes) nosaukums atbilstoši Profesiju klasifikatorā iekļautajam profesijas (aroda, amata, specialitātes) nosaukumam.</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informācijas sistēmās, kuras lietojot tiek nodrošināta darbaspēka uzskaitei nepieciešamās informācijas aprite;</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oficiālās statistikas jomā;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ar darbaspēku saistītu pētījumu veikšanā;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Starptautiskās Darba organizācijas noteiktai praksei atbilstošas darbaspēka uzskaites un salīdzināšanas nodrošināšanā;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ārējā ekonomiskajā sadarbībā;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citās jomās, kur nepieciešams lietot apstiprinātus profesiju nosaukumus.</a:t>
            </a:r>
            <a:endParaRPr lang="en-US" altLang="lv-LV" sz="2000" b="1">
              <a:solidFill>
                <a:srgbClr val="006600"/>
              </a:solidFill>
              <a:latin typeface="Times New Roman" panose="02020603050405020304" pitchFamily="18" charset="0"/>
            </a:endParaRPr>
          </a:p>
        </p:txBody>
      </p:sp>
      <p:pic>
        <p:nvPicPr>
          <p:cNvPr id="13316" name="Picture 10">
            <a:extLst>
              <a:ext uri="{FF2B5EF4-FFF2-40B4-BE49-F238E27FC236}">
                <a16:creationId xmlns:a16="http://schemas.microsoft.com/office/drawing/2014/main" id="{8B0319D6-F37E-430A-A45E-EDB72F9E6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0DE3423-CC26-4E6B-9A5A-32A3704BD246}"/>
              </a:ext>
            </a:extLst>
          </p:cNvPr>
          <p:cNvSpPr>
            <a:spLocks noGrp="1" noChangeArrowheads="1"/>
          </p:cNvSpPr>
          <p:nvPr>
            <p:ph type="title"/>
          </p:nvPr>
        </p:nvSpPr>
        <p:spPr>
          <a:xfrm>
            <a:off x="900113" y="862013"/>
            <a:ext cx="7508875" cy="622300"/>
          </a:xfrm>
        </p:spPr>
        <p:txBody>
          <a:bodyPr/>
          <a:lstStyle/>
          <a:p>
            <a:pPr eaLnBrk="1" hangingPunct="1">
              <a:defRPr/>
            </a:pPr>
            <a:r>
              <a:rPr lang="lv-LV" sz="3600" b="1" dirty="0">
                <a:solidFill>
                  <a:srgbClr val="006600"/>
                </a:solidFill>
                <a:latin typeface="Times New Roman" pitchFamily="18" charset="0"/>
              </a:rPr>
              <a:t>Profesiju klasifikatora struktūra</a:t>
            </a:r>
            <a:endParaRPr lang="en-US" sz="3600" b="1" dirty="0">
              <a:solidFill>
                <a:srgbClr val="006600"/>
              </a:solidFill>
              <a:latin typeface="Times New Roman" pitchFamily="18" charset="0"/>
            </a:endParaRPr>
          </a:p>
        </p:txBody>
      </p:sp>
      <p:sp>
        <p:nvSpPr>
          <p:cNvPr id="14339" name="Rectangle 3">
            <a:extLst>
              <a:ext uri="{FF2B5EF4-FFF2-40B4-BE49-F238E27FC236}">
                <a16:creationId xmlns:a16="http://schemas.microsoft.com/office/drawing/2014/main" id="{4BA93628-F9C2-4628-A095-BAD3988BDD5B}"/>
              </a:ext>
            </a:extLst>
          </p:cNvPr>
          <p:cNvSpPr>
            <a:spLocks noGrp="1" noChangeArrowheads="1"/>
          </p:cNvSpPr>
          <p:nvPr>
            <p:ph type="body" idx="1"/>
          </p:nvPr>
        </p:nvSpPr>
        <p:spPr>
          <a:xfrm>
            <a:off x="179388" y="1773238"/>
            <a:ext cx="8785225" cy="4608512"/>
          </a:xfrm>
          <a:noFill/>
        </p:spPr>
        <p:txBody>
          <a:bodyPr/>
          <a:lstStyle/>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profesijas</a:t>
            </a:r>
            <a:r>
              <a:rPr lang="lv-LV" altLang="lv-LV" sz="1800" b="1">
                <a:solidFill>
                  <a:srgbClr val="006600"/>
                </a:solidFill>
                <a:latin typeface="Times New Roman" panose="02020603050405020304" pitchFamily="18" charset="0"/>
              </a:rPr>
              <a:t> – kvalificēta nodarbošanās/nodarbošanās veids – amats, arods, profesija, specialitāte, kurā darbiniekam nepieciešama noteikta izglītība, zināšanas, pieredze, prasmes un iemaņas (profesijas sagrupētas desmit pamatgrupās atbilstoši ISCO-08  noteiktiem kodiem augošā secībā);</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pamatgrupas</a:t>
            </a:r>
            <a:r>
              <a:rPr lang="lv-LV" altLang="lv-LV" sz="1800" b="1">
                <a:solidFill>
                  <a:srgbClr val="006600"/>
                </a:solidFill>
                <a:latin typeface="Times New Roman" panose="02020603050405020304" pitchFamily="18" charset="0"/>
              </a:rPr>
              <a:t> – kurās profesijas klasificētas apakšgrupās un mazajās grupās, kur apvienotas profesijas ar augstu līdzības pakāpi;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mazās grupas </a:t>
            </a:r>
            <a:r>
              <a:rPr lang="lv-LV" altLang="lv-LV" sz="1800" b="1">
                <a:solidFill>
                  <a:srgbClr val="006600"/>
                </a:solidFill>
                <a:latin typeface="Times New Roman" panose="02020603050405020304" pitchFamily="18" charset="0"/>
              </a:rPr>
              <a:t>– kurās profesijas klasificētas atsevišķajās grupās, kur apvienotas atsevišķu darbības jomu atbilstošās profesijas;</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atbilstošas kvalifikācijas pamatprasības </a:t>
            </a:r>
            <a:r>
              <a:rPr lang="lv-LV" altLang="lv-LV" sz="1800" b="1">
                <a:solidFill>
                  <a:srgbClr val="006600"/>
                </a:solidFill>
                <a:latin typeface="Times New Roman" panose="02020603050405020304" pitchFamily="18" charset="0"/>
              </a:rPr>
              <a:t>– </a:t>
            </a:r>
            <a:r>
              <a:rPr lang="lv-LV" altLang="lv-LV" sz="1800"/>
              <a:t>(</a:t>
            </a:r>
            <a:r>
              <a:rPr lang="lv-LV" altLang="lv-LV" sz="1800" b="1">
                <a:solidFill>
                  <a:srgbClr val="006600"/>
                </a:solidFill>
                <a:latin typeface="Times New Roman" panose="02020603050405020304" pitchFamily="18" charset="0"/>
              </a:rPr>
              <a:t>minimālais izglītības līmenis, teorētisko zināšanu, prasmes un atbildības pakāpe, kas nodrošina darba pamatuzdevumu sekmīgu izpildi, kuras norādītas profesiju mazajā grupā (izņemot pirmās pamatgrupas profesiju mazajās grupās) un attiecināmas uz visām tajā iekļautajām atsevišķo grupu profesijām;</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profesijām atbilstoši pamatuzdevumi </a:t>
            </a:r>
            <a:r>
              <a:rPr lang="lv-LV" altLang="lv-LV" sz="1800" b="1">
                <a:solidFill>
                  <a:srgbClr val="006600"/>
                </a:solidFill>
                <a:latin typeface="Times New Roman" panose="02020603050405020304" pitchFamily="18" charset="0"/>
              </a:rPr>
              <a:t>– klasifikācijas grupā ietvertajām profesijām atbilstošu galveno darba uzdevumu īss apraksts, kas norādīti katrai atsevišķajai grupai;</a:t>
            </a:r>
          </a:p>
          <a:p>
            <a:pPr algn="just" eaLnBrk="1" hangingPunct="1">
              <a:lnSpc>
                <a:spcPct val="80000"/>
              </a:lnSpc>
              <a:buClr>
                <a:srgbClr val="006600"/>
              </a:buClr>
              <a:buFont typeface="Symbol" panose="05050102010706020507" pitchFamily="18" charset="2"/>
              <a:buChar char="·"/>
            </a:pPr>
            <a:r>
              <a:rPr lang="lv-LV" altLang="lv-LV" sz="1800" b="1">
                <a:solidFill>
                  <a:srgbClr val="FF0000"/>
                </a:solidFill>
                <a:latin typeface="Times New Roman" panose="02020603050405020304" pitchFamily="18" charset="0"/>
              </a:rPr>
              <a:t>profesiju nosaukumi </a:t>
            </a:r>
            <a:r>
              <a:rPr lang="lv-LV" altLang="lv-LV" sz="1800" b="1">
                <a:solidFill>
                  <a:srgbClr val="006600"/>
                </a:solidFill>
                <a:latin typeface="Times New Roman" panose="02020603050405020304" pitchFamily="18" charset="0"/>
              </a:rPr>
              <a:t>nav klasificēti atkarībā no uzņēmuma darbības veida, bet atkarībā no profesiju pamatuzdevumiem.</a:t>
            </a:r>
          </a:p>
        </p:txBody>
      </p:sp>
      <p:pic>
        <p:nvPicPr>
          <p:cNvPr id="14340" name="Picture 10">
            <a:extLst>
              <a:ext uri="{FF2B5EF4-FFF2-40B4-BE49-F238E27FC236}">
                <a16:creationId xmlns:a16="http://schemas.microsoft.com/office/drawing/2014/main" id="{8E32734E-34FB-4FB0-8D91-872E2AE0F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10">
            <a:extLst>
              <a:ext uri="{FF2B5EF4-FFF2-40B4-BE49-F238E27FC236}">
                <a16:creationId xmlns:a16="http://schemas.microsoft.com/office/drawing/2014/main" id="{0D8E49C4-28AF-45DB-B183-3854CB07CB4F}"/>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4342" name="Picture 49">
            <a:extLst>
              <a:ext uri="{FF2B5EF4-FFF2-40B4-BE49-F238E27FC236}">
                <a16:creationId xmlns:a16="http://schemas.microsoft.com/office/drawing/2014/main" id="{75FF77E3-FEEE-4F37-94B0-D84F3FC98A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E56FFB6-F44C-4774-A022-1D60B27A85B8}"/>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(1)</a:t>
            </a:r>
            <a:endParaRPr lang="en-US" sz="3600" b="1" dirty="0">
              <a:solidFill>
                <a:srgbClr val="006600"/>
              </a:solidFill>
              <a:latin typeface="Times New Roman" pitchFamily="18" charset="0"/>
            </a:endParaRPr>
          </a:p>
        </p:txBody>
      </p:sp>
      <p:sp>
        <p:nvSpPr>
          <p:cNvPr id="15363" name="Rectangle 3">
            <a:extLst>
              <a:ext uri="{FF2B5EF4-FFF2-40B4-BE49-F238E27FC236}">
                <a16:creationId xmlns:a16="http://schemas.microsoft.com/office/drawing/2014/main" id="{48469F94-3501-4D50-8F09-06AB6EA8BC2E}"/>
              </a:ext>
            </a:extLst>
          </p:cNvPr>
          <p:cNvSpPr>
            <a:spLocks noGrp="1" noChangeArrowheads="1"/>
          </p:cNvSpPr>
          <p:nvPr>
            <p:ph type="body" idx="1"/>
          </p:nvPr>
        </p:nvSpPr>
        <p:spPr>
          <a:xfrm>
            <a:off x="179388" y="1700213"/>
            <a:ext cx="8785225" cy="4681537"/>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nulles pamatgrupa </a:t>
            </a:r>
            <a:r>
              <a:rPr lang="lv-LV" altLang="lv-LV" sz="2000" b="1">
                <a:solidFill>
                  <a:srgbClr val="006600"/>
                </a:solidFill>
                <a:latin typeface="Times New Roman" panose="02020603050405020304" pitchFamily="18" charset="0"/>
              </a:rPr>
              <a:t>– profesijas, kuru pamatuzdevumi ir saistīti ar aktīvā dienesta (profesionālais dienests, militārais dienests mobilizācijas gadījumā un rezerves karavīru mācības) vai dienesta Zemessardzē (Zemessardzes uzdevumu pildīšana un zemessargu apmācība) pildīšanu;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pirmā pamatgrupa </a:t>
            </a:r>
            <a:r>
              <a:rPr lang="lv-LV" altLang="lv-LV" sz="2000" b="1">
                <a:solidFill>
                  <a:srgbClr val="006600"/>
                </a:solidFill>
                <a:latin typeface="Times New Roman" panose="02020603050405020304" pitchFamily="18" charset="0"/>
              </a:rPr>
              <a:t>– profesijas, kuru pamatuzdevumi ir saistīti ar valsts politikas izstrādāšanu un formulēšanu, ārējo normatīvo aktu izstrādāšanu, valsts un uzņēmumu politikas un tās īstenošanas pasākumu izpildes organizēšanu;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otrā pamatgrupa </a:t>
            </a:r>
            <a:r>
              <a:rPr lang="lv-LV" altLang="lv-LV" sz="2000" b="1">
                <a:solidFill>
                  <a:srgbClr val="006600"/>
                </a:solidFill>
                <a:latin typeface="Times New Roman" panose="02020603050405020304" pitchFamily="18" charset="0"/>
              </a:rPr>
              <a:t>– profesijas, kuru pamatuzdevumi ir saistīti ar darbu, kurā nepieciešams teorētisko un profesionālo zināšanu līmenis inženierzinātnēs, dabas, sociālajās un humanitārajās zinātnēs un nepieciešama prasme risināt teorētiskās problēmas;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trešā pamatgrupa </a:t>
            </a:r>
            <a:r>
              <a:rPr lang="lv-LV" altLang="lv-LV" sz="2000" b="1">
                <a:solidFill>
                  <a:srgbClr val="006600"/>
                </a:solidFill>
                <a:latin typeface="Times New Roman" panose="02020603050405020304" pitchFamily="18" charset="0"/>
              </a:rPr>
              <a:t>– profesijas, kuru pamatuzdevumi ir saistīti ar darbu, kur nepieciešamas tehniskas zināšanas un pieredze vienā vai vairākās tehnikas, dabas, sociālo vai humanitāro zinātņu nozarēs;</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ceturtā pamatgrupa </a:t>
            </a:r>
            <a:r>
              <a:rPr lang="lv-LV" altLang="lv-LV" sz="2000" b="1">
                <a:solidFill>
                  <a:srgbClr val="006600"/>
                </a:solidFill>
                <a:latin typeface="Times New Roman" panose="02020603050405020304" pitchFamily="18" charset="0"/>
              </a:rPr>
              <a:t>– profesijas, kuru pamatuzdevumi ir saistīti ar informācijas ieguvi un lietošanu, naudas operācijām, dokumentu pārvaldību, tikšanos un ceļojumu organizēšanu;</a:t>
            </a:r>
          </a:p>
        </p:txBody>
      </p:sp>
      <p:pic>
        <p:nvPicPr>
          <p:cNvPr id="15364" name="Picture 10">
            <a:extLst>
              <a:ext uri="{FF2B5EF4-FFF2-40B4-BE49-F238E27FC236}">
                <a16:creationId xmlns:a16="http://schemas.microsoft.com/office/drawing/2014/main" id="{81EC7785-F9CB-41A4-A8D6-59A417EC1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10">
            <a:extLst>
              <a:ext uri="{FF2B5EF4-FFF2-40B4-BE49-F238E27FC236}">
                <a16:creationId xmlns:a16="http://schemas.microsoft.com/office/drawing/2014/main" id="{D83EE904-E151-41BD-BD7D-495EE49BCE98}"/>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5366" name="Picture 49">
            <a:extLst>
              <a:ext uri="{FF2B5EF4-FFF2-40B4-BE49-F238E27FC236}">
                <a16:creationId xmlns:a16="http://schemas.microsoft.com/office/drawing/2014/main" id="{CC68F313-B7A0-4393-A10F-ECC911046D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C956293-D55A-4848-BC08-DCE0131565D1}"/>
              </a:ext>
            </a:extLst>
          </p:cNvPr>
          <p:cNvSpPr>
            <a:spLocks noGrp="1" noChangeArrowheads="1"/>
          </p:cNvSpPr>
          <p:nvPr>
            <p:ph type="title"/>
          </p:nvPr>
        </p:nvSpPr>
        <p:spPr>
          <a:xfrm>
            <a:off x="107950" y="836613"/>
            <a:ext cx="8301038" cy="863600"/>
          </a:xfrm>
        </p:spPr>
        <p:txBody>
          <a:bodyPr/>
          <a:lstStyle/>
          <a:p>
            <a:pPr eaLnBrk="1" hangingPunct="1">
              <a:defRPr/>
            </a:pPr>
            <a:r>
              <a:rPr lang="lv-LV" sz="3600" b="1" dirty="0">
                <a:solidFill>
                  <a:srgbClr val="006600"/>
                </a:solidFill>
                <a:latin typeface="Times New Roman" pitchFamily="18" charset="0"/>
              </a:rPr>
              <a:t>Profesiju klasifikatora pamatgrupas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AB96695E-A63B-42CD-B2F9-14402F6BD9AA}"/>
              </a:ext>
            </a:extLst>
          </p:cNvPr>
          <p:cNvSpPr>
            <a:spLocks noGrp="1" noChangeArrowheads="1"/>
          </p:cNvSpPr>
          <p:nvPr>
            <p:ph type="body" idx="1"/>
          </p:nvPr>
        </p:nvSpPr>
        <p:spPr>
          <a:xfrm>
            <a:off x="179388" y="1844675"/>
            <a:ext cx="8785225" cy="4537075"/>
          </a:xfrm>
          <a:noFill/>
        </p:spPr>
        <p:txBody>
          <a:bodyPr/>
          <a:lstStyle/>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piektā pamatgrupa </a:t>
            </a:r>
            <a:r>
              <a:rPr lang="lv-LV" altLang="lv-LV" sz="2000" b="1">
                <a:solidFill>
                  <a:srgbClr val="006600"/>
                </a:solidFill>
                <a:latin typeface="Times New Roman" panose="02020603050405020304" pitchFamily="18" charset="0"/>
              </a:rPr>
              <a:t>– profesijas, kuru pamatuzdevumi ir saistīti ar darbu iedzīvotāju (pasūtītāju, pircēju) apkalpošanā un preču pārdošanā;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sestā pamatgrupa </a:t>
            </a:r>
            <a:r>
              <a:rPr lang="lv-LV" altLang="lv-LV" sz="2000" b="1">
                <a:solidFill>
                  <a:srgbClr val="006600"/>
                </a:solidFill>
                <a:latin typeface="Times New Roman" panose="02020603050405020304" pitchFamily="18" charset="0"/>
              </a:rPr>
              <a:t>– profesijas, kuru pamatuzdevumi ir saistīti ar darbu lauksaimniecībā, mežsaimniecībā vai zivkopībā;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septītā pamatgrupa </a:t>
            </a:r>
            <a:r>
              <a:rPr lang="lv-LV" altLang="lv-LV" sz="2000" b="1">
                <a:solidFill>
                  <a:srgbClr val="006600"/>
                </a:solidFill>
                <a:latin typeface="Times New Roman" panose="02020603050405020304" pitchFamily="18" charset="0"/>
              </a:rPr>
              <a:t>– profesijas, kuru pamatuzdevumi ir saistīti ar darbu, kur nepieciešamas zināšanas, pieredze un prasme, kā arī spēja orientēties darba procesā izmantojamos materiālos, darbarīkos un tehnoloģijā;</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astotā pamatgrupa </a:t>
            </a:r>
            <a:r>
              <a:rPr lang="lv-LV" altLang="lv-LV" sz="2000" b="1">
                <a:solidFill>
                  <a:srgbClr val="006600"/>
                </a:solidFill>
                <a:latin typeface="Times New Roman" panose="02020603050405020304" pitchFamily="18" charset="0"/>
              </a:rPr>
              <a:t>– profesijas, kuru pamatuzdevumi ir saistīti ar augsti automatizētu un citu rūpniecisko mašīnu un iekārtu izmantošanu;</a:t>
            </a:r>
          </a:p>
          <a:p>
            <a:pPr algn="just" eaLnBrk="1" hangingPunct="1">
              <a:lnSpc>
                <a:spcPct val="80000"/>
              </a:lnSpc>
              <a:buClr>
                <a:srgbClr val="006600"/>
              </a:buClr>
              <a:buFont typeface="Symbol" panose="05050102010706020507" pitchFamily="18" charset="2"/>
              <a:buChar char="·"/>
            </a:pPr>
            <a:r>
              <a:rPr lang="lv-LV" altLang="lv-LV" sz="2000" b="1">
                <a:solidFill>
                  <a:srgbClr val="FF0000"/>
                </a:solidFill>
                <a:latin typeface="Times New Roman" panose="02020603050405020304" pitchFamily="18" charset="0"/>
              </a:rPr>
              <a:t>devītā pamatgrupa </a:t>
            </a:r>
            <a:r>
              <a:rPr lang="lv-LV" altLang="lv-LV" sz="2000" b="1">
                <a:solidFill>
                  <a:srgbClr val="006600"/>
                </a:solidFill>
                <a:latin typeface="Times New Roman" panose="02020603050405020304" pitchFamily="18" charset="0"/>
              </a:rPr>
              <a:t>– profesijas, kuru pamatuzdevumi ir saistīti ar vienkāršu darbu, kas atkārtojas, ar rokas instrumentiem (atsevišķos gadījumos – ar ievērojamu fizisku piepūli), kur nav nepieciešama iniciatīva vai darba izpildes variantu izvēle un apspriešana, veikšanu.</a:t>
            </a:r>
          </a:p>
        </p:txBody>
      </p:sp>
      <p:pic>
        <p:nvPicPr>
          <p:cNvPr id="16388" name="Picture 10">
            <a:extLst>
              <a:ext uri="{FF2B5EF4-FFF2-40B4-BE49-F238E27FC236}">
                <a16:creationId xmlns:a16="http://schemas.microsoft.com/office/drawing/2014/main" id="{ACC14ED7-6FBB-44C9-8D7B-81E3ABFF2A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10">
            <a:extLst>
              <a:ext uri="{FF2B5EF4-FFF2-40B4-BE49-F238E27FC236}">
                <a16:creationId xmlns:a16="http://schemas.microsoft.com/office/drawing/2014/main" id="{DCE2FEC2-87A3-4546-B6ED-36A9662A28AE}"/>
              </a:ext>
            </a:extLst>
          </p:cNvPr>
          <p:cNvSpPr>
            <a:spLocks noChangeArrowheads="1"/>
          </p:cNvSpPr>
          <p:nvPr/>
        </p:nvSpPr>
        <p:spPr bwMode="auto">
          <a:xfrm>
            <a:off x="0" y="3090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6390" name="Picture 49">
            <a:extLst>
              <a:ext uri="{FF2B5EF4-FFF2-40B4-BE49-F238E27FC236}">
                <a16:creationId xmlns:a16="http://schemas.microsoft.com/office/drawing/2014/main" id="{CF32F001-2853-4603-B670-A9DEC62A69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0"/>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B73F1E2-799C-45BB-BDC6-ECA2D9566832}"/>
              </a:ext>
            </a:extLst>
          </p:cNvPr>
          <p:cNvSpPr>
            <a:spLocks noGrp="1" noChangeArrowheads="1"/>
          </p:cNvSpPr>
          <p:nvPr>
            <p:ph type="title" idx="4294967295"/>
          </p:nvPr>
        </p:nvSpPr>
        <p:spPr>
          <a:xfrm>
            <a:off x="179388" y="620713"/>
            <a:ext cx="8229600" cy="863600"/>
          </a:xfrm>
        </p:spPr>
        <p:txBody>
          <a:bodyPr/>
          <a:lstStyle/>
          <a:p>
            <a:pPr eaLnBrk="1" hangingPunct="1">
              <a:defRPr/>
            </a:pPr>
            <a:r>
              <a:rPr lang="lv-LV" sz="3600" b="1" dirty="0">
                <a:solidFill>
                  <a:srgbClr val="006600"/>
                </a:solidFill>
                <a:latin typeface="Times New Roman" pitchFamily="18" charset="0"/>
              </a:rPr>
              <a:t>Profesiju klasifikācijas grupu</a:t>
            </a:r>
            <a:br>
              <a:rPr lang="lv-LV" sz="3600" b="1" dirty="0">
                <a:solidFill>
                  <a:srgbClr val="006600"/>
                </a:solidFill>
                <a:latin typeface="Times New Roman" pitchFamily="18" charset="0"/>
              </a:rPr>
            </a:br>
            <a:r>
              <a:rPr lang="lv-LV" sz="3600" b="1" dirty="0">
                <a:solidFill>
                  <a:srgbClr val="006600"/>
                </a:solidFill>
                <a:latin typeface="Times New Roman" pitchFamily="18" charset="0"/>
              </a:rPr>
              <a:t>hierarhija un skaits</a:t>
            </a:r>
            <a:endParaRPr lang="en-US" sz="3600" b="1" dirty="0">
              <a:solidFill>
                <a:srgbClr val="006600"/>
              </a:solidFill>
              <a:latin typeface="Times New Roman" pitchFamily="18" charset="0"/>
            </a:endParaRPr>
          </a:p>
        </p:txBody>
      </p:sp>
      <p:pic>
        <p:nvPicPr>
          <p:cNvPr id="17411" name="Picture 10">
            <a:extLst>
              <a:ext uri="{FF2B5EF4-FFF2-40B4-BE49-F238E27FC236}">
                <a16:creationId xmlns:a16="http://schemas.microsoft.com/office/drawing/2014/main" id="{88266D9A-5864-4F55-A985-1790BA0EE7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6151" name="Group 71">
            <a:extLst>
              <a:ext uri="{FF2B5EF4-FFF2-40B4-BE49-F238E27FC236}">
                <a16:creationId xmlns:a16="http://schemas.microsoft.com/office/drawing/2014/main" id="{2EC4A62D-F52C-4BF8-B7E7-20B4F845A15F}"/>
              </a:ext>
            </a:extLst>
          </p:cNvPr>
          <p:cNvGraphicFramePr>
            <a:graphicFrameLocks noGrp="1"/>
          </p:cNvGraphicFramePr>
          <p:nvPr>
            <p:ph type="tbl" idx="4294967295"/>
          </p:nvPr>
        </p:nvGraphicFramePr>
        <p:xfrm>
          <a:off x="179388" y="1557338"/>
          <a:ext cx="8713787" cy="4784920"/>
        </p:xfrm>
        <a:graphic>
          <a:graphicData uri="http://schemas.openxmlformats.org/drawingml/2006/table">
            <a:tbl>
              <a:tblPr/>
              <a:tblGrid>
                <a:gridCol w="5228592">
                  <a:extLst>
                    <a:ext uri="{9D8B030D-6E8A-4147-A177-3AD203B41FA5}">
                      <a16:colId xmlns:a16="http://schemas.microsoft.com/office/drawing/2014/main" val="20000"/>
                    </a:ext>
                  </a:extLst>
                </a:gridCol>
                <a:gridCol w="1088622">
                  <a:extLst>
                    <a:ext uri="{9D8B030D-6E8A-4147-A177-3AD203B41FA5}">
                      <a16:colId xmlns:a16="http://schemas.microsoft.com/office/drawing/2014/main" val="20001"/>
                    </a:ext>
                  </a:extLst>
                </a:gridCol>
                <a:gridCol w="1016583">
                  <a:extLst>
                    <a:ext uri="{9D8B030D-6E8A-4147-A177-3AD203B41FA5}">
                      <a16:colId xmlns:a16="http://schemas.microsoft.com/office/drawing/2014/main" val="20002"/>
                    </a:ext>
                  </a:extLst>
                </a:gridCol>
                <a:gridCol w="1379990">
                  <a:extLst>
                    <a:ext uri="{9D8B030D-6E8A-4147-A177-3AD203B41FA5}">
                      <a16:colId xmlns:a16="http://schemas.microsoft.com/office/drawing/2014/main" val="20003"/>
                    </a:ext>
                  </a:extLst>
                </a:gridCol>
              </a:tblGrid>
              <a:tr h="579055">
                <a:tc>
                  <a:txBody>
                    <a:bodyPr/>
                    <a:lstStyle/>
                    <a:p>
                      <a:pPr marL="0" marR="0" lvl="0" indent="0" algn="ctr" defTabSz="914400" rtl="0" eaLnBrk="1" fontAlgn="base" latinLnBrk="0" hangingPunct="1">
                        <a:lnSpc>
                          <a:spcPct val="10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Pamatgrupas</a:t>
                      </a:r>
                      <a:endParaRPr kumimoji="0" lang="lv-LV" sz="2000" b="0"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Apakš-</a:t>
                      </a:r>
                    </a:p>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Mazās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Atsevišķās grupas</a:t>
                      </a:r>
                      <a:endParaRPr kumimoji="0" lang="lv-LV" sz="2000" b="0"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rgbClr val="00DB00"/>
                        </a:gs>
                        <a:gs pos="100000">
                          <a:srgbClr val="00FF00"/>
                        </a:gs>
                      </a:gsLst>
                      <a:lin ang="18900000" scaled="1"/>
                    </a:gradFill>
                  </a:tcPr>
                </a:tc>
                <a:extLst>
                  <a:ext uri="{0D108BD9-81ED-4DB2-BD59-A6C34878D82A}">
                    <a16:rowId xmlns:a16="http://schemas.microsoft.com/office/drawing/2014/main" val="10000"/>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 Vadītāji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anchor="ctr"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38100" cap="flat" cmpd="sng" algn="ctr">
                      <a:solidFill>
                        <a:srgbClr val="0066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1"/>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2. Vecākie speciālisti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27</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2"/>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 Speciālisti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81</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3"/>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4. Kalpotāji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29</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4"/>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 Pakalpojumu un tirdzniecības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39</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5"/>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6. Kvalificēti lauksaimniecības, </a:t>
                      </a:r>
                      <a:r>
                        <a:rPr kumimoji="0" lang="lv-LV" sz="2000" b="1" i="0" u="none" strike="noStrike" cap="none" normalizeH="0" baseline="0" dirty="0" err="1">
                          <a:ln>
                            <a:noFill/>
                          </a:ln>
                          <a:solidFill>
                            <a:srgbClr val="006600"/>
                          </a:solidFill>
                          <a:effectLst/>
                          <a:latin typeface="Times New Roman" pitchFamily="18" charset="0"/>
                          <a:cs typeface="Times New Roman" pitchFamily="18" charset="0"/>
                        </a:rPr>
                        <a:t>mežsaim-niecības</a:t>
                      </a: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 un zivsaimniecības darbinieki</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6"/>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7. Kvalificēti strādnieki un amatnieki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5</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7"/>
                  </a:ext>
                </a:extLst>
              </a:tr>
              <a:tr h="640012">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8. Iekārtu un mašīnu operatori un izstrādājumu montieri</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3</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14</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8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40</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8"/>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9. Vienkāršās profesijas</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6</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Times New Roman" pitchFamily="18" charset="0"/>
                        </a:rPr>
                        <a:t>11</a:t>
                      </a:r>
                      <a:endParaRPr kumimoji="0" lang="lv-LV" sz="2000" b="1" i="0" u="none" strike="noStrike" cap="none" normalizeH="0" baseline="0" dirty="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Times New Roman" pitchFamily="18" charset="0"/>
                        </a:rPr>
                        <a:t>33</a:t>
                      </a:r>
                      <a:endParaRPr kumimoji="0" lang="lv-LV" sz="2000" b="1" i="0" u="none" strike="noStrike" cap="none" normalizeH="0" baseline="0">
                        <a:ln>
                          <a:noFill/>
                        </a:ln>
                        <a:solidFill>
                          <a:srgbClr val="006600"/>
                        </a:solidFill>
                        <a:effectLst/>
                        <a:latin typeface="Times New Roman" pitchFamily="18" charset="0"/>
                        <a:cs typeface="Arial" charset="0"/>
                      </a:endParaRP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09"/>
                  </a:ext>
                </a:extLst>
              </a:tr>
              <a:tr h="365706">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0. Nacionālo bruņoto spēku profesijas</a:t>
                      </a:r>
                    </a:p>
                  </a:txBody>
                  <a:tcPr marL="91449" marR="91449" marT="45700" marB="45700" horzOverflow="overflow">
                    <a:lnL w="3810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1905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0" lang="lv-LV" sz="2000" b="1" i="0" u="none" strike="noStrike" cap="none" normalizeH="0" baseline="0" dirty="0">
                          <a:ln>
                            <a:noFill/>
                          </a:ln>
                          <a:solidFill>
                            <a:srgbClr val="006600"/>
                          </a:solidFill>
                          <a:effectLst/>
                          <a:latin typeface="Times New Roman" pitchFamily="18" charset="0"/>
                          <a:cs typeface="Arial" charset="0"/>
                        </a:rPr>
                        <a:t>3</a:t>
                      </a:r>
                    </a:p>
                  </a:txBody>
                  <a:tcPr marL="91449" marR="91449" marT="45700" marB="45700" horzOverflow="overflow">
                    <a:lnL w="19050" cap="flat" cmpd="sng" algn="ctr">
                      <a:solidFill>
                        <a:srgbClr val="006600"/>
                      </a:solidFill>
                      <a:prstDash val="solid"/>
                      <a:round/>
                      <a:headEnd type="none" w="med" len="med"/>
                      <a:tailEnd type="none" w="med" len="med"/>
                    </a:lnL>
                    <a:lnR w="38100" cap="flat" cmpd="sng" algn="ctr">
                      <a:solidFill>
                        <a:srgbClr val="0066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6600"/>
                      </a:solidFill>
                      <a:prstDash val="solid"/>
                      <a:round/>
                      <a:headEnd type="none" w="med" len="med"/>
                      <a:tailEnd type="none" w="med" len="med"/>
                    </a:lnB>
                    <a:lnTlToBr>
                      <a:noFill/>
                    </a:lnTlToBr>
                    <a:lnBlToTr>
                      <a:noFill/>
                    </a:lnBlToTr>
                    <a:gradFill rotWithShape="0">
                      <a:gsLst>
                        <a:gs pos="0">
                          <a:schemeClr val="tx1"/>
                        </a:gs>
                        <a:gs pos="100000">
                          <a:srgbClr val="E4E4E4"/>
                        </a:gs>
                      </a:gsLst>
                      <a:path path="shape">
                        <a:fillToRect l="50000" t="50000" r="50000" b="50000"/>
                      </a:path>
                    </a:gradFill>
                  </a:tcPr>
                </a:tc>
                <a:extLst>
                  <a:ext uri="{0D108BD9-81ED-4DB2-BD59-A6C34878D82A}">
                    <a16:rowId xmlns:a16="http://schemas.microsoft.com/office/drawing/2014/main" val="10010"/>
                  </a:ext>
                </a:extLst>
              </a:tr>
            </a:tbl>
          </a:graphicData>
        </a:graphic>
      </p:graphicFrame>
    </p:spTree>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96213C0-8383-42DD-A6C3-5761BAB8322A}"/>
              </a:ext>
            </a:extLst>
          </p:cNvPr>
          <p:cNvSpPr>
            <a:spLocks noGrp="1" noChangeArrowheads="1"/>
          </p:cNvSpPr>
          <p:nvPr>
            <p:ph type="title"/>
          </p:nvPr>
        </p:nvSpPr>
        <p:spPr>
          <a:xfrm>
            <a:off x="3779838" y="857250"/>
            <a:ext cx="4475162" cy="700088"/>
          </a:xfrm>
        </p:spPr>
        <p:txBody>
          <a:bodyPr/>
          <a:lstStyle/>
          <a:p>
            <a:pPr eaLnBrk="1" hangingPunct="1">
              <a:defRPr/>
            </a:pPr>
            <a:r>
              <a:rPr lang="lv-LV" sz="3600" b="1" dirty="0">
                <a:solidFill>
                  <a:srgbClr val="006600"/>
                </a:solidFill>
                <a:latin typeface="Times New Roman" pitchFamily="18" charset="0"/>
              </a:rPr>
              <a:t>Militārās profesijas</a:t>
            </a:r>
            <a:endParaRPr lang="en-US" sz="3600" b="1" dirty="0">
              <a:solidFill>
                <a:srgbClr val="006600"/>
              </a:solidFill>
              <a:latin typeface="Times New Roman" pitchFamily="18" charset="0"/>
            </a:endParaRPr>
          </a:p>
        </p:txBody>
      </p:sp>
      <p:sp>
        <p:nvSpPr>
          <p:cNvPr id="18435" name="Rectangle 6">
            <a:extLst>
              <a:ext uri="{FF2B5EF4-FFF2-40B4-BE49-F238E27FC236}">
                <a16:creationId xmlns:a16="http://schemas.microsoft.com/office/drawing/2014/main" id="{C75ED26D-7488-4596-978A-6C16205EE114}"/>
              </a:ext>
            </a:extLst>
          </p:cNvPr>
          <p:cNvSpPr>
            <a:spLocks noGrp="1" noChangeArrowheads="1"/>
          </p:cNvSpPr>
          <p:nvPr>
            <p:ph type="body" sz="half" idx="2"/>
          </p:nvPr>
        </p:nvSpPr>
        <p:spPr>
          <a:xfrm>
            <a:off x="2987675" y="1557338"/>
            <a:ext cx="5976938" cy="4176712"/>
          </a:xfrm>
          <a:noFill/>
        </p:spPr>
        <p:txBody>
          <a:bodyPr/>
          <a:lstStyle/>
          <a:p>
            <a:pPr eaLnBrk="1" hangingPunct="1">
              <a:buFontTx/>
              <a:buNone/>
            </a:pPr>
            <a:r>
              <a:rPr lang="lv-LV" altLang="lv-LV" sz="2800">
                <a:latin typeface="Times New Roman" panose="02020603050405020304" pitchFamily="18" charset="0"/>
              </a:rPr>
              <a:t>             </a:t>
            </a:r>
            <a:r>
              <a:rPr lang="lv-LV" altLang="lv-LV" sz="2400" b="1">
                <a:solidFill>
                  <a:srgbClr val="006600"/>
                </a:solidFill>
                <a:latin typeface="Times New Roman" panose="02020603050405020304" pitchFamily="18" charset="0"/>
              </a:rPr>
              <a:t>Saskaņā ar Darba likuma 40.panta septīto daļu Profesiju klasifikatorā nav iekļautas valsts drošības iestāžu profesijas.</a:t>
            </a:r>
          </a:p>
          <a:p>
            <a:pPr eaLnBrk="1" hangingPunct="1">
              <a:buFontTx/>
              <a:buNone/>
            </a:pPr>
            <a:r>
              <a:rPr lang="lv-LV" altLang="lv-LV" sz="2400" b="1">
                <a:solidFill>
                  <a:srgbClr val="006600"/>
                </a:solidFill>
                <a:latin typeface="Times New Roman" panose="02020603050405020304" pitchFamily="18" charset="0"/>
              </a:rPr>
              <a:t>               Ar Ministru kabineta 2011.gada 26.jūlija noteikumiem Nr.579 Profesiju klasifikatorā ir izveidota 0.pamatgrupa „Nacionālo bruņoto spēku profesijas”, kurā ir klasificētas nepieciešamās militārās profesijas.</a:t>
            </a:r>
            <a:endParaRPr lang="en-US" altLang="lv-LV" sz="2400" b="1">
              <a:solidFill>
                <a:srgbClr val="006600"/>
              </a:solidFill>
              <a:latin typeface="Times New Roman" panose="02020603050405020304" pitchFamily="18" charset="0"/>
            </a:endParaRPr>
          </a:p>
        </p:txBody>
      </p:sp>
      <p:pic>
        <p:nvPicPr>
          <p:cNvPr id="18436" name="Picture 10">
            <a:extLst>
              <a:ext uri="{FF2B5EF4-FFF2-40B4-BE49-F238E27FC236}">
                <a16:creationId xmlns:a16="http://schemas.microsoft.com/office/drawing/2014/main" id="{9F909EA9-29D4-44C2-AC75-25E26E5A11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34">
            <a:extLst>
              <a:ext uri="{FF2B5EF4-FFF2-40B4-BE49-F238E27FC236}">
                <a16:creationId xmlns:a16="http://schemas.microsoft.com/office/drawing/2014/main" id="{BBD2406A-6064-4634-8286-F5BE737D4B24}"/>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50825" y="2060575"/>
            <a:ext cx="2879725" cy="1924050"/>
          </a:xfrm>
        </p:spPr>
      </p:pic>
    </p:spTree>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DA837D-D9DD-40C3-BC5A-7D9B7429DB7C}"/>
              </a:ext>
            </a:extLst>
          </p:cNvPr>
          <p:cNvSpPr>
            <a:spLocks noGrp="1" noChangeArrowheads="1"/>
          </p:cNvSpPr>
          <p:nvPr>
            <p:ph type="title"/>
          </p:nvPr>
        </p:nvSpPr>
        <p:spPr>
          <a:xfrm>
            <a:off x="250825" y="1052513"/>
            <a:ext cx="8229600" cy="417512"/>
          </a:xfrm>
        </p:spPr>
        <p:txBody>
          <a:bodyPr/>
          <a:lstStyle/>
          <a:p>
            <a:pPr eaLnBrk="1" hangingPunct="1">
              <a:defRPr/>
            </a:pPr>
            <a:r>
              <a:rPr lang="lv-LV" sz="3600" b="1" dirty="0">
                <a:solidFill>
                  <a:srgbClr val="006600"/>
                </a:solidFill>
                <a:latin typeface="Times New Roman" pitchFamily="18" charset="0"/>
              </a:rPr>
              <a:t>Profesiju klasifikatora profesiju kodi</a:t>
            </a:r>
            <a:endParaRPr lang="en-US" sz="3600" b="1" dirty="0">
              <a:solidFill>
                <a:srgbClr val="006600"/>
              </a:solidFill>
              <a:latin typeface="Times New Roman" pitchFamily="18" charset="0"/>
            </a:endParaRPr>
          </a:p>
        </p:txBody>
      </p:sp>
      <p:sp>
        <p:nvSpPr>
          <p:cNvPr id="19459" name="Rectangle 3">
            <a:extLst>
              <a:ext uri="{FF2B5EF4-FFF2-40B4-BE49-F238E27FC236}">
                <a16:creationId xmlns:a16="http://schemas.microsoft.com/office/drawing/2014/main" id="{21F8B7EB-E2BC-4343-ACD7-52BB3B265869}"/>
              </a:ext>
            </a:extLst>
          </p:cNvPr>
          <p:cNvSpPr>
            <a:spLocks noGrp="1" noChangeArrowheads="1"/>
          </p:cNvSpPr>
          <p:nvPr>
            <p:ph type="body" idx="1"/>
          </p:nvPr>
        </p:nvSpPr>
        <p:spPr>
          <a:xfrm>
            <a:off x="323850" y="1628775"/>
            <a:ext cx="8578850" cy="4525963"/>
          </a:xfrm>
          <a:noFill/>
        </p:spPr>
        <p:txBody>
          <a:bodyPr/>
          <a:lstStyle/>
          <a:p>
            <a:pPr eaLnBrk="1" hangingPunct="1">
              <a:lnSpc>
                <a:spcPct val="90000"/>
              </a:lnSpc>
              <a:buFontTx/>
              <a:buNone/>
            </a:pPr>
            <a:r>
              <a:rPr lang="lv-LV" altLang="lv-LV" sz="2000" b="1">
                <a:solidFill>
                  <a:srgbClr val="006600"/>
                </a:solidFill>
                <a:latin typeface="Times New Roman" panose="02020603050405020304" pitchFamily="18" charset="0"/>
              </a:rPr>
              <a:t>      Profesijas kodā pirmās četras zīmes (cipari) atbilst Starptautiskās Darba organizācijas noteiktajai starptautiskajai profesiju klasifikācijai ISCO-08 un raksturo profesiju klasifikācijas hierarhiju klasifikatora grupās:</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pirmais skaitlis norāda pamatgrupas kārtas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otrais skaitlis (kopā ar pirmo) norāda apakšgrupas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trešais skaitlis (kopā ar pirmajiem diviem) norāda mazās grupas koda numuru;</a:t>
            </a:r>
          </a:p>
          <a:p>
            <a:pPr lvl="2"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ceturtais skaitlis (kopā ar pirmajiem trim) norāda atsevišķās grupas koda numuru.</a:t>
            </a:r>
          </a:p>
          <a:p>
            <a:pPr eaLnBrk="1" hangingPunct="1">
              <a:lnSpc>
                <a:spcPct val="90000"/>
              </a:lnSpc>
              <a:buFontTx/>
              <a:buNone/>
            </a:pPr>
            <a:r>
              <a:rPr lang="lv-LV" altLang="lv-LV" sz="2000" b="1">
                <a:solidFill>
                  <a:srgbClr val="006600"/>
                </a:solidFill>
                <a:latin typeface="Times New Roman" panose="02020603050405020304" pitchFamily="18" charset="0"/>
              </a:rPr>
              <a:t>            Profesijas kodā nākamās zīmes (skaitļi) norāda konkrētas profesijas kārtas numuru Profesiju klasifikatora atsevišķajā grupā augošā secībā.</a:t>
            </a:r>
          </a:p>
          <a:p>
            <a:pPr eaLnBrk="1" hangingPunct="1">
              <a:lnSpc>
                <a:spcPct val="90000"/>
              </a:lnSpc>
              <a:buFontTx/>
              <a:buNone/>
            </a:pPr>
            <a:r>
              <a:rPr lang="lv-LV" altLang="lv-LV" sz="2000" b="1">
                <a:solidFill>
                  <a:srgbClr val="006600"/>
                </a:solidFill>
                <a:latin typeface="Times New Roman" panose="02020603050405020304" pitchFamily="18" charset="0"/>
              </a:rPr>
              <a:t>            </a:t>
            </a:r>
            <a:r>
              <a:rPr lang="lv-LV" altLang="lv-LV" sz="2000" b="1" u="sng">
                <a:solidFill>
                  <a:srgbClr val="006600"/>
                </a:solidFill>
                <a:latin typeface="Times New Roman" panose="02020603050405020304" pitchFamily="18" charset="0"/>
              </a:rPr>
              <a:t>Saskaņā ar normatīvajiem aktiem profesijas kodam, kas norādīts darba līgumā, amata aprakstā vai citā dokumentā, ir jāsakrīt ar Profesiju klasifikatorā norādīto profesijas kodu.</a:t>
            </a:r>
            <a:endParaRPr lang="en-US" altLang="lv-LV" sz="2000" b="1" u="sng">
              <a:solidFill>
                <a:srgbClr val="006600"/>
              </a:solidFill>
              <a:latin typeface="Times New Roman" panose="02020603050405020304" pitchFamily="18" charset="0"/>
            </a:endParaRPr>
          </a:p>
        </p:txBody>
      </p:sp>
      <p:pic>
        <p:nvPicPr>
          <p:cNvPr id="19460" name="Picture 10">
            <a:extLst>
              <a:ext uri="{FF2B5EF4-FFF2-40B4-BE49-F238E27FC236}">
                <a16:creationId xmlns:a16="http://schemas.microsoft.com/office/drawing/2014/main" id="{62839C17-4D8E-4A7D-B096-E18F957241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6">
            <a:extLst>
              <a:ext uri="{FF2B5EF4-FFF2-40B4-BE49-F238E27FC236}">
                <a16:creationId xmlns:a16="http://schemas.microsoft.com/office/drawing/2014/main" id="{BAA33783-9D8D-4854-880A-FF28F66F6254}"/>
              </a:ext>
            </a:extLst>
          </p:cNvPr>
          <p:cNvSpPr>
            <a:spLocks noChangeArrowheads="1"/>
          </p:cNvSpPr>
          <p:nvPr/>
        </p:nvSpPr>
        <p:spPr bwMode="auto">
          <a:xfrm>
            <a:off x="0" y="2828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19462" name="Picture 43">
            <a:extLst>
              <a:ext uri="{FF2B5EF4-FFF2-40B4-BE49-F238E27FC236}">
                <a16:creationId xmlns:a16="http://schemas.microsoft.com/office/drawing/2014/main" id="{D963AD2B-A521-4027-BA22-8BA9F332B1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2708275"/>
            <a:ext cx="1047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CC69B8B-88F9-4E5E-8978-48D26EE25ED3}"/>
              </a:ext>
            </a:extLst>
          </p:cNvPr>
          <p:cNvSpPr>
            <a:spLocks noGrp="1" noChangeArrowheads="1"/>
          </p:cNvSpPr>
          <p:nvPr>
            <p:ph type="title" idx="4294967295"/>
          </p:nvPr>
        </p:nvSpPr>
        <p:spPr>
          <a:xfrm>
            <a:off x="0" y="908050"/>
            <a:ext cx="8208963" cy="706438"/>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53EC538-0DF9-4729-9CF5-61C7C574A846}"/>
              </a:ext>
            </a:extLst>
          </p:cNvPr>
          <p:cNvSpPr>
            <a:spLocks noGrp="1" noChangeArrowheads="1"/>
          </p:cNvSpPr>
          <p:nvPr>
            <p:ph type="body" sz="half" idx="4294967295"/>
          </p:nvPr>
        </p:nvSpPr>
        <p:spPr>
          <a:xfrm>
            <a:off x="3362325" y="1700213"/>
            <a:ext cx="5602288" cy="2881312"/>
          </a:xfrm>
        </p:spPr>
        <p:txBody>
          <a:bodyPr/>
          <a:lstStyle/>
          <a:p>
            <a:pPr marL="0" indent="0" algn="just" eaLnBrk="1" hangingPunct="1">
              <a:lnSpc>
                <a:spcPct val="90000"/>
              </a:lnSpc>
              <a:spcBef>
                <a:spcPts val="0"/>
              </a:spcBef>
              <a:buFontTx/>
              <a:buNone/>
              <a:defRPr/>
            </a:pPr>
            <a:r>
              <a:rPr lang="lv-LV" sz="2200" b="1" dirty="0">
                <a:solidFill>
                  <a:srgbClr val="006600"/>
                </a:solidFill>
                <a:latin typeface="Times New Roman" pitchFamily="18" charset="0"/>
              </a:rPr>
              <a:t>Profesiju klasifikatora lietotājs izvēlas vienu profesijas (aroda, amata, specialitātes) nosaukumu no profesiju atsevišķajā grupā iekļautajām profesijām atbilstoši šīs profesijas pamatuzdevumiem, salīdzinot šajā atsevišķajā grupā iekļautos pamatuzdevumus ar profesijas uzņēmumā veicamajām funkcijām (skat. noteikumu par Profesiju klasifikatoru pielikumu).</a:t>
            </a:r>
          </a:p>
          <a:p>
            <a:pPr indent="0" eaLnBrk="1" hangingPunct="1">
              <a:lnSpc>
                <a:spcPct val="90000"/>
              </a:lnSpc>
              <a:buFontTx/>
              <a:buNone/>
              <a:defRPr/>
            </a:pPr>
            <a:endParaRPr lang="lv-LV" sz="2400" b="1" dirty="0">
              <a:solidFill>
                <a:srgbClr val="006600"/>
              </a:solidFill>
              <a:latin typeface="Times New Roman" pitchFamily="18" charset="0"/>
            </a:endParaRPr>
          </a:p>
        </p:txBody>
      </p:sp>
      <p:pic>
        <p:nvPicPr>
          <p:cNvPr id="20484" name="Picture 10">
            <a:extLst>
              <a:ext uri="{FF2B5EF4-FFF2-40B4-BE49-F238E27FC236}">
                <a16:creationId xmlns:a16="http://schemas.microsoft.com/office/drawing/2014/main" id="{F396980C-09BF-4114-A1FA-6EADDD629A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15" descr="datori">
            <a:extLst>
              <a:ext uri="{FF2B5EF4-FFF2-40B4-BE49-F238E27FC236}">
                <a16:creationId xmlns:a16="http://schemas.microsoft.com/office/drawing/2014/main" id="{1F690945-FA68-43E0-8040-78F3636367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213" y="1844675"/>
            <a:ext cx="3059112"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F5904E17-6ECF-443D-9CD3-BDCDA9D1A8A6}"/>
              </a:ext>
            </a:extLst>
          </p:cNvPr>
          <p:cNvSpPr/>
          <p:nvPr/>
        </p:nvSpPr>
        <p:spPr>
          <a:xfrm>
            <a:off x="179388" y="4724400"/>
            <a:ext cx="8713787" cy="1422400"/>
          </a:xfrm>
          <a:prstGeom prst="rect">
            <a:avLst/>
          </a:prstGeom>
        </p:spPr>
        <p:txBody>
          <a:bodyPr>
            <a:spAutoFit/>
          </a:bodyPr>
          <a:lstStyle/>
          <a:p>
            <a:pPr algn="just" eaLnBrk="1" hangingPunct="1">
              <a:lnSpc>
                <a:spcPct val="90000"/>
              </a:lnSpc>
              <a:spcBef>
                <a:spcPts val="0"/>
              </a:spcBef>
              <a:buClr>
                <a:srgbClr val="E3E3FF"/>
              </a:buClr>
              <a:defRPr/>
            </a:pPr>
            <a:r>
              <a:rPr lang="lv-LV" sz="2400" b="1" kern="0" dirty="0">
                <a:solidFill>
                  <a:srgbClr val="006600"/>
                </a:solidFill>
                <a:latin typeface="Times New Roman" pitchFamily="18" charset="0"/>
                <a:cs typeface="+mn-cs"/>
              </a:rPr>
              <a:t>Gadījumā, ja uzņēmumā ir profesija, kuras pamatuzdevumi atbilst dažādiem profesiju kodiem, tad piemēro to Profesiju klasifikatorā iekļauto profesijas kodu, kuram pamatuzdevumu apjoms ir lielāks par 50%.</a:t>
            </a:r>
          </a:p>
        </p:txBody>
      </p:sp>
    </p:spTree>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B0A835D-DC65-4387-9A0B-C65F762710C6}"/>
              </a:ext>
            </a:extLst>
          </p:cNvPr>
          <p:cNvSpPr>
            <a:spLocks noGrp="1" noChangeArrowheads="1"/>
          </p:cNvSpPr>
          <p:nvPr>
            <p:ph type="title" idx="4294967295"/>
          </p:nvPr>
        </p:nvSpPr>
        <p:spPr>
          <a:xfrm>
            <a:off x="107950" y="908050"/>
            <a:ext cx="8101013" cy="1008063"/>
          </a:xfrm>
        </p:spPr>
        <p:txBody>
          <a:bodyPr/>
          <a:lstStyle/>
          <a:p>
            <a:pPr eaLnBrk="1" hangingPunct="1">
              <a:lnSpc>
                <a:spcPct val="90000"/>
              </a:lnSpc>
              <a:defRPr/>
            </a:pPr>
            <a:r>
              <a:rPr lang="lv-LV" sz="3600" b="1" dirty="0">
                <a:solidFill>
                  <a:srgbClr val="006600"/>
                </a:solidFill>
                <a:latin typeface="Times New Roman" pitchFamily="18" charset="0"/>
              </a:rPr>
              <a:t>Profesiju klasifikatora lietošana (1) turpinājums</a:t>
            </a:r>
            <a:endParaRPr lang="en-US" sz="3600" b="1" dirty="0">
              <a:solidFill>
                <a:srgbClr val="006600"/>
              </a:solidFill>
              <a:latin typeface="Times New Roman" pitchFamily="18" charset="0"/>
            </a:endParaRPr>
          </a:p>
        </p:txBody>
      </p:sp>
      <p:sp>
        <p:nvSpPr>
          <p:cNvPr id="15363" name="Rectangle 12">
            <a:extLst>
              <a:ext uri="{FF2B5EF4-FFF2-40B4-BE49-F238E27FC236}">
                <a16:creationId xmlns:a16="http://schemas.microsoft.com/office/drawing/2014/main" id="{BA3A5151-2AF8-4A02-81FC-718D2A130090}"/>
              </a:ext>
            </a:extLst>
          </p:cNvPr>
          <p:cNvSpPr>
            <a:spLocks noGrp="1" noChangeArrowheads="1"/>
          </p:cNvSpPr>
          <p:nvPr>
            <p:ph type="body" sz="half" idx="4294967295"/>
          </p:nvPr>
        </p:nvSpPr>
        <p:spPr>
          <a:xfrm>
            <a:off x="250825" y="2133600"/>
            <a:ext cx="8713788" cy="4319588"/>
          </a:xfrm>
        </p:spPr>
        <p:txBody>
          <a:bodyPr/>
          <a:lstStyle/>
          <a:p>
            <a:pPr marL="0" indent="0" algn="just" eaLnBrk="1" hangingPunct="1">
              <a:lnSpc>
                <a:spcPct val="90000"/>
              </a:lnSpc>
              <a:buFontTx/>
              <a:buNone/>
              <a:defRPr/>
            </a:pPr>
            <a:r>
              <a:rPr lang="lv-LV" sz="2000" b="1" dirty="0">
                <a:solidFill>
                  <a:srgbClr val="006600"/>
                </a:solidFill>
                <a:latin typeface="Times New Roman" pitchFamily="18" charset="0"/>
              </a:rPr>
              <a:t>Profesiju klasifikatorā iekļautais termins „profesija” atbilst Darba likuma 40.panta otrās daļas 5.punktā noteiktajam, kur termins „profesija” ir apvienots – arods, amats, specialitāte vārdkopu apzīmējums.</a:t>
            </a:r>
          </a:p>
          <a:p>
            <a:pPr marL="0" indent="0">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Profesiju klasifikators attiecas uz darba tirgus jomu, nevis uz profesionālās izglītības jomu, un darba tirgū ir, piemēram, vēlēti amati (likumdevēji), amatpersonu amati, vadītāju amati, speciālistu amati un profesijas, speciālistu un strādnieku profesiju specializācijas, strādnieku amati un profesijas, un amati, kuros personas profesionālā darbība ir uzskatāma par amatniecību.</a:t>
            </a:r>
          </a:p>
          <a:p>
            <a:pPr marL="0" indent="0" algn="just">
              <a:buFontTx/>
              <a:buNone/>
              <a:defRPr/>
            </a:pPr>
            <a:endParaRPr lang="lv-LV" sz="1400" b="1" dirty="0">
              <a:solidFill>
                <a:srgbClr val="006600"/>
              </a:solidFill>
              <a:latin typeface="Times New Roman" pitchFamily="18" charset="0"/>
            </a:endParaRPr>
          </a:p>
          <a:p>
            <a:pPr marL="0" indent="0" algn="just">
              <a:buFontTx/>
              <a:buNone/>
              <a:defRPr/>
            </a:pPr>
            <a:r>
              <a:rPr lang="lv-LV" sz="2000" b="1" dirty="0">
                <a:solidFill>
                  <a:srgbClr val="006600"/>
                </a:solidFill>
                <a:latin typeface="Times New Roman" pitchFamily="18" charset="0"/>
              </a:rPr>
              <a:t>Profesijas nosaukums var sakrist ar ieņemamā amata nosaukumu, bet var būt arī, ka profesijas nosaukums var nesakrist ar ieņemamā amata nosaukumu, t.i., var ieņemt vairākus amatus, iegūstot atbilstošo profesionālo izglītību un profesionālo kvalifikāciju.</a:t>
            </a:r>
          </a:p>
          <a:p>
            <a:pPr eaLnBrk="1" hangingPunct="1">
              <a:lnSpc>
                <a:spcPct val="90000"/>
              </a:lnSpc>
              <a:buFontTx/>
              <a:buNone/>
              <a:defRPr/>
            </a:pPr>
            <a:endParaRPr lang="en-US" sz="2400" b="1" dirty="0">
              <a:solidFill>
                <a:srgbClr val="006600"/>
              </a:solidFill>
              <a:latin typeface="Times New Roman" pitchFamily="18" charset="0"/>
            </a:endParaRPr>
          </a:p>
        </p:txBody>
      </p:sp>
      <p:pic>
        <p:nvPicPr>
          <p:cNvPr id="21508" name="Picture 10">
            <a:extLst>
              <a:ext uri="{FF2B5EF4-FFF2-40B4-BE49-F238E27FC236}">
                <a16:creationId xmlns:a16="http://schemas.microsoft.com/office/drawing/2014/main" id="{B0967F81-00E2-4D11-8795-E6C191A2F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
            <a:extLst>
              <a:ext uri="{FF2B5EF4-FFF2-40B4-BE49-F238E27FC236}">
                <a16:creationId xmlns:a16="http://schemas.microsoft.com/office/drawing/2014/main" id="{7F9D9CC7-28E4-43D7-BFB7-B595310C50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a:extLst>
              <a:ext uri="{FF2B5EF4-FFF2-40B4-BE49-F238E27FC236}">
                <a16:creationId xmlns:a16="http://schemas.microsoft.com/office/drawing/2014/main" id="{645C15F1-DEF3-441F-9DE4-CB532B1941E2}"/>
              </a:ext>
            </a:extLst>
          </p:cNvPr>
          <p:cNvSpPr>
            <a:spLocks noGrp="1" noChangeArrowheads="1"/>
          </p:cNvSpPr>
          <p:nvPr>
            <p:ph type="title" idx="4294967295"/>
          </p:nvPr>
        </p:nvSpPr>
        <p:spPr>
          <a:xfrm>
            <a:off x="250825" y="836613"/>
            <a:ext cx="8677275" cy="1223962"/>
          </a:xfrm>
        </p:spPr>
        <p:txBody>
          <a:bodyPr/>
          <a:lstStyle/>
          <a:p>
            <a:pPr eaLnBrk="1" hangingPunct="1">
              <a:defRPr/>
            </a:pPr>
            <a:r>
              <a:rPr lang="lv-LV" sz="3600" b="1" dirty="0">
                <a:solidFill>
                  <a:srgbClr val="006600"/>
                </a:solidFill>
                <a:latin typeface="Times New Roman" pitchFamily="18" charset="0"/>
                <a:cs typeface="Times New Roman" pitchFamily="18" charset="0"/>
              </a:rPr>
              <a:t>Profesiju klasifikatora izstrādes un apstiprināšanas vēsture</a:t>
            </a:r>
            <a:endParaRPr lang="en-US" sz="3600" b="1" dirty="0">
              <a:solidFill>
                <a:srgbClr val="006600"/>
              </a:solidFill>
              <a:latin typeface="Times New Roman" pitchFamily="18" charset="0"/>
              <a:cs typeface="Times New Roman" pitchFamily="18" charset="0"/>
            </a:endParaRPr>
          </a:p>
        </p:txBody>
      </p:sp>
      <p:sp>
        <p:nvSpPr>
          <p:cNvPr id="5124" name="Rectangle 18">
            <a:extLst>
              <a:ext uri="{FF2B5EF4-FFF2-40B4-BE49-F238E27FC236}">
                <a16:creationId xmlns:a16="http://schemas.microsoft.com/office/drawing/2014/main" id="{EC221506-F419-48D2-AB68-EE7FE31E599E}"/>
              </a:ext>
            </a:extLst>
          </p:cNvPr>
          <p:cNvSpPr>
            <a:spLocks noGrp="1" noChangeArrowheads="1"/>
          </p:cNvSpPr>
          <p:nvPr>
            <p:ph type="body" idx="4294967295"/>
          </p:nvPr>
        </p:nvSpPr>
        <p:spPr>
          <a:xfrm>
            <a:off x="539750" y="2205038"/>
            <a:ext cx="8280400" cy="3887787"/>
          </a:xfrm>
          <a:noFill/>
        </p:spPr>
        <p:txBody>
          <a:bodyPr/>
          <a:lstStyle/>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1994.gada 12.aprīļa noteikumi Nr.84 „Par Latvijas Republikas Profesiju klasifikatoru” un tie stājās spēkā ar 1994.gada 1.jūliju.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Profesiju klasifikators ir veidots, adaptējot Starptautisko standartizēto profesiju klasifikācijas versiju Eiropas Savienībā “International Standard Classification of Occupations the European Union variant (ISCO 88 (COM)).  </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1998.gada 16.jūnija noteikumi Nr.222 „Noteikumi par vienoto ekonomiskās informācijas klasifikācijas sistēmu”.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Labklājības ministrijas 1998.gada 9.oktobra rīkojums Nr.246 „Par Profesiju klasifikatora apstiprināšanu”.</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2004.gada 15.janvāra likums „Grozījumi Administratīvā procesa likumā” un Valsts pārvaldes iekārtas likums.</a:t>
            </a:r>
          </a:p>
          <a:p>
            <a:pPr eaLnBrk="1" hangingPunct="1">
              <a:lnSpc>
                <a:spcPct val="80000"/>
              </a:lnSpc>
              <a:buClr>
                <a:srgbClr val="006600"/>
              </a:buClr>
              <a:buFont typeface="Symbol" panose="05050102010706020507" pitchFamily="18" charset="2"/>
              <a:buChar char="·"/>
            </a:pPr>
            <a:r>
              <a:rPr lang="lv-LV" altLang="lv-LV" sz="1800" b="1">
                <a:solidFill>
                  <a:srgbClr val="006600"/>
                </a:solidFill>
                <a:latin typeface="Times New Roman" panose="02020603050405020304" pitchFamily="18" charset="0"/>
                <a:cs typeface="Times New Roman" panose="02020603050405020304" pitchFamily="18" charset="0"/>
              </a:rPr>
              <a:t>Ministru kabineta 2007.gada 13.februāra noteikumi Nr.125 „Noteikumi par profesiju klasifikatoru, profesijai atbilstošiem pamatuzdevumiem un kvalifikācijas pamatprasībām un profesiju klasifikatora lietošanas un aktualizēšanas kārtību”.</a:t>
            </a:r>
            <a:endParaRPr lang="en-US" altLang="lv-LV" sz="1800" b="1">
              <a:solidFill>
                <a:srgbClr val="006600"/>
              </a:solidFill>
              <a:latin typeface="Times New Roman" panose="02020603050405020304" pitchFamily="18" charset="0"/>
              <a:cs typeface="Times New Roman" panose="02020603050405020304" pitchFamily="18" charset="0"/>
            </a:endParaRPr>
          </a:p>
        </p:txBody>
      </p:sp>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B789F84-888C-43F8-8B68-AA75FE0CFE38}"/>
              </a:ext>
            </a:extLst>
          </p:cNvPr>
          <p:cNvSpPr>
            <a:spLocks noGrp="1" noChangeArrowheads="1"/>
          </p:cNvSpPr>
          <p:nvPr>
            <p:ph type="title" idx="4294967295"/>
          </p:nvPr>
        </p:nvSpPr>
        <p:spPr>
          <a:xfrm>
            <a:off x="323850" y="836613"/>
            <a:ext cx="7689850" cy="515937"/>
          </a:xfrm>
        </p:spPr>
        <p:txBody>
          <a:bodyPr/>
          <a:lstStyle/>
          <a:p>
            <a:pPr eaLnBrk="1" hangingPunct="1">
              <a:defRPr/>
            </a:pPr>
            <a:r>
              <a:rPr lang="lv-LV" sz="3600" b="1" dirty="0">
                <a:solidFill>
                  <a:srgbClr val="006600"/>
                </a:solidFill>
                <a:latin typeface="Times New Roman" pitchFamily="18" charset="0"/>
              </a:rPr>
              <a:t>Profesiju klasifikatora lietošana (2)</a:t>
            </a:r>
            <a:endParaRPr lang="en-US" sz="3600" b="1" dirty="0">
              <a:solidFill>
                <a:srgbClr val="006600"/>
              </a:solidFill>
              <a:latin typeface="Times New Roman" pitchFamily="18" charset="0"/>
            </a:endParaRPr>
          </a:p>
        </p:txBody>
      </p:sp>
      <p:sp>
        <p:nvSpPr>
          <p:cNvPr id="16387" name="Rectangle 3">
            <a:extLst>
              <a:ext uri="{FF2B5EF4-FFF2-40B4-BE49-F238E27FC236}">
                <a16:creationId xmlns:a16="http://schemas.microsoft.com/office/drawing/2014/main" id="{3EEEA12D-1F91-472E-9B9B-B7ED52693D64}"/>
              </a:ext>
            </a:extLst>
          </p:cNvPr>
          <p:cNvSpPr>
            <a:spLocks noGrp="1" noChangeArrowheads="1"/>
          </p:cNvSpPr>
          <p:nvPr>
            <p:ph type="body" idx="4294967295"/>
          </p:nvPr>
        </p:nvSpPr>
        <p:spPr>
          <a:xfrm>
            <a:off x="250825" y="1484313"/>
            <a:ext cx="8785225" cy="4681537"/>
          </a:xfrm>
        </p:spPr>
        <p:txBody>
          <a:bodyPr/>
          <a:lstStyle/>
          <a:p>
            <a:pPr marL="0" indent="0" algn="just">
              <a:buFontTx/>
              <a:buNone/>
              <a:defRPr/>
            </a:pPr>
            <a:r>
              <a:rPr lang="lv-LV" sz="2000" b="1" dirty="0">
                <a:solidFill>
                  <a:srgbClr val="006600"/>
                </a:solidFill>
                <a:latin typeface="Times New Roman" pitchFamily="18" charset="0"/>
              </a:rPr>
              <a:t>Profesijas nosaukums sastāv no pamatvārda vai pamatvārdiem un tam vai tiem pievienotajiem apzīmējumiem – primārās, sekundārās un terciārās pazīmes, kas raksturo kādu no profesijas pazīmēm:</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pamatvārds </a:t>
            </a:r>
            <a:r>
              <a:rPr lang="lv-LV" sz="2000" b="1" dirty="0">
                <a:solidFill>
                  <a:srgbClr val="006600"/>
                </a:solidFill>
                <a:latin typeface="Times New Roman" pitchFamily="18" charset="0"/>
              </a:rPr>
              <a:t>– profesijas nosaukums, kas var pilnīgi raksturot profesiju ar vienu vārdu vai atsevišķos gadījumos – diviem vārdiem. Ja profesijas nosaukumā ir vairāki pamatvārdi (rakstīti ar latviešu alfabēta lielajiem burtiem), kas atdalīti ar slīpsvītru, Profesiju klasifikatora lietotājs atkarībā no uzņēmuma struktūras izvēlas vienu nepieciešamo pamatvārdu vai divus pamatvārdus, kas profesijas nosaukumā atdalīti ar slīpsvītru;</a:t>
            </a:r>
          </a:p>
          <a:p>
            <a:pPr marL="504000" indent="0" eaLnBrk="1" hangingPunct="1">
              <a:lnSpc>
                <a:spcPct val="80000"/>
              </a:lnSpc>
              <a:spcBef>
                <a:spcPts val="0"/>
              </a:spcBef>
              <a:buFontTx/>
              <a:buNone/>
              <a:defRPr/>
            </a:pPr>
            <a:r>
              <a:rPr lang="lv-LV" sz="1600" b="1" i="1" u="sng" dirty="0">
                <a:solidFill>
                  <a:srgbClr val="8B00BC"/>
                </a:solidFill>
                <a:latin typeface="Times New Roman" pitchFamily="18" charset="0"/>
              </a:rPr>
              <a:t>Piemērs:</a:t>
            </a:r>
            <a:r>
              <a:rPr lang="lv-LV" sz="1600" b="1" i="1" dirty="0">
                <a:solidFill>
                  <a:srgbClr val="8B00BC"/>
                </a:solidFill>
                <a:latin typeface="Times New Roman" pitchFamily="18" charset="0"/>
              </a:rPr>
              <a:t>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«1120  10  Valdes PRIEKŠSĒDĒTĀJS/ VADĪTĀJS»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 – var izvēlēties vienu no nosaukumiem „Valdes PRIEKŠSĒDĒTĀJS” </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atbilstoši uzņēmuma struktūrai, vēl papildus var pievienot uzņēmuma nosaukumu;</a:t>
            </a:r>
          </a:p>
          <a:p>
            <a:pPr marL="504000" indent="0" eaLnBrk="1" hangingPunct="1">
              <a:lnSpc>
                <a:spcPct val="80000"/>
              </a:lnSpc>
              <a:spcBef>
                <a:spcPts val="0"/>
              </a:spcBef>
              <a:buFontTx/>
              <a:buNone/>
              <a:defRPr/>
            </a:pPr>
            <a:r>
              <a:rPr lang="lv-LV" sz="1600" b="1" i="1" dirty="0">
                <a:solidFill>
                  <a:srgbClr val="8B00BC"/>
                </a:solidFill>
                <a:latin typeface="Times New Roman" pitchFamily="18" charset="0"/>
              </a:rPr>
              <a:t>profesijas nosaukumam “2422  01  Projekta VADĪTĀJS/ DIREKTORS” – var izvēlēties vienu no nosaukumiem «Projekta VADĪTĀJS» atbilstoši uzņēmuma struktūrai, vēl papildus var pievienot uzņēmuma nosaukumu.</a:t>
            </a:r>
          </a:p>
          <a:p>
            <a:pPr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rPr>
              <a:t>primārā pazīme </a:t>
            </a:r>
            <a:r>
              <a:rPr lang="lv-LV" sz="2000" b="1" dirty="0">
                <a:solidFill>
                  <a:srgbClr val="006600"/>
                </a:solidFill>
                <a:latin typeface="Times New Roman" pitchFamily="18" charset="0"/>
              </a:rPr>
              <a:t>– parasti ir viens vārds, kas paskaidro pamatvārdu un raksturo profesijas darbības jomu. Primārā pazīme ir norādīta tieši pirms pamatvārda vai pamatvārdiem, kas rakstīti ar lielajiem burtiem;</a:t>
            </a:r>
          </a:p>
        </p:txBody>
      </p:sp>
      <p:pic>
        <p:nvPicPr>
          <p:cNvPr id="22532" name="Picture 10">
            <a:extLst>
              <a:ext uri="{FF2B5EF4-FFF2-40B4-BE49-F238E27FC236}">
                <a16:creationId xmlns:a16="http://schemas.microsoft.com/office/drawing/2014/main" id="{DE318596-F47C-4D2D-A6C3-ECFA862EF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385D81CA-2D99-4C50-91E5-6165081FC07E}"/>
              </a:ext>
            </a:extLst>
          </p:cNvPr>
          <p:cNvSpPr>
            <a:spLocks noGrp="1" noChangeArrowheads="1"/>
          </p:cNvSpPr>
          <p:nvPr>
            <p:ph type="title" idx="4294967295"/>
          </p:nvPr>
        </p:nvSpPr>
        <p:spPr>
          <a:xfrm>
            <a:off x="468313" y="919163"/>
            <a:ext cx="7426325" cy="1143000"/>
          </a:xfrm>
        </p:spPr>
        <p:txBody>
          <a:bodyPr/>
          <a:lstStyle/>
          <a:p>
            <a:pPr eaLnBrk="1" hangingPunct="1">
              <a:defRPr/>
            </a:pPr>
            <a:r>
              <a:rPr lang="lv-LV" sz="3600" b="1" dirty="0">
                <a:solidFill>
                  <a:srgbClr val="006600"/>
                </a:solidFill>
                <a:latin typeface="Times New Roman" pitchFamily="18" charset="0"/>
              </a:rPr>
              <a:t>Profesiju klasifikatora lietošana (2) turpinājums</a:t>
            </a:r>
          </a:p>
        </p:txBody>
      </p:sp>
      <p:sp>
        <p:nvSpPr>
          <p:cNvPr id="17411" name="Rectangle 3">
            <a:extLst>
              <a:ext uri="{FF2B5EF4-FFF2-40B4-BE49-F238E27FC236}">
                <a16:creationId xmlns:a16="http://schemas.microsoft.com/office/drawing/2014/main" id="{F7F8E6A9-13DB-4987-B2DE-2406253A671A}"/>
              </a:ext>
            </a:extLst>
          </p:cNvPr>
          <p:cNvSpPr>
            <a:spLocks noGrp="1" noChangeArrowheads="1"/>
          </p:cNvSpPr>
          <p:nvPr>
            <p:ph type="body" idx="4294967295"/>
          </p:nvPr>
        </p:nvSpPr>
        <p:spPr>
          <a:xfrm>
            <a:off x="250825" y="2420938"/>
            <a:ext cx="8642350" cy="3960812"/>
          </a:xfrm>
        </p:spPr>
        <p:txBody>
          <a:bodyPr/>
          <a:lstStyle/>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sekundārā pazīme </a:t>
            </a:r>
            <a:r>
              <a:rPr lang="lv-LV" sz="2000" b="1" dirty="0">
                <a:solidFill>
                  <a:srgbClr val="006600"/>
                </a:solidFill>
                <a:latin typeface="Times New Roman" pitchFamily="18" charset="0"/>
                <a:ea typeface="+mn-ea"/>
                <a:cs typeface="+mn-cs"/>
              </a:rPr>
              <a:t>– vārds, kas sniedz papildu informāciju par primārās pazīmes nozīmi. Sekundārā pazīme ir nošķirta no primārās pazīmes ar slīpsvītru un norādīta pirms primārās pazīmes;</a:t>
            </a:r>
          </a:p>
          <a:p>
            <a:pPr marL="342900" lvl="1" indent="-342900" algn="just" eaLnBrk="1" hangingPunct="1">
              <a:lnSpc>
                <a:spcPct val="80000"/>
              </a:lnSpc>
              <a:buClr>
                <a:srgbClr val="006600"/>
              </a:buClr>
              <a:buFont typeface="Symbol" pitchFamily="18" charset="2"/>
              <a:buChar char="·"/>
              <a:defRPr/>
            </a:pPr>
            <a:r>
              <a:rPr lang="lv-LV" sz="2000" b="1" dirty="0">
                <a:solidFill>
                  <a:srgbClr val="FF0000"/>
                </a:solidFill>
                <a:latin typeface="Times New Roman" pitchFamily="18" charset="0"/>
                <a:ea typeface="+mn-ea"/>
                <a:cs typeface="+mn-cs"/>
              </a:rPr>
              <a:t>terciārā pazīme </a:t>
            </a:r>
            <a:r>
              <a:rPr lang="lv-LV" sz="2000" b="1" dirty="0">
                <a:solidFill>
                  <a:srgbClr val="006600"/>
                </a:solidFill>
                <a:latin typeface="Times New Roman" pitchFamily="18" charset="0"/>
                <a:ea typeface="+mn-ea"/>
                <a:cs typeface="+mn-cs"/>
              </a:rPr>
              <a:t>– vārds, kas sniedz papildu informāciju par pamatvārda nozīmi. Terciāro pazīmi liek iekavās, un tā nav jānorāda profesijas nosaukumā.</a:t>
            </a:r>
          </a:p>
          <a:p>
            <a:pPr marL="504000" lvl="1" indent="-220663" eaLnBrk="1" hangingPunct="1">
              <a:lnSpc>
                <a:spcPct val="80000"/>
              </a:lnSpc>
              <a:buClr>
                <a:srgbClr val="006600"/>
              </a:buClr>
              <a:buFont typeface="Times New Roman" pitchFamily="18" charset="0"/>
              <a:buNone/>
              <a:defRPr/>
            </a:pPr>
            <a:r>
              <a:rPr lang="lv-LV" sz="1800" b="1" dirty="0">
                <a:solidFill>
                  <a:srgbClr val="00CC00"/>
                </a:solidFill>
                <a:latin typeface="Times New Roman" pitchFamily="18" charset="0"/>
              </a:rPr>
              <a:t>   </a:t>
            </a:r>
            <a:r>
              <a:rPr lang="lv-LV" sz="1600" b="1" i="1" u="sng" dirty="0">
                <a:solidFill>
                  <a:srgbClr val="8B00BC"/>
                </a:solidFill>
                <a:latin typeface="Times New Roman" pitchFamily="18" charset="0"/>
              </a:rPr>
              <a:t>Piemērs:</a:t>
            </a:r>
          </a:p>
          <a:p>
            <a:pPr marL="504000" lvl="1" indent="-220663" eaLnBrk="1" hangingPunct="1">
              <a:lnSpc>
                <a:spcPct val="80000"/>
              </a:lnSpc>
              <a:buClr>
                <a:srgbClr val="006600"/>
              </a:buClr>
              <a:buFont typeface="Times New Roman" pitchFamily="18" charset="0"/>
              <a:buNone/>
              <a:defRPr/>
            </a:pPr>
            <a:r>
              <a:rPr lang="lv-LV" sz="1600" b="1" i="1" dirty="0">
                <a:solidFill>
                  <a:srgbClr val="8B00BC"/>
                </a:solidFill>
                <a:latin typeface="Times New Roman" pitchFamily="18" charset="0"/>
              </a:rPr>
              <a:t>    profesijas nosaukumam “3122 08 MEISTARS (apstrādes rūpniecības jomā)” – var lietot nosaukumu “3122  08 MEISTARS”,  vēl papildus tam pievienojot nepieciešamos palīgvārdus (paskaidrojošos vārdus) atbilstoši konkrētā uzņēmuma struktūrai.</a:t>
            </a:r>
          </a:p>
          <a:p>
            <a:pPr lvl="1" indent="-220663" eaLnBrk="1" hangingPunct="1">
              <a:lnSpc>
                <a:spcPct val="80000"/>
              </a:lnSpc>
              <a:buClr>
                <a:srgbClr val="006600"/>
              </a:buClr>
              <a:buFont typeface="Times New Roman" pitchFamily="18" charset="0"/>
              <a:buNone/>
              <a:defRPr/>
            </a:pPr>
            <a:endParaRPr lang="lv-LV" sz="1600" b="1" i="1" dirty="0">
              <a:solidFill>
                <a:srgbClr val="8B00BC"/>
              </a:solidFill>
              <a:latin typeface="Times New Roman" pitchFamily="18" charset="0"/>
              <a:ea typeface="+mn-ea"/>
              <a:cs typeface="+mn-cs"/>
            </a:endParaRPr>
          </a:p>
          <a:p>
            <a:pPr marL="180000" lvl="1" indent="0" algn="just" eaLnBrk="1" hangingPunct="1">
              <a:lnSpc>
                <a:spcPct val="80000"/>
              </a:lnSpc>
              <a:spcBef>
                <a:spcPts val="0"/>
              </a:spcBef>
              <a:buClr>
                <a:srgbClr val="006600"/>
              </a:buClr>
              <a:buFont typeface="Times New Roman" pitchFamily="18" charset="0"/>
              <a:buNone/>
              <a:defRPr/>
            </a:pPr>
            <a:r>
              <a:rPr lang="lv-LV" sz="2000" b="1" dirty="0">
                <a:solidFill>
                  <a:srgbClr val="006600"/>
                </a:solidFill>
                <a:latin typeface="Times New Roman" pitchFamily="18" charset="0"/>
                <a:ea typeface="+mn-ea"/>
                <a:cs typeface="+mn-cs"/>
              </a:rPr>
              <a:t>Profesijas (amata) nosaukumam jāatbilst profesijas (amata) veicamajām funkcijām. </a:t>
            </a:r>
          </a:p>
          <a:p>
            <a:pPr marL="504000" lvl="1" indent="0" eaLnBrk="1" hangingPunct="1">
              <a:lnSpc>
                <a:spcPct val="80000"/>
              </a:lnSpc>
              <a:buClr>
                <a:srgbClr val="006600"/>
              </a:buClr>
              <a:buFont typeface="Times New Roman" pitchFamily="18" charset="0"/>
              <a:buNone/>
              <a:defRPr/>
            </a:pPr>
            <a:r>
              <a:rPr lang="lv-LV" sz="1600" b="1" dirty="0">
                <a:solidFill>
                  <a:srgbClr val="9900CC"/>
                </a:solidFill>
                <a:latin typeface="Times New Roman" pitchFamily="18" charset="0"/>
              </a:rPr>
              <a:t>Piemēram, nav pareizi veidots amata nosaukums “Galvenais speciālists” vai “Vecākais speciālists”, jo tā var nosaukt speciālistu grupu nevis amatu.</a:t>
            </a:r>
            <a:endParaRPr lang="en-US" sz="1600" b="1" dirty="0">
              <a:solidFill>
                <a:srgbClr val="9900CC"/>
              </a:solidFill>
              <a:latin typeface="Times New Roman" pitchFamily="18" charset="0"/>
            </a:endParaRPr>
          </a:p>
          <a:p>
            <a:pPr eaLnBrk="1" hangingPunct="1">
              <a:lnSpc>
                <a:spcPct val="80000"/>
              </a:lnSpc>
              <a:buFontTx/>
              <a:buNone/>
              <a:defRPr/>
            </a:pPr>
            <a:endParaRPr lang="lv-LV" sz="1600" b="1" dirty="0">
              <a:solidFill>
                <a:srgbClr val="9900CC"/>
              </a:solidFill>
            </a:endParaRPr>
          </a:p>
        </p:txBody>
      </p:sp>
      <p:pic>
        <p:nvPicPr>
          <p:cNvPr id="23556" name="Picture 10">
            <a:extLst>
              <a:ext uri="{FF2B5EF4-FFF2-40B4-BE49-F238E27FC236}">
                <a16:creationId xmlns:a16="http://schemas.microsoft.com/office/drawing/2014/main" id="{3CDC6A6A-6E10-4544-9683-76F9F24242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09550F7-0DAA-4F42-ACC1-DCA5C780D72F}"/>
              </a:ext>
            </a:extLst>
          </p:cNvPr>
          <p:cNvSpPr>
            <a:spLocks noGrp="1" noChangeArrowheads="1"/>
          </p:cNvSpPr>
          <p:nvPr>
            <p:ph type="title" idx="4294967295"/>
          </p:nvPr>
        </p:nvSpPr>
        <p:spPr>
          <a:xfrm>
            <a:off x="468313" y="549275"/>
            <a:ext cx="7775575" cy="647700"/>
          </a:xfrm>
        </p:spPr>
        <p:txBody>
          <a:bodyPr/>
          <a:lstStyle/>
          <a:p>
            <a:pPr eaLnBrk="1" hangingPunct="1">
              <a:defRPr/>
            </a:pPr>
            <a:r>
              <a:rPr lang="lv-LV" sz="3600" b="1" dirty="0">
                <a:solidFill>
                  <a:srgbClr val="006600"/>
                </a:solidFill>
                <a:latin typeface="Times New Roman" pitchFamily="18" charset="0"/>
              </a:rPr>
              <a:t>Profesiju klasifikatora lietošana (3)</a:t>
            </a:r>
            <a:endParaRPr lang="en-US" sz="3600" b="1" dirty="0">
              <a:solidFill>
                <a:srgbClr val="006600"/>
              </a:solidFill>
              <a:latin typeface="Times New Roman" pitchFamily="18" charset="0"/>
            </a:endParaRPr>
          </a:p>
        </p:txBody>
      </p:sp>
      <p:sp>
        <p:nvSpPr>
          <p:cNvPr id="20483" name="Rectangle 3">
            <a:extLst>
              <a:ext uri="{FF2B5EF4-FFF2-40B4-BE49-F238E27FC236}">
                <a16:creationId xmlns:a16="http://schemas.microsoft.com/office/drawing/2014/main" id="{E9D55AF6-C4EA-47C4-835A-66F4E45D390E}"/>
              </a:ext>
            </a:extLst>
          </p:cNvPr>
          <p:cNvSpPr>
            <a:spLocks noGrp="1" noChangeArrowheads="1"/>
          </p:cNvSpPr>
          <p:nvPr>
            <p:ph type="body" idx="4294967295"/>
          </p:nvPr>
        </p:nvSpPr>
        <p:spPr>
          <a:xfrm>
            <a:off x="395288" y="1268413"/>
            <a:ext cx="8424862" cy="5184775"/>
          </a:xfrm>
        </p:spPr>
        <p:txBody>
          <a:bodyPr/>
          <a:lstStyle/>
          <a:p>
            <a:pPr marL="0" indent="0" algn="just">
              <a:buFontTx/>
              <a:buNone/>
              <a:defRPr/>
            </a:pPr>
            <a:r>
              <a:rPr lang="lv-LV" sz="1700" b="1" dirty="0">
                <a:solidFill>
                  <a:srgbClr val="006600"/>
                </a:solidFill>
                <a:latin typeface="Times New Roman" pitchFamily="18" charset="0"/>
              </a:rPr>
              <a:t>Profesiju klasifikatorā pamatā nav norādīti atvasinātie līdzvērtīgu profesiju nosaukumi (piemēram, ar apzīmējumiem „vietnieks”, „vecākais”, „vadošais”, „galvenais”, „jaunākais”, „pirmais”, „otrais”, „maiņas”, „iecirkņa”, „ceha”). Ja attiecīgajai profesijai nav izveidota atvasināta līdzvērtīga profesija (kas klasificētos vienā profesiju atsevišķajā grupā un atšķirtos pēc pamatuzdevumiem), Profesiju klasifikatora lietotājs var brīvi izvēlēties vienu no atvasināto profesiju nosaukumiem un to lietot pēc nepieciešamības, saglabājot </a:t>
            </a:r>
            <a:r>
              <a:rPr lang="lv-LV" sz="1700" b="1" dirty="0" err="1">
                <a:solidFill>
                  <a:srgbClr val="006600"/>
                </a:solidFill>
                <a:latin typeface="Times New Roman" pitchFamily="18" charset="0"/>
              </a:rPr>
              <a:t>pamatnosaukuma</a:t>
            </a:r>
            <a:r>
              <a:rPr lang="lv-LV" sz="1700" b="1" dirty="0">
                <a:solidFill>
                  <a:srgbClr val="006600"/>
                </a:solidFill>
                <a:latin typeface="Times New Roman" pitchFamily="18" charset="0"/>
              </a:rPr>
              <a:t> kodu:</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„vietnieks” </a:t>
            </a:r>
            <a:r>
              <a:rPr lang="lv-LV" sz="1600" b="1" dirty="0">
                <a:solidFill>
                  <a:srgbClr val="006600"/>
                </a:solidFill>
                <a:latin typeface="Times New Roman" pitchFamily="18" charset="0"/>
              </a:rPr>
              <a:t>– attiecīgajiem vadītāju profesiju nosaukumiem,</a:t>
            </a:r>
            <a:endParaRPr lang="lv-LV" sz="1600" b="1" i="1" dirty="0">
              <a:solidFill>
                <a:srgbClr val="006600"/>
              </a:solidFill>
              <a:latin typeface="Times New Roman" pitchFamily="18" charset="0"/>
            </a:endParaRPr>
          </a:p>
          <a:p>
            <a:pPr marL="504000" lvl="1" eaLnBrk="1" hangingPunct="1">
              <a:lnSpc>
                <a:spcPct val="80000"/>
              </a:lnSpc>
              <a:buFontTx/>
              <a:buNone/>
              <a:defRPr/>
            </a:pPr>
            <a:r>
              <a:rPr lang="lv-LV" sz="1600" b="1" i="1" dirty="0">
                <a:solidFill>
                  <a:srgbClr val="00CC00"/>
                </a:solidFill>
                <a:latin typeface="Times New Roman" pitchFamily="18" charset="0"/>
              </a:rPr>
              <a:t>      </a:t>
            </a: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 profesijas nosaukumam „1211  03  Finanšu DIREKTORS” – var lietot nosaukumu „1211  03  Finanšu DIREKTORA VIETNIEKS;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„vecākais”, „vadošais”, „galvenais” </a:t>
            </a:r>
            <a:r>
              <a:rPr lang="lv-LV" sz="1600" b="1" dirty="0">
                <a:solidFill>
                  <a:srgbClr val="006600"/>
                </a:solidFill>
                <a:latin typeface="Times New Roman" pitchFamily="18" charset="0"/>
              </a:rPr>
              <a:t>– attiecīgajiem vecāko speciālistu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„2619  01  JURISKONSULTS” – var lietot nosaukumu „2619 01  Vecākais JURISKONSULTS;</a:t>
            </a:r>
          </a:p>
          <a:p>
            <a:pPr marL="360000" lvl="1" eaLnBrk="1" hangingPunct="1">
              <a:lnSpc>
                <a:spcPct val="80000"/>
              </a:lnSpc>
              <a:buClr>
                <a:srgbClr val="006600"/>
              </a:buClr>
              <a:buFont typeface="Times New Roman" pitchFamily="18" charset="0"/>
              <a:buChar char="●"/>
              <a:defRPr/>
            </a:pPr>
            <a:r>
              <a:rPr lang="lv-LV" sz="1600" b="1" dirty="0">
                <a:solidFill>
                  <a:srgbClr val="FF0000"/>
                </a:solidFill>
                <a:latin typeface="Times New Roman" pitchFamily="18" charset="0"/>
                <a:ea typeface="+mn-ea"/>
                <a:cs typeface="+mn-cs"/>
              </a:rPr>
              <a:t>apzīmējumu „jaunākais”, „pirmais”, „otrais”, „maiņas”, „iecirkņa”, „ceha” </a:t>
            </a:r>
            <a:r>
              <a:rPr lang="lv-LV" sz="1600" b="1" dirty="0">
                <a:solidFill>
                  <a:srgbClr val="006600"/>
                </a:solidFill>
                <a:latin typeface="Times New Roman" pitchFamily="18" charset="0"/>
              </a:rPr>
              <a:t>– attiecīgajiem speciālistu vai strādnieku profesiju nosaukumiem,</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„5419  11  DEŽURANTS” – var lietot nosaukumu „5419 11  Iecirkņa DEŽURANTS”.</a:t>
            </a:r>
          </a:p>
          <a:p>
            <a:pPr marL="0" lvl="1" indent="0" eaLnBrk="1" hangingPunct="1">
              <a:lnSpc>
                <a:spcPct val="80000"/>
              </a:lnSpc>
              <a:buFont typeface="Times New Roman" pitchFamily="18" charset="0"/>
              <a:buNone/>
              <a:defRPr/>
            </a:pPr>
            <a:r>
              <a:rPr lang="lv-LV" sz="1700" b="1" dirty="0">
                <a:solidFill>
                  <a:srgbClr val="006600"/>
                </a:solidFill>
                <a:latin typeface="Times New Roman" pitchFamily="18" charset="0"/>
                <a:ea typeface="+mn-ea"/>
                <a:cs typeface="+mn-cs"/>
              </a:rPr>
              <a:t>Ja profesijai ir izveidota atvasinātā profesija, tad to vairs nevar atvasināt.</a:t>
            </a:r>
          </a:p>
          <a:p>
            <a:pPr marL="504000" lvl="1" indent="0" eaLnBrk="1" hangingPunct="1">
              <a:lnSpc>
                <a:spcPct val="80000"/>
              </a:lnSpc>
              <a:buFontTx/>
              <a:buNone/>
              <a:defRPr/>
            </a:pPr>
            <a:r>
              <a:rPr lang="lv-LV" sz="1600" b="1" i="1" u="sng" dirty="0">
                <a:solidFill>
                  <a:srgbClr val="8B00BC"/>
                </a:solidFill>
                <a:latin typeface="Times New Roman" pitchFamily="18" charset="0"/>
              </a:rPr>
              <a:t>Piemērs: </a:t>
            </a:r>
            <a:r>
              <a:rPr lang="lv-LV" sz="1600" b="1" i="1" dirty="0">
                <a:solidFill>
                  <a:srgbClr val="8B00BC"/>
                </a:solidFill>
                <a:latin typeface="Times New Roman" pitchFamily="18" charset="0"/>
              </a:rPr>
              <a:t>profesijas nosaukumam “2422  04  REFERENTS” ir izveidota atvasinātā profesija  “2422  03  Vecākais REFERENTS”.</a:t>
            </a:r>
            <a:endParaRPr lang="en-US" sz="1600" b="1" i="1" dirty="0">
              <a:solidFill>
                <a:srgbClr val="8B00BC"/>
              </a:solidFill>
              <a:latin typeface="Times New Roman" pitchFamily="18" charset="0"/>
            </a:endParaRPr>
          </a:p>
        </p:txBody>
      </p:sp>
      <p:pic>
        <p:nvPicPr>
          <p:cNvPr id="24580" name="Picture 10">
            <a:extLst>
              <a:ext uri="{FF2B5EF4-FFF2-40B4-BE49-F238E27FC236}">
                <a16:creationId xmlns:a16="http://schemas.microsoft.com/office/drawing/2014/main" id="{870DB0EE-0B6B-408A-B54C-00694B678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44DE17D-3095-4800-96D0-62EA642C157D}"/>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(4)</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EB4C0AC1-5EAB-4222-988F-450E1D2AED3E}"/>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„uzņēmums” </a:t>
            </a:r>
            <a:r>
              <a:rPr lang="lv-LV" sz="2000" b="1" dirty="0">
                <a:solidFill>
                  <a:srgbClr val="006600"/>
                </a:solidFill>
                <a:latin typeface="Times New Roman" pitchFamily="18" charset="0"/>
              </a:rPr>
              <a:t>ir kopīgs apzīmējums valsts vai pašvaldību iestādei, komersantam, personālsabiedrībai, biedrībai, nodibinājumam vai fondam, reliģiskajai organizācijai, politiskajai partijai vai citam tiesību subjektam, kas nodarbina vismaz vienu darbinieku;</a:t>
            </a: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struktūrvienība” </a:t>
            </a:r>
            <a:r>
              <a:rPr lang="lv-LV" sz="2000" b="1" dirty="0">
                <a:solidFill>
                  <a:srgbClr val="006600"/>
                </a:solidFill>
                <a:latin typeface="Times New Roman" pitchFamily="18" charset="0"/>
              </a:rPr>
              <a:t>– struktūrvienība, kas uzņēmumā veic pamatfunkcijas, un attiecināms uz jebkuru šādu struktūrvienību – pārvalde, filiāle, departaments, nodaļa, apakšnodaļa, daļa, sektors, grupa, punkts, iecirknis, cehs, brigāde, posms, vienība, birojs, dienests, postenis, bataljons, vads, rota. Profesijas nosaukumā vārdu „pamatdarbības struktūrvienības” vietā norāda struktūrvienības nosaukumus, kuru izvēlas atkarībā no uzņēmuma pamatdarbības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„1213  05  Pamatdarbības struktūrvienības VADĪTĀJS/ DIREKTORS (valsts pārvaldes jomā)” – var lietot valsts pārvaldes iestādes, piemēram, pēc Finanšu ministrijas struktūras pamatdarbības struktūrvienības profesijas nosaukumiem, piemēram, </a:t>
            </a:r>
          </a:p>
          <a:p>
            <a:pPr marL="180000" indent="0" eaLnBrk="1" hangingPunct="1">
              <a:lnSpc>
                <a:spcPct val="80000"/>
              </a:lnSpc>
              <a:buFontTx/>
              <a:buNone/>
              <a:defRPr/>
            </a:pPr>
            <a:r>
              <a:rPr lang="lv-LV" sz="1800" b="1" i="1" dirty="0">
                <a:solidFill>
                  <a:srgbClr val="8B00BC"/>
                </a:solidFill>
                <a:latin typeface="Times New Roman" pitchFamily="18" charset="0"/>
              </a:rPr>
              <a:t> „1213  05  Nodokļu analīzes departamenta DIREKTORS” un „1213  05  Nodokļu politikas stratēģijas nodaļas VADĪTĀJS”. Tādējādi viens profesijas kods var tikt izmantots divām dažādām pamatdarbības struktūrvienībām.</a:t>
            </a:r>
            <a:endParaRPr lang="lv-LV" sz="1800" b="1" dirty="0">
              <a:solidFill>
                <a:srgbClr val="8B00BC"/>
              </a:solidFill>
              <a:latin typeface="Times New Roman" pitchFamily="18" charset="0"/>
            </a:endParaRPr>
          </a:p>
        </p:txBody>
      </p:sp>
      <p:pic>
        <p:nvPicPr>
          <p:cNvPr id="25604" name="Picture 10">
            <a:extLst>
              <a:ext uri="{FF2B5EF4-FFF2-40B4-BE49-F238E27FC236}">
                <a16:creationId xmlns:a16="http://schemas.microsoft.com/office/drawing/2014/main" id="{00762C86-4F92-4182-A00A-1D33137896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865E298-3E0D-454A-A8B1-9DC86EECBB34}"/>
              </a:ext>
            </a:extLst>
          </p:cNvPr>
          <p:cNvSpPr>
            <a:spLocks noGrp="1" noChangeArrowheads="1"/>
          </p:cNvSpPr>
          <p:nvPr>
            <p:ph type="title" idx="4294967295"/>
          </p:nvPr>
        </p:nvSpPr>
        <p:spPr>
          <a:xfrm>
            <a:off x="539750" y="908050"/>
            <a:ext cx="7848600" cy="417513"/>
          </a:xfrm>
        </p:spPr>
        <p:txBody>
          <a:bodyPr/>
          <a:lstStyle/>
          <a:p>
            <a:pPr eaLnBrk="1" hangingPunct="1">
              <a:defRPr/>
            </a:pPr>
            <a:r>
              <a:rPr lang="lv-LV" sz="3600" b="1" dirty="0">
                <a:solidFill>
                  <a:srgbClr val="006600"/>
                </a:solidFill>
                <a:latin typeface="Times New Roman" pitchFamily="18" charset="0"/>
              </a:rPr>
              <a:t>Profesiju klasifikatora lietošana (5)</a:t>
            </a:r>
            <a:endParaRPr lang="en-US" sz="3600" b="1" dirty="0">
              <a:solidFill>
                <a:srgbClr val="006600"/>
              </a:solidFill>
              <a:latin typeface="Times New Roman" pitchFamily="18" charset="0"/>
            </a:endParaRPr>
          </a:p>
        </p:txBody>
      </p:sp>
      <p:sp>
        <p:nvSpPr>
          <p:cNvPr id="18435" name="Rectangle 3">
            <a:extLst>
              <a:ext uri="{FF2B5EF4-FFF2-40B4-BE49-F238E27FC236}">
                <a16:creationId xmlns:a16="http://schemas.microsoft.com/office/drawing/2014/main" id="{9AD54072-FBD9-4FD9-A125-FBB869E8B6B7}"/>
              </a:ext>
            </a:extLst>
          </p:cNvPr>
          <p:cNvSpPr>
            <a:spLocks noGrp="1" noChangeArrowheads="1"/>
          </p:cNvSpPr>
          <p:nvPr>
            <p:ph type="body" idx="4294967295"/>
          </p:nvPr>
        </p:nvSpPr>
        <p:spPr>
          <a:xfrm>
            <a:off x="250825" y="1341438"/>
            <a:ext cx="8713788" cy="5040312"/>
          </a:xfrm>
        </p:spPr>
        <p:txBody>
          <a:bodyPr/>
          <a:lstStyle/>
          <a:p>
            <a:pPr eaLnBrk="1" hangingPunct="1">
              <a:lnSpc>
                <a:spcPct val="80000"/>
              </a:lnSpc>
              <a:buFontTx/>
              <a:buNone/>
              <a:defRPr/>
            </a:pPr>
            <a:r>
              <a:rPr lang="lv-LV" sz="2200" b="1" u="sng" dirty="0">
                <a:solidFill>
                  <a:srgbClr val="006600"/>
                </a:solidFill>
                <a:latin typeface="Times New Roman" pitchFamily="18" charset="0"/>
              </a:rPr>
              <a:t>Apzīmējumi:</a:t>
            </a:r>
            <a:endParaRPr lang="lv-LV" sz="2200" b="1" dirty="0">
              <a:solidFill>
                <a:srgbClr val="006600"/>
              </a:solidFill>
              <a:latin typeface="Times New Roman" pitchFamily="18" charset="0"/>
            </a:endParaRPr>
          </a:p>
          <a:p>
            <a:pPr algn="just" eaLnBrk="1" hangingPunct="1">
              <a:lnSpc>
                <a:spcPct val="80000"/>
              </a:lnSpc>
              <a:buClr>
                <a:srgbClr val="006600"/>
              </a:buClr>
              <a:buFont typeface="Times New Roman" pitchFamily="18" charset="0"/>
              <a:buChar char="●"/>
              <a:defRPr/>
            </a:pPr>
            <a:r>
              <a:rPr lang="lv-LV" sz="2000" b="1" dirty="0">
                <a:solidFill>
                  <a:srgbClr val="FF0000"/>
                </a:solidFill>
                <a:latin typeface="Times New Roman" pitchFamily="18" charset="0"/>
              </a:rPr>
              <a:t>„pamatdarbības atbalsta struktūrvienība” </a:t>
            </a:r>
            <a:r>
              <a:rPr lang="lv-LV" sz="2000" b="1" dirty="0">
                <a:solidFill>
                  <a:srgbClr val="006600"/>
                </a:solidFill>
                <a:latin typeface="Times New Roman" pitchFamily="18" charset="0"/>
              </a:rPr>
              <a:t>– struktūrvienība, kas uzņēmumā veic atbalsta funkcijas pamatfunkciju nodrošināšanai, un attiecināms uz jebkuru šādu struktūrvienību – pārvalde, filiāle, departaments, nodaļa, apakšnodaļa, daļa, sektors, grupa, punkts, iecirknis, cehs, brigāde, posms, vienība, birojs, dienests, postenis, bataljons, vads, rota. Profesijas nosaukumā vārda „struktūrvienības” vietā norāda struktūrvienības apzīmējumu, kuru izvēlas atkarībā no uzņēmuma struktūras.</a:t>
            </a:r>
          </a:p>
          <a:p>
            <a:pPr marL="180000" indent="0" eaLnBrk="1" hangingPunct="1">
              <a:lnSpc>
                <a:spcPct val="80000"/>
              </a:lnSpc>
              <a:buFontTx/>
              <a:buNone/>
              <a:defRPr/>
            </a:pPr>
            <a:r>
              <a:rPr lang="lv-LV" sz="1800" b="1" i="1" u="sng" dirty="0">
                <a:solidFill>
                  <a:srgbClr val="8B00BC"/>
                </a:solidFill>
                <a:latin typeface="Times New Roman" pitchFamily="18" charset="0"/>
              </a:rPr>
              <a:t>Piemērs:</a:t>
            </a:r>
          </a:p>
          <a:p>
            <a:pPr marL="180000" indent="0" eaLnBrk="1" hangingPunct="1">
              <a:lnSpc>
                <a:spcPct val="80000"/>
              </a:lnSpc>
              <a:buFontTx/>
              <a:buNone/>
              <a:defRPr/>
            </a:pPr>
            <a:r>
              <a:rPr lang="lv-LV" sz="1800" b="1" i="1" dirty="0">
                <a:solidFill>
                  <a:srgbClr val="8B00BC"/>
                </a:solidFill>
                <a:latin typeface="Times New Roman" pitchFamily="18" charset="0"/>
              </a:rPr>
              <a:t> profesijas nosaukumu „1211  50  Pamatdarbības atbalsta struktūrvienības VADĪTĀJS/ DIREKTORS” – var lietot valsts pārvaldes iestādes, piemēram, pēc Finanšu ministrijas struktūras pamatdarbības atbalsta struktūrvienības profesijas nosaukumiem: </a:t>
            </a:r>
          </a:p>
          <a:p>
            <a:pPr marL="180000" indent="0" eaLnBrk="1" hangingPunct="1">
              <a:lnSpc>
                <a:spcPct val="80000"/>
              </a:lnSpc>
              <a:buFontTx/>
              <a:buNone/>
              <a:defRPr/>
            </a:pPr>
            <a:r>
              <a:rPr lang="lv-LV" sz="1800" b="1" i="1" dirty="0">
                <a:solidFill>
                  <a:srgbClr val="8B00BC"/>
                </a:solidFill>
                <a:latin typeface="Times New Roman" pitchFamily="18" charset="0"/>
              </a:rPr>
              <a:t> „1211  50  Juridiskā departamenta DIREKTORS” un „1211  50  Juridiskā atbalsta nodaļas VADĪTĀJS”, „1211  50  Komunikācijas departamenta DIREKTORS” . Tādējādi viens profesijas kods var tikt izmantots vairākām dažādām pamatdarbības atbalsta struktūrvienībām.</a:t>
            </a:r>
            <a:endParaRPr lang="lv-LV" sz="1800" b="1" dirty="0">
              <a:solidFill>
                <a:srgbClr val="8B00BC"/>
              </a:solidFill>
              <a:latin typeface="Times New Roman" pitchFamily="18" charset="0"/>
            </a:endParaRPr>
          </a:p>
        </p:txBody>
      </p:sp>
      <p:pic>
        <p:nvPicPr>
          <p:cNvPr id="26628" name="Picture 10">
            <a:extLst>
              <a:ext uri="{FF2B5EF4-FFF2-40B4-BE49-F238E27FC236}">
                <a16:creationId xmlns:a16="http://schemas.microsoft.com/office/drawing/2014/main" id="{BBDF0747-F3EC-4CF0-8A34-D3E688106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8488F323-389E-4DEB-AD70-C2C787FFD519}"/>
              </a:ext>
            </a:extLst>
          </p:cNvPr>
          <p:cNvSpPr>
            <a:spLocks noGrp="1" noChangeArrowheads="1"/>
          </p:cNvSpPr>
          <p:nvPr>
            <p:ph type="body" idx="4294967295"/>
          </p:nvPr>
        </p:nvSpPr>
        <p:spPr>
          <a:xfrm>
            <a:off x="395288" y="1989138"/>
            <a:ext cx="8229600" cy="4176712"/>
          </a:xfrm>
        </p:spPr>
        <p:txBody>
          <a:bodyPr/>
          <a:lstStyle/>
          <a:p>
            <a:pPr marL="0" indent="0" algn="just" eaLnBrk="1" hangingPunct="1">
              <a:lnSpc>
                <a:spcPct val="80000"/>
              </a:lnSpc>
              <a:buFontTx/>
              <a:buNone/>
              <a:defRPr/>
            </a:pPr>
            <a:r>
              <a:rPr lang="lv-LV" sz="2000" b="1" dirty="0">
                <a:solidFill>
                  <a:srgbClr val="006600"/>
                </a:solidFill>
                <a:latin typeface="Times New Roman" pitchFamily="18" charset="0"/>
              </a:rPr>
              <a:t>Profesiju nosaukumi Profesiju klasifikatorā un valsts nozīmes informācijas sistēmās ir norādīti galvenokārt vīriešu dzimtē. Ja profesiju pārstāv sieviete, Profesiju klasifikatora lietotājs profesijas nosaukuma pamatvārdā lieto atbilstošu sieviešu dzimtes galotni.</a:t>
            </a:r>
          </a:p>
          <a:p>
            <a:pPr marL="0" indent="0" algn="just" eaLnBrk="1" hangingPunct="1">
              <a:lnSpc>
                <a:spcPct val="80000"/>
              </a:lnSpc>
              <a:buFontTx/>
              <a:buNone/>
              <a:defRPr/>
            </a:pPr>
            <a:r>
              <a:rPr lang="lv-LV" sz="2000" b="1" dirty="0">
                <a:solidFill>
                  <a:srgbClr val="006600"/>
                </a:solidFill>
                <a:latin typeface="Times New Roman" pitchFamily="18" charset="0"/>
              </a:rPr>
              <a:t>Ja uzņēmumā ir vairākas profesijas pamatā ar vienādiem pamatuzdevumiem, Profesiju klasifikatora lietotājs var papildināt Profesiju klasifikatorā norādītās profesijas nosaukumu ar papildu apzīmējumu vai/un ar kārtas numuru.</a:t>
            </a:r>
          </a:p>
          <a:p>
            <a:pPr marL="0" indent="0" algn="just" eaLnBrk="1" hangingPunct="1">
              <a:lnSpc>
                <a:spcPct val="80000"/>
              </a:lnSpc>
              <a:buFontTx/>
              <a:buNone/>
              <a:defRPr/>
            </a:pPr>
            <a:r>
              <a:rPr lang="lv-LV" sz="2000" b="1" i="1" dirty="0">
                <a:solidFill>
                  <a:srgbClr val="FF6600"/>
                </a:solidFill>
                <a:latin typeface="Times New Roman" pitchFamily="18" charset="0"/>
              </a:rPr>
              <a:t> </a:t>
            </a:r>
            <a:r>
              <a:rPr lang="lv-LV" sz="1800" b="1" i="1" u="sng" dirty="0">
                <a:solidFill>
                  <a:srgbClr val="8B00BC"/>
                </a:solidFill>
                <a:latin typeface="Times New Roman" pitchFamily="18" charset="0"/>
              </a:rPr>
              <a:t>Piemērs: </a:t>
            </a:r>
          </a:p>
          <a:p>
            <a:pPr marL="0" indent="0" algn="just" eaLnBrk="1" hangingPunct="1">
              <a:lnSpc>
                <a:spcPct val="80000"/>
              </a:lnSpc>
              <a:buFontTx/>
              <a:buNone/>
              <a:defRPr/>
            </a:pPr>
            <a:r>
              <a:rPr lang="lv-LV" sz="1800" b="1" i="1" dirty="0">
                <a:solidFill>
                  <a:srgbClr val="8B00BC"/>
                </a:solidFill>
                <a:latin typeface="Times New Roman" pitchFamily="18" charset="0"/>
              </a:rPr>
              <a:t> profesijas nosaukumam „7317  04  PINĒJS” – var lietot nosaukumu „7317 04         Klūgu PINĒJS”, kā apzīmējums šeit ir vārds “klūgas”,</a:t>
            </a:r>
            <a:endParaRPr lang="lv-LV" sz="1800" b="1" dirty="0">
              <a:solidFill>
                <a:srgbClr val="8B00BC"/>
              </a:solidFill>
              <a:latin typeface="Times New Roman" pitchFamily="18" charset="0"/>
            </a:endParaRPr>
          </a:p>
          <a:p>
            <a:pPr marL="0" indent="0" algn="just" eaLnBrk="1" hangingPunct="1">
              <a:lnSpc>
                <a:spcPct val="80000"/>
              </a:lnSpc>
              <a:buFontTx/>
              <a:buNone/>
              <a:defRPr/>
            </a:pPr>
            <a:r>
              <a:rPr lang="lv-LV" sz="1800" b="1" i="1" dirty="0">
                <a:solidFill>
                  <a:srgbClr val="8B00BC"/>
                </a:solidFill>
                <a:latin typeface="Times New Roman" pitchFamily="18" charset="0"/>
              </a:rPr>
              <a:t>veicot vienādus pamatuzdevumus atšķirīgas darba samaksas noteikšanai,</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 profesiju „7543  08  LABORANTS” papildinot ar kārtas numur var sadalīt -  profesijās „7543 08  01  LABORANTS” un „7543  08  02  Vecākais  LABORANTS”,</a:t>
            </a:r>
          </a:p>
          <a:p>
            <a:pPr marL="0" lvl="1" indent="0" eaLnBrk="1" hangingPunct="1">
              <a:lnSpc>
                <a:spcPct val="80000"/>
              </a:lnSpc>
              <a:buFontTx/>
              <a:buNone/>
              <a:defRPr/>
            </a:pPr>
            <a:r>
              <a:rPr lang="lv-LV" sz="1800" b="1" i="1" dirty="0">
                <a:solidFill>
                  <a:srgbClr val="8B00BC"/>
                </a:solidFill>
                <a:latin typeface="Times New Roman" pitchFamily="18" charset="0"/>
                <a:ea typeface="+mn-ea"/>
                <a:cs typeface="+mn-cs"/>
              </a:rPr>
              <a:t>un </a:t>
            </a:r>
            <a:r>
              <a:rPr lang="lv-LV" sz="1800" b="1" i="1" dirty="0">
                <a:solidFill>
                  <a:srgbClr val="8B00BC"/>
                </a:solidFill>
                <a:latin typeface="Times New Roman" pitchFamily="18" charset="0"/>
              </a:rPr>
              <a:t>tā turpinot izveidot  tās pašas profesijas ar papildus kodiem.</a:t>
            </a:r>
          </a:p>
        </p:txBody>
      </p:sp>
      <p:pic>
        <p:nvPicPr>
          <p:cNvPr id="27651" name="Picture 10">
            <a:extLst>
              <a:ext uri="{FF2B5EF4-FFF2-40B4-BE49-F238E27FC236}">
                <a16:creationId xmlns:a16="http://schemas.microsoft.com/office/drawing/2014/main" id="{915749FC-068E-466C-A73F-8E53B5E83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Rectangle 9">
            <a:extLst>
              <a:ext uri="{FF2B5EF4-FFF2-40B4-BE49-F238E27FC236}">
                <a16:creationId xmlns:a16="http://schemas.microsoft.com/office/drawing/2014/main" id="{DD31D1C7-7131-4F4D-BF39-9CD3AB1E8CD6}"/>
              </a:ext>
            </a:extLst>
          </p:cNvPr>
          <p:cNvSpPr>
            <a:spLocks noGrp="1" noChangeArrowheads="1"/>
          </p:cNvSpPr>
          <p:nvPr>
            <p:ph type="title" idx="4294967295"/>
          </p:nvPr>
        </p:nvSpPr>
        <p:spPr>
          <a:xfrm>
            <a:off x="468313" y="981075"/>
            <a:ext cx="7416800" cy="720725"/>
          </a:xfrm>
        </p:spPr>
        <p:txBody>
          <a:bodyPr/>
          <a:lstStyle/>
          <a:p>
            <a:pPr eaLnBrk="1" hangingPunct="1">
              <a:defRPr/>
            </a:pPr>
            <a:r>
              <a:rPr lang="lv-LV" sz="3600" b="1" dirty="0">
                <a:solidFill>
                  <a:srgbClr val="006600"/>
                </a:solidFill>
                <a:latin typeface="Times New Roman" pitchFamily="18" charset="0"/>
              </a:rPr>
              <a:t>Profesiju klasifikatora lietošana (6)</a:t>
            </a:r>
            <a:endParaRPr lang="en-US" sz="3600" b="1" dirty="0">
              <a:solidFill>
                <a:srgbClr val="006600"/>
              </a:solidFill>
              <a:latin typeface="Times New Roman" pitchFamily="18" charset="0"/>
            </a:endParaRPr>
          </a:p>
        </p:txBody>
      </p:sp>
    </p:spTree>
  </p:cSld>
  <p:clrMapOvr>
    <a:masterClrMapping/>
  </p:clrMapOvr>
  <p:transition spd="slow">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63A7097-B583-48D7-8FA3-980069BB8B9F}"/>
              </a:ext>
            </a:extLst>
          </p:cNvPr>
          <p:cNvSpPr>
            <a:spLocks noGrp="1" noChangeArrowheads="1"/>
          </p:cNvSpPr>
          <p:nvPr>
            <p:ph type="title"/>
          </p:nvPr>
        </p:nvSpPr>
        <p:spPr>
          <a:xfrm>
            <a:off x="250825" y="765175"/>
            <a:ext cx="7777163" cy="719138"/>
          </a:xfrm>
        </p:spPr>
        <p:txBody>
          <a:bodyPr/>
          <a:lstStyle/>
          <a:p>
            <a:pPr eaLnBrk="1" hangingPunct="1">
              <a:defRPr/>
            </a:pPr>
            <a:r>
              <a:rPr lang="lv-LV" sz="3600" b="1" dirty="0">
                <a:solidFill>
                  <a:srgbClr val="006600"/>
                </a:solidFill>
                <a:latin typeface="Times New Roman" pitchFamily="18" charset="0"/>
              </a:rPr>
              <a:t>Profesiju klasifikatora aktualizēšana</a:t>
            </a:r>
            <a:endParaRPr lang="en-US" sz="3600" b="1" dirty="0">
              <a:solidFill>
                <a:srgbClr val="006600"/>
              </a:solidFill>
              <a:latin typeface="Times New Roman" pitchFamily="18" charset="0"/>
            </a:endParaRPr>
          </a:p>
        </p:txBody>
      </p:sp>
      <p:sp>
        <p:nvSpPr>
          <p:cNvPr id="23555" name="Rectangle 3">
            <a:extLst>
              <a:ext uri="{FF2B5EF4-FFF2-40B4-BE49-F238E27FC236}">
                <a16:creationId xmlns:a16="http://schemas.microsoft.com/office/drawing/2014/main" id="{6D2505D2-8B9B-4484-BDC2-0919208EA3A1}"/>
              </a:ext>
            </a:extLst>
          </p:cNvPr>
          <p:cNvSpPr>
            <a:spLocks noGrp="1" noChangeArrowheads="1"/>
          </p:cNvSpPr>
          <p:nvPr>
            <p:ph type="body" sz="half" idx="1"/>
          </p:nvPr>
        </p:nvSpPr>
        <p:spPr>
          <a:xfrm>
            <a:off x="1476375" y="1628775"/>
            <a:ext cx="7488238" cy="4310063"/>
          </a:xfrm>
        </p:spPr>
        <p:txBody>
          <a:bodyPr/>
          <a:lstStyle/>
          <a:p>
            <a:pPr marL="0" indent="0" algn="just">
              <a:lnSpc>
                <a:spcPct val="80000"/>
              </a:lnSpc>
              <a:buFontTx/>
              <a:buNone/>
              <a:defRPr/>
            </a:pPr>
            <a:r>
              <a:rPr lang="lv-LV" sz="2000" b="1" dirty="0">
                <a:solidFill>
                  <a:srgbClr val="006600"/>
                </a:solidFill>
                <a:latin typeface="Times New Roman" pitchFamily="18" charset="0"/>
              </a:rPr>
              <a:t>Profesiju klasifikatoru aktualizē pēc nepieciešamības. Publisko tiesību subjekti un privāto tiesību subjekti priekšlikumus par Profesiju klasifikatora aktualizēšanu iesniedz Labklājības ministrijā.</a:t>
            </a:r>
          </a:p>
          <a:p>
            <a:pPr indent="0" algn="just" eaLnBrk="1" hangingPunct="1">
              <a:lnSpc>
                <a:spcPct val="80000"/>
              </a:lnSpc>
              <a:buFontTx/>
              <a:buNone/>
              <a:defRPr/>
            </a:pPr>
            <a:r>
              <a:rPr lang="lv-LV" sz="2000" b="1" dirty="0">
                <a:solidFill>
                  <a:srgbClr val="006600"/>
                </a:solidFill>
                <a:latin typeface="Times New Roman" pitchFamily="18" charset="0"/>
                <a:cs typeface="Times New Roman" pitchFamily="18" charset="0"/>
              </a:rPr>
              <a:t>Publisko tiesību subjekti priekšlikumus par Profesiju klasifikatora aktualizēšanu iesniedz</a:t>
            </a:r>
            <a:r>
              <a:rPr lang="lv-LV" sz="2000" b="1" dirty="0">
                <a:solidFill>
                  <a:srgbClr val="006600"/>
                </a:solidFill>
                <a:latin typeface="Times New Roman" pitchFamily="18" charset="0"/>
              </a:rPr>
              <a:t>:</a:t>
            </a:r>
          </a:p>
          <a:p>
            <a:pPr algn="just" eaLnBrk="1" hangingPunct="1">
              <a:buFontTx/>
              <a:buNone/>
              <a:defRPr/>
            </a:pPr>
            <a:r>
              <a:rPr lang="lv-LV" sz="2000" b="1" dirty="0">
                <a:solidFill>
                  <a:srgbClr val="006600"/>
                </a:solidFill>
                <a:latin typeface="Times New Roman" pitchFamily="18" charset="0"/>
                <a:cs typeface="Times New Roman" pitchFamily="18" charset="0"/>
              </a:rPr>
              <a:t> </a:t>
            </a:r>
            <a:r>
              <a:rPr lang="lv-LV" sz="2000" b="1" dirty="0">
                <a:solidFill>
                  <a:srgbClr val="006600"/>
                </a:solidFill>
                <a:latin typeface="Times New Roman" pitchFamily="18" charset="0"/>
              </a:rPr>
              <a:t>    </a:t>
            </a:r>
            <a:r>
              <a:rPr lang="lv-LV" sz="2000" b="1" u="sng" dirty="0">
                <a:solidFill>
                  <a:srgbClr val="8B00BC"/>
                </a:solidFill>
                <a:latin typeface="Times New Roman" pitchFamily="18" charset="0"/>
                <a:cs typeface="Times New Roman" pitchFamily="18" charset="0"/>
              </a:rPr>
              <a:t>Labklājības ministrijā pa pastu (adrese: Skolas ielā 28, Rīga, LV-1331, Tālr.67021519) vai elektroniski uz e-pastu, adrese: </a:t>
            </a:r>
            <a:r>
              <a:rPr lang="lv-LV" sz="2000" b="1" u="sng" dirty="0" err="1">
                <a:solidFill>
                  <a:srgbClr val="8B00BC"/>
                </a:solidFill>
                <a:latin typeface="Times New Roman" pitchFamily="18" charset="0"/>
                <a:cs typeface="Times New Roman" pitchFamily="18" charset="0"/>
              </a:rPr>
              <a:t>lm@lm.gov.lv</a:t>
            </a:r>
            <a:r>
              <a:rPr lang="lv-LV" sz="2000" b="1" u="sng" dirty="0">
                <a:solidFill>
                  <a:srgbClr val="8B00BC"/>
                </a:solidFill>
                <a:latin typeface="Times New Roman" pitchFamily="18" charset="0"/>
                <a:cs typeface="Times New Roman" pitchFamily="18" charset="0"/>
              </a:rPr>
              <a:t>.</a:t>
            </a:r>
            <a:endParaRPr lang="en-US" sz="2000" b="1" u="sng" dirty="0">
              <a:solidFill>
                <a:srgbClr val="8B00BC"/>
              </a:solidFill>
              <a:latin typeface="Times New Roman" pitchFamily="18" charset="0"/>
              <a:cs typeface="Times New Roman" pitchFamily="18" charset="0"/>
            </a:endParaRPr>
          </a:p>
          <a:p>
            <a:pPr algn="just">
              <a:defRPr/>
            </a:pPr>
            <a:r>
              <a:rPr lang="lv-LV" sz="2000" b="1" dirty="0">
                <a:solidFill>
                  <a:srgbClr val="006600"/>
                </a:solidFill>
                <a:latin typeface="Times New Roman" pitchFamily="18" charset="0"/>
              </a:rPr>
              <a:t>Labklājības ministrija izvērtē iesniegto informāciju un dokumentus, apzinot arī attiecīgās nozares, uz kuru attiecas profesija, ministrijas vai ekspertu viedokli, un, ja tam ir pietiekams pamatojums, sagatavo normatīvā akta projektu par izmaiņām Profesiju klasifikatorā.</a:t>
            </a:r>
          </a:p>
          <a:p>
            <a:pPr algn="just" eaLnBrk="1" hangingPunct="1">
              <a:lnSpc>
                <a:spcPct val="80000"/>
              </a:lnSpc>
              <a:buFontTx/>
              <a:buNone/>
              <a:defRPr/>
            </a:pPr>
            <a:r>
              <a:rPr lang="lv-LV" sz="2000" b="1" dirty="0">
                <a:solidFill>
                  <a:srgbClr val="006600"/>
                </a:solidFill>
                <a:latin typeface="Times New Roman" pitchFamily="18" charset="0"/>
              </a:rPr>
              <a:t>             </a:t>
            </a:r>
            <a:endParaRPr lang="en-US" sz="2000" b="1" u="sng" dirty="0">
              <a:solidFill>
                <a:srgbClr val="8B00BC"/>
              </a:solidFill>
              <a:latin typeface="Times New Roman" pitchFamily="18" charset="0"/>
              <a:cs typeface="Times New Roman" pitchFamily="18" charset="0"/>
            </a:endParaRPr>
          </a:p>
        </p:txBody>
      </p:sp>
      <p:pic>
        <p:nvPicPr>
          <p:cNvPr id="28676" name="Picture 10">
            <a:extLst>
              <a:ext uri="{FF2B5EF4-FFF2-40B4-BE49-F238E27FC236}">
                <a16:creationId xmlns:a16="http://schemas.microsoft.com/office/drawing/2014/main" id="{EA8F259F-85CC-47C2-AF64-452AC7806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ipfuHySDowqp_EAqM:" descr="profesiju_klasifikators_grozijumi">
            <a:extLst>
              <a:ext uri="{FF2B5EF4-FFF2-40B4-BE49-F238E27FC236}">
                <a16:creationId xmlns:a16="http://schemas.microsoft.com/office/drawing/2014/main" id="{8F59F4CF-60CA-4ED4-9938-547B502CDC6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50825" y="3933825"/>
            <a:ext cx="1412875" cy="1871663"/>
          </a:xfrm>
        </p:spPr>
      </p:pic>
    </p:spTree>
  </p:cSld>
  <p:clrMapOvr>
    <a:masterClrMapping/>
  </p:clrMapOvr>
  <p:transition spd="slow">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C9D98E5C-C27D-49C5-B7C8-CAC8E72D0587}"/>
              </a:ext>
            </a:extLst>
          </p:cNvPr>
          <p:cNvSpPr>
            <a:spLocks noGrp="1" noChangeArrowheads="1"/>
          </p:cNvSpPr>
          <p:nvPr>
            <p:ph type="body" idx="1"/>
          </p:nvPr>
        </p:nvSpPr>
        <p:spPr>
          <a:xfrm>
            <a:off x="395288" y="2565400"/>
            <a:ext cx="8229600" cy="3168650"/>
          </a:xfrm>
          <a:noFill/>
        </p:spPr>
        <p:txBody>
          <a:bodyPr/>
          <a:lstStyle/>
          <a:p>
            <a:pPr algn="just" eaLnBrk="1" hangingPunct="1">
              <a:buFontTx/>
              <a:buNone/>
            </a:pPr>
            <a:r>
              <a:rPr lang="lv-LV" altLang="lv-LV" sz="2000" b="1" dirty="0">
                <a:solidFill>
                  <a:srgbClr val="006600"/>
                </a:solidFill>
                <a:latin typeface="Times New Roman" panose="02020603050405020304" pitchFamily="18" charset="0"/>
                <a:cs typeface="Times New Roman" panose="02020603050405020304" pitchFamily="18" charset="0"/>
              </a:rPr>
              <a:t>     Iesniedzot Labklājības ministrijai priekšlikumus par jaunu profesiju iekļaušanu klasifikatorā, </a:t>
            </a:r>
            <a:r>
              <a:rPr lang="lv-LV" altLang="lv-LV" sz="2000" b="1" u="sng" dirty="0">
                <a:solidFill>
                  <a:srgbClr val="006600"/>
                </a:solidFill>
                <a:latin typeface="Times New Roman" panose="02020603050405020304" pitchFamily="18" charset="0"/>
                <a:cs typeface="Times New Roman" panose="02020603050405020304" pitchFamily="18" charset="0"/>
              </a:rPr>
              <a:t>norāda šādu informāciju</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nosaukums </a:t>
            </a:r>
            <a:r>
              <a:rPr lang="lv-LV" altLang="lv-LV" sz="2000" b="1" dirty="0">
                <a:solidFill>
                  <a:srgbClr val="006600"/>
                </a:solidFill>
                <a:latin typeface="Times New Roman" panose="02020603050405020304" pitchFamily="18" charset="0"/>
                <a:cs typeface="Times New Roman" panose="02020603050405020304" pitchFamily="18" charset="0"/>
              </a:rPr>
              <a:t>(ja nepieciešams, pievienojot arī papildu apzīmējumus);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dokumenti, kas pamato profesijas iekļaušanu Profesiju klasifikatorā </a:t>
            </a:r>
            <a:r>
              <a:rPr lang="lv-LV" altLang="lv-LV" sz="2000" b="1" dirty="0">
                <a:solidFill>
                  <a:srgbClr val="006600"/>
                </a:solidFill>
                <a:latin typeface="Times New Roman" panose="02020603050405020304" pitchFamily="18" charset="0"/>
                <a:cs typeface="Times New Roman" panose="02020603050405020304" pitchFamily="18" charset="0"/>
              </a:rPr>
              <a:t>(pamatojums jaunas profesijas iekļaušanai, amata vai darba apraksts vai cits dokuments);</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profesijas plānotā vieta klasifikācijas </a:t>
            </a:r>
            <a:r>
              <a:rPr lang="lv-LV" altLang="lv-LV" sz="2000" b="1" dirty="0" err="1">
                <a:solidFill>
                  <a:srgbClr val="006600"/>
                </a:solidFill>
                <a:latin typeface="Times New Roman" panose="02020603050405020304" pitchFamily="18" charset="0"/>
                <a:cs typeface="Times New Roman" panose="02020603050405020304" pitchFamily="18" charset="0"/>
              </a:rPr>
              <a:t>pamatgrupas</a:t>
            </a:r>
            <a:r>
              <a:rPr lang="lv-LV" altLang="lv-LV" sz="2000" b="1" dirty="0">
                <a:solidFill>
                  <a:srgbClr val="006600"/>
                </a:solidFill>
                <a:latin typeface="Times New Roman" panose="02020603050405020304" pitchFamily="18" charset="0"/>
                <a:cs typeface="Times New Roman" panose="02020603050405020304" pitchFamily="18" charset="0"/>
              </a:rPr>
              <a:t> mazās grupas </a:t>
            </a:r>
            <a:r>
              <a:rPr lang="lv-LV" altLang="lv-LV" sz="2000" b="1" dirty="0">
                <a:solidFill>
                  <a:srgbClr val="FF0000"/>
                </a:solidFill>
                <a:latin typeface="Times New Roman" panose="02020603050405020304" pitchFamily="18" charset="0"/>
                <a:cs typeface="Times New Roman" panose="02020603050405020304" pitchFamily="18" charset="0"/>
              </a:rPr>
              <a:t>atsevišķajā grupā</a:t>
            </a:r>
            <a:r>
              <a:rPr lang="lv-LV" altLang="lv-LV" sz="2000" b="1" dirty="0">
                <a:solidFill>
                  <a:srgbClr val="006600"/>
                </a:solidFill>
                <a:latin typeface="Times New Roman" panose="02020603050405020304" pitchFamily="18" charset="0"/>
                <a:cs typeface="Times New Roman" panose="02020603050405020304" pitchFamily="18" charset="0"/>
              </a:rPr>
              <a:t>;</a:t>
            </a:r>
          </a:p>
          <a:p>
            <a:pPr algn="just" eaLnBrk="1" hangingPunct="1">
              <a:lnSpc>
                <a:spcPct val="80000"/>
              </a:lnSpc>
              <a:buClr>
                <a:srgbClr val="006600"/>
              </a:buClr>
              <a:buFont typeface="Times New Roman" panose="02020603050405020304" pitchFamily="18" charset="0"/>
              <a:buChar char="●"/>
            </a:pPr>
            <a:r>
              <a:rPr lang="lv-LV" altLang="lv-LV" sz="2000" b="1" dirty="0">
                <a:solidFill>
                  <a:srgbClr val="FF0000"/>
                </a:solidFill>
                <a:latin typeface="Times New Roman" panose="02020603050405020304" pitchFamily="18" charset="0"/>
                <a:cs typeface="Times New Roman" panose="02020603050405020304" pitchFamily="18" charset="0"/>
              </a:rPr>
              <a:t>profesijai atbilstošu pamatuzdevumu apraksts</a:t>
            </a:r>
            <a:r>
              <a:rPr lang="lv-LV" altLang="lv-LV" sz="2000" b="1" dirty="0">
                <a:solidFill>
                  <a:srgbClr val="006600"/>
                </a:solidFill>
                <a:latin typeface="Times New Roman" panose="02020603050405020304" pitchFamily="18" charset="0"/>
                <a:cs typeface="Times New Roman" panose="02020603050405020304" pitchFamily="18" charset="0"/>
              </a:rPr>
              <a:t>.</a:t>
            </a:r>
          </a:p>
        </p:txBody>
      </p:sp>
      <p:pic>
        <p:nvPicPr>
          <p:cNvPr id="29699" name="Picture 10">
            <a:extLst>
              <a:ext uri="{FF2B5EF4-FFF2-40B4-BE49-F238E27FC236}">
                <a16:creationId xmlns:a16="http://schemas.microsoft.com/office/drawing/2014/main" id="{9FED9674-FC9C-4C55-9516-815F709C09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6">
            <a:extLst>
              <a:ext uri="{FF2B5EF4-FFF2-40B4-BE49-F238E27FC236}">
                <a16:creationId xmlns:a16="http://schemas.microsoft.com/office/drawing/2014/main" id="{E22F1BCE-4D2E-4E1F-B844-51E03FBC3549}"/>
              </a:ext>
            </a:extLst>
          </p:cNvPr>
          <p:cNvSpPr>
            <a:spLocks noChangeArrowheads="1"/>
          </p:cNvSpPr>
          <p:nvPr/>
        </p:nvSpPr>
        <p:spPr bwMode="auto">
          <a:xfrm>
            <a:off x="250825" y="981075"/>
            <a:ext cx="7993063" cy="1368425"/>
          </a:xfrm>
          <a:prstGeom prst="rect">
            <a:avLst/>
          </a:prstGeom>
          <a:noFill/>
          <a:ln w="9525">
            <a:noFill/>
            <a:miter lim="800000"/>
            <a:headEnd/>
            <a:tailEnd/>
          </a:ln>
          <a:effectLst/>
        </p:spPr>
        <p:txBody>
          <a:bodyPr/>
          <a:lstStyle/>
          <a:p>
            <a:pPr algn="ctr" eaLnBrk="1" hangingPunct="1">
              <a:defRPr/>
            </a:pPr>
            <a:r>
              <a:rPr lang="lv-LV" sz="3600" b="1" dirty="0">
                <a:solidFill>
                  <a:srgbClr val="006600"/>
                </a:solidFill>
                <a:effectLst>
                  <a:outerShdw blurRad="38100" dist="38100" dir="2700000" algn="tl">
                    <a:srgbClr val="000000"/>
                  </a:outerShdw>
                </a:effectLst>
                <a:latin typeface="Times New Roman" pitchFamily="18" charset="0"/>
                <a:cs typeface="Arial" charset="0"/>
              </a:rPr>
              <a:t>Profesiju klasifikatora aktualizēšana (turpinājums)</a:t>
            </a:r>
            <a:endParaRPr lang="en-US" sz="3600" b="1" dirty="0">
              <a:solidFill>
                <a:srgbClr val="006600"/>
              </a:solidFill>
              <a:effectLst>
                <a:outerShdw blurRad="38100" dist="38100" dir="2700000" algn="tl">
                  <a:srgbClr val="000000"/>
                </a:outerShdw>
              </a:effectLst>
              <a:latin typeface="Times New Roman" pitchFamily="18" charset="0"/>
              <a:cs typeface="Arial" charset="0"/>
            </a:endParaRPr>
          </a:p>
        </p:txBody>
      </p:sp>
    </p:spTree>
  </p:cSld>
  <p:clrMapOvr>
    <a:masterClrMapping/>
  </p:clrMapOvr>
  <p:transition spd="slow">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4D5EB51-369F-400B-8DA0-03B6360934B1}"/>
              </a:ext>
            </a:extLst>
          </p:cNvPr>
          <p:cNvSpPr>
            <a:spLocks noGrp="1" noChangeArrowheads="1"/>
          </p:cNvSpPr>
          <p:nvPr>
            <p:ph type="title"/>
          </p:nvPr>
        </p:nvSpPr>
        <p:spPr>
          <a:xfrm>
            <a:off x="1116013" y="1268413"/>
            <a:ext cx="6985000" cy="311150"/>
          </a:xfrm>
        </p:spPr>
        <p:txBody>
          <a:bodyPr/>
          <a:lstStyle/>
          <a:p>
            <a:pPr eaLnBrk="1" hangingPunct="1">
              <a:defRPr/>
            </a:pPr>
            <a:r>
              <a:rPr lang="lv-LV" sz="2800" b="1">
                <a:solidFill>
                  <a:srgbClr val="006600"/>
                </a:solidFill>
                <a:latin typeface="Times New Roman" pitchFamily="18" charset="0"/>
                <a:cs typeface="Times New Roman" pitchFamily="18" charset="0"/>
              </a:rPr>
              <a:t>Kur var atrast Profesiju klasifikatoru?</a:t>
            </a:r>
            <a:endParaRPr lang="en-US" sz="2800" b="1">
              <a:solidFill>
                <a:srgbClr val="006600"/>
              </a:solidFill>
              <a:latin typeface="Times New Roman" pitchFamily="18" charset="0"/>
              <a:cs typeface="Times New Roman" pitchFamily="18" charset="0"/>
            </a:endParaRPr>
          </a:p>
        </p:txBody>
      </p:sp>
      <p:sp>
        <p:nvSpPr>
          <p:cNvPr id="28675" name="Rectangle 3">
            <a:extLst>
              <a:ext uri="{FF2B5EF4-FFF2-40B4-BE49-F238E27FC236}">
                <a16:creationId xmlns:a16="http://schemas.microsoft.com/office/drawing/2014/main" id="{F0E2ECDA-93B2-48DE-B9EB-B4E4BAB4787F}"/>
              </a:ext>
            </a:extLst>
          </p:cNvPr>
          <p:cNvSpPr>
            <a:spLocks noGrp="1" noChangeArrowheads="1"/>
          </p:cNvSpPr>
          <p:nvPr>
            <p:ph type="body" idx="1"/>
          </p:nvPr>
        </p:nvSpPr>
        <p:spPr>
          <a:xfrm>
            <a:off x="468313" y="1844675"/>
            <a:ext cx="8229600" cy="4176713"/>
          </a:xfrm>
        </p:spPr>
        <p:txBody>
          <a:bodyPr/>
          <a:lstStyle/>
          <a:p>
            <a:pPr marL="609600" indent="-609600" eaLnBrk="1" hangingPunct="1">
              <a:lnSpc>
                <a:spcPct val="80000"/>
              </a:lnSpc>
              <a:buClr>
                <a:srgbClr val="006600"/>
              </a:buClr>
              <a:buFontTx/>
              <a:buAutoNum type="arabicParenR"/>
              <a:defRPr/>
            </a:pPr>
            <a:r>
              <a:rPr lang="lv-LV" sz="2000" b="1" dirty="0">
                <a:solidFill>
                  <a:srgbClr val="006600"/>
                </a:solidFill>
                <a:latin typeface="Times New Roman" pitchFamily="18" charset="0"/>
                <a:cs typeface="Times New Roman" pitchFamily="18" charset="0"/>
              </a:rPr>
              <a:t>Elektroniski programmatūras veidā Labklājības</a:t>
            </a:r>
          </a:p>
          <a:p>
            <a:pPr marL="0" indent="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ministrijas mājas lapā</a:t>
            </a:r>
            <a:r>
              <a:rPr lang="lv-LV" sz="2000" b="1" dirty="0">
                <a:solidFill>
                  <a:srgbClr val="006600"/>
                </a:solidFill>
                <a:latin typeface="Times New Roman" pitchFamily="18" charset="0"/>
              </a:rPr>
              <a:t>:</a:t>
            </a:r>
          </a:p>
          <a:p>
            <a:pPr marL="609600" indent="-609600" eaLnBrk="1" hangingPunct="1">
              <a:lnSpc>
                <a:spcPct val="80000"/>
              </a:lnSpc>
              <a:buClr>
                <a:srgbClr val="006600"/>
              </a:buClr>
              <a:buFontTx/>
              <a:buAutoNum type="arabicParenR"/>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a:t>
            </a:r>
            <a:r>
              <a:rPr lang="lv-LV" sz="2000" b="1" dirty="0">
                <a:latin typeface="Times New Roman" panose="02020603050405020304" pitchFamily="18" charset="0"/>
                <a:cs typeface="Times New Roman" panose="02020603050405020304" pitchFamily="18" charset="0"/>
                <a:hlinkClick r:id="rId2"/>
              </a:rPr>
              <a:t>https://www.lm.gov.lv/lv/profesiju-klasifikators</a:t>
            </a:r>
            <a:endParaRPr lang="lv-LV" sz="2000" b="1" dirty="0">
              <a:solidFill>
                <a:schemeClr val="hlink"/>
              </a:solidFill>
              <a:latin typeface="Times New Roman" panose="02020603050405020304" pitchFamily="18" charset="0"/>
              <a:cs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2"/>
              <a:defRPr/>
            </a:pPr>
            <a:r>
              <a:rPr lang="lv-LV" sz="2000" b="1" dirty="0">
                <a:solidFill>
                  <a:srgbClr val="006600"/>
                </a:solidFill>
                <a:latin typeface="Times New Roman" pitchFamily="18" charset="0"/>
                <a:cs typeface="Times New Roman" pitchFamily="18" charset="0"/>
              </a:rPr>
              <a:t>Elektroniski datu bāzē vai strukturētu failu veidā, portāla adrese:</a:t>
            </a:r>
          </a:p>
          <a:p>
            <a:pPr marL="609600" indent="-609600" eaLnBrk="1" hangingPunct="1">
              <a:lnSpc>
                <a:spcPct val="80000"/>
              </a:lnSpc>
              <a:buClr>
                <a:srgbClr val="006600"/>
              </a:buClr>
              <a:buFontTx/>
              <a:buNone/>
              <a:defRPr/>
            </a:pPr>
            <a:r>
              <a:rPr lang="lv-LV" sz="2000" b="1" dirty="0">
                <a:solidFill>
                  <a:srgbClr val="006600"/>
                </a:solidFill>
                <a:latin typeface="Times New Roman" pitchFamily="18" charset="0"/>
                <a:cs typeface="Times New Roman" pitchFamily="18" charset="0"/>
              </a:rPr>
              <a:t>              </a:t>
            </a:r>
            <a:r>
              <a:rPr lang="lv-LV" sz="2000" b="1" dirty="0">
                <a:solidFill>
                  <a:schemeClr val="hlink"/>
                </a:solidFill>
                <a:latin typeface="Times New Roman" pitchFamily="18" charset="0"/>
                <a:cs typeface="Times New Roman" pitchFamily="18" charset="0"/>
                <a:hlinkClick r:id="rId3"/>
              </a:rPr>
              <a:t>http://www.likumi.lv</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buClr>
                <a:srgbClr val="006600"/>
              </a:buClr>
              <a:buFontTx/>
              <a:buAutoNum type="arabicParenR" startAt="3"/>
              <a:defRPr/>
            </a:pPr>
            <a:r>
              <a:rPr lang="lv-LV" sz="2000" b="1" dirty="0">
                <a:solidFill>
                  <a:srgbClr val="006600"/>
                </a:solidFill>
                <a:latin typeface="Times New Roman" pitchFamily="18" charset="0"/>
                <a:cs typeface="Times New Roman" pitchFamily="18" charset="0"/>
              </a:rPr>
              <a:t>SIA „Lietišķās informācijas dienests” publikācija:</a:t>
            </a: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cs typeface="Times New Roman" pitchFamily="18" charset="0"/>
              </a:rPr>
              <a:t>Adrese: Graudu iela 68, Rīga, LV-1058</a:t>
            </a:r>
            <a:endParaRPr lang="lv-LV" sz="2000" b="1" dirty="0">
              <a:solidFill>
                <a:srgbClr val="006600"/>
              </a:solidFill>
              <a:latin typeface="Times New Roman" pitchFamily="18" charset="0"/>
            </a:endParaRPr>
          </a:p>
          <a:p>
            <a:pPr marL="609600" indent="-609600" eaLnBrk="1" hangingPunct="1">
              <a:lnSpc>
                <a:spcPct val="80000"/>
              </a:lnSpc>
              <a:buFontTx/>
              <a:buNone/>
              <a:defRPr/>
            </a:pPr>
            <a:endParaRPr lang="lv-LV" sz="2000" b="1" dirty="0">
              <a:solidFill>
                <a:srgbClr val="006600"/>
              </a:solidFill>
              <a:latin typeface="Times New Roman" pitchFamily="18" charset="0"/>
            </a:endParaRPr>
          </a:p>
          <a:p>
            <a:pPr marL="609600" indent="-609600" eaLnBrk="1" hangingPunct="1">
              <a:lnSpc>
                <a:spcPct val="80000"/>
              </a:lnSpc>
              <a:defRPr/>
            </a:pPr>
            <a:endParaRPr lang="lv-LV" sz="2000" b="1" dirty="0">
              <a:solidFill>
                <a:srgbClr val="006600"/>
              </a:solidFill>
              <a:latin typeface="Times New Roman" pitchFamily="18" charset="0"/>
            </a:endParaRPr>
          </a:p>
          <a:p>
            <a:pPr marL="609600" indent="-609600" eaLnBrk="1" hangingPunct="1">
              <a:lnSpc>
                <a:spcPct val="80000"/>
              </a:lnSpc>
              <a:buFontTx/>
              <a:buNone/>
              <a:defRPr/>
            </a:pPr>
            <a:r>
              <a:rPr lang="lv-LV" sz="2000" b="1" dirty="0">
                <a:solidFill>
                  <a:srgbClr val="006600"/>
                </a:solidFill>
                <a:latin typeface="Times New Roman" pitchFamily="18" charset="0"/>
              </a:rPr>
              <a:t>              </a:t>
            </a:r>
            <a:r>
              <a:rPr lang="lv-LV" sz="2000" b="1" dirty="0">
                <a:solidFill>
                  <a:srgbClr val="006600"/>
                </a:solidFill>
                <a:latin typeface="Times New Roman" pitchFamily="18" charset="0"/>
                <a:cs typeface="Times New Roman" pitchFamily="18" charset="0"/>
              </a:rPr>
              <a:t>Tālr.: (+371) 67 606110, e-pasts: </a:t>
            </a:r>
            <a:r>
              <a:rPr lang="lv-LV" sz="2000" b="1" dirty="0" err="1">
                <a:solidFill>
                  <a:srgbClr val="339933"/>
                </a:solidFill>
                <a:latin typeface="Times New Roman" pitchFamily="18" charset="0"/>
                <a:cs typeface="Times New Roman" pitchFamily="18" charset="0"/>
                <a:hlinkClick r:id="rId4"/>
              </a:rPr>
              <a:t>lid@lid.lv</a:t>
            </a:r>
            <a:r>
              <a:rPr lang="lv-LV" sz="2000" b="1" dirty="0">
                <a:solidFill>
                  <a:srgbClr val="339933"/>
                </a:solidFill>
                <a:latin typeface="Times New Roman" pitchFamily="18" charset="0"/>
              </a:rPr>
              <a:t> </a:t>
            </a:r>
            <a:endParaRPr lang="en-US" sz="2000" b="1" dirty="0">
              <a:solidFill>
                <a:srgbClr val="339933"/>
              </a:solidFill>
              <a:latin typeface="Times New Roman" pitchFamily="18" charset="0"/>
            </a:endParaRPr>
          </a:p>
        </p:txBody>
      </p:sp>
      <p:pic>
        <p:nvPicPr>
          <p:cNvPr id="30724" name="Picture 10">
            <a:extLst>
              <a:ext uri="{FF2B5EF4-FFF2-40B4-BE49-F238E27FC236}">
                <a16:creationId xmlns:a16="http://schemas.microsoft.com/office/drawing/2014/main" id="{4599018E-B7FD-4C5D-894E-D171DB1FC0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1">
            <a:extLst>
              <a:ext uri="{FF2B5EF4-FFF2-40B4-BE49-F238E27FC236}">
                <a16:creationId xmlns:a16="http://schemas.microsoft.com/office/drawing/2014/main" id="{9094DDDD-ABCE-4D6D-A1FA-57E9DDB74B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8088" y="1557338"/>
            <a:ext cx="1150937"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7">
            <a:extLst>
              <a:ext uri="{FF2B5EF4-FFF2-40B4-BE49-F238E27FC236}">
                <a16:creationId xmlns:a16="http://schemas.microsoft.com/office/drawing/2014/main" id="{55A7A515-54F5-4906-B44C-490CB0BF90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588" y="4221163"/>
            <a:ext cx="1728787"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10">
            <a:extLst>
              <a:ext uri="{FF2B5EF4-FFF2-40B4-BE49-F238E27FC236}">
                <a16:creationId xmlns:a16="http://schemas.microsoft.com/office/drawing/2014/main" id="{B6B4C604-3349-4307-A3DD-95587A70E6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57788"/>
            <a:ext cx="131445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F290A3E-3A09-4C37-8FAB-B84F56B62740}"/>
              </a:ext>
            </a:extLst>
          </p:cNvPr>
          <p:cNvSpPr>
            <a:spLocks noGrp="1" noChangeArrowheads="1"/>
          </p:cNvSpPr>
          <p:nvPr>
            <p:ph type="title"/>
          </p:nvPr>
        </p:nvSpPr>
        <p:spPr>
          <a:xfrm>
            <a:off x="468313" y="981075"/>
            <a:ext cx="7669212"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(1)</a:t>
            </a:r>
            <a:endParaRPr lang="en-US" sz="3600" b="1" dirty="0">
              <a:solidFill>
                <a:srgbClr val="006600"/>
              </a:solidFill>
              <a:latin typeface="Times New Roman" pitchFamily="18" charset="0"/>
              <a:cs typeface="Times New Roman" pitchFamily="18" charset="0"/>
            </a:endParaRPr>
          </a:p>
        </p:txBody>
      </p:sp>
      <p:sp>
        <p:nvSpPr>
          <p:cNvPr id="6147" name="Rectangle 3">
            <a:extLst>
              <a:ext uri="{FF2B5EF4-FFF2-40B4-BE49-F238E27FC236}">
                <a16:creationId xmlns:a16="http://schemas.microsoft.com/office/drawing/2014/main" id="{BD4D4EB8-A768-442C-820B-071115581F92}"/>
              </a:ext>
            </a:extLst>
          </p:cNvPr>
          <p:cNvSpPr>
            <a:spLocks noGrp="1" noChangeArrowheads="1"/>
          </p:cNvSpPr>
          <p:nvPr>
            <p:ph type="body" idx="1"/>
          </p:nvPr>
        </p:nvSpPr>
        <p:spPr>
          <a:xfrm>
            <a:off x="323850" y="2133600"/>
            <a:ext cx="8569325" cy="3992563"/>
          </a:xfrm>
          <a:noFill/>
        </p:spPr>
        <p:txBody>
          <a:bodyPr/>
          <a:lstStyle/>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Starptautiskajā Darba organizācijā (SDO) ir apstiprināta jauna Starptautiskā standartizētā profesiju klasifikācija „International Standard Classification of Occupations (ISCO-08)”, kura Latvijai jāadaptē savos nacionālajos tiesību aktos.</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Eiropas Savienības dalībvalstīm ISCO-08 bija jāizmanto 2010.gada oktobra darba samaksas apsekojumā (Komisijas Regula (EK) Nr. 1738/2005 (2005.gada 21.oktobris), ar ko groza  Regulu (EK)  Nr. 1916/2000 attiecībā uz informācijas par izpeļņas struktūru definēšanu un nosūtīšanu), kā arī veicot tautas skaitīšanu 2011.gadā.</a:t>
            </a:r>
          </a:p>
          <a:p>
            <a:pPr eaLnBrk="1" hangingPunct="1">
              <a:lnSpc>
                <a:spcPct val="80000"/>
              </a:lnSpc>
              <a:buClr>
                <a:srgbClr val="006600"/>
              </a:buClr>
              <a:buFont typeface="Symbol" panose="05050102010706020507" pitchFamily="18" charset="2"/>
              <a:buChar char="·"/>
            </a:pPr>
            <a:r>
              <a:rPr lang="lv-LV" altLang="lv-LV" sz="2000" b="1">
                <a:solidFill>
                  <a:srgbClr val="006600"/>
                </a:solidFill>
                <a:latin typeface="Times New Roman" panose="02020603050405020304" pitchFamily="18" charset="0"/>
              </a:rPr>
              <a:t>Līdz ar to tika veikta Latvijas Republikas Profesiju klasifikatora aktualizēšana un tas tika saskaņots ar jauno starptautisko standartizēto profesiju klasifikāciju ISCO-08, ko paredzēts lietot starptautiskās standartizētās profesiju klasifikācijas ISCO 88 (COM) vietā.</a:t>
            </a:r>
          </a:p>
        </p:txBody>
      </p:sp>
      <p:pic>
        <p:nvPicPr>
          <p:cNvPr id="6148" name="Picture 10">
            <a:extLst>
              <a:ext uri="{FF2B5EF4-FFF2-40B4-BE49-F238E27FC236}">
                <a16:creationId xmlns:a16="http://schemas.microsoft.com/office/drawing/2014/main" id="{2E110D0C-7E2F-40D3-9AB2-36AD9BADF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7">
            <a:extLst>
              <a:ext uri="{FF2B5EF4-FFF2-40B4-BE49-F238E27FC236}">
                <a16:creationId xmlns:a16="http://schemas.microsoft.com/office/drawing/2014/main" id="{0EB5A887-D7A7-4BBA-9AC8-1E83EF451C02}"/>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6150" name="Picture 16">
            <a:extLst>
              <a:ext uri="{FF2B5EF4-FFF2-40B4-BE49-F238E27FC236}">
                <a16:creationId xmlns:a16="http://schemas.microsoft.com/office/drawing/2014/main" id="{B7A3CF97-2E0E-43F7-98EA-2B24B26C8C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9">
            <a:extLst>
              <a:ext uri="{FF2B5EF4-FFF2-40B4-BE49-F238E27FC236}">
                <a16:creationId xmlns:a16="http://schemas.microsoft.com/office/drawing/2014/main" id="{DED24285-6E17-4070-A842-B84B22E6D0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7D6A23C-0724-4D97-9110-E777F5C065CB}"/>
              </a:ext>
            </a:extLst>
          </p:cNvPr>
          <p:cNvSpPr>
            <a:spLocks noGrp="1" noChangeArrowheads="1"/>
          </p:cNvSpPr>
          <p:nvPr>
            <p:ph type="title" idx="4294967295"/>
          </p:nvPr>
        </p:nvSpPr>
        <p:spPr>
          <a:xfrm>
            <a:off x="0" y="981075"/>
            <a:ext cx="8137525" cy="720725"/>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(2)</a:t>
            </a:r>
            <a:endParaRPr lang="en-US" sz="3600" b="1" dirty="0">
              <a:solidFill>
                <a:srgbClr val="006600"/>
              </a:solidFill>
              <a:latin typeface="Times New Roman" pitchFamily="18" charset="0"/>
              <a:cs typeface="Times New Roman" pitchFamily="18" charset="0"/>
            </a:endParaRPr>
          </a:p>
        </p:txBody>
      </p:sp>
      <p:sp>
        <p:nvSpPr>
          <p:cNvPr id="7171" name="Rectangle 3">
            <a:extLst>
              <a:ext uri="{FF2B5EF4-FFF2-40B4-BE49-F238E27FC236}">
                <a16:creationId xmlns:a16="http://schemas.microsoft.com/office/drawing/2014/main" id="{0B428927-4EC8-47B1-96B8-8253C8AFD07D}"/>
              </a:ext>
            </a:extLst>
          </p:cNvPr>
          <p:cNvSpPr>
            <a:spLocks noGrp="1" noChangeArrowheads="1"/>
          </p:cNvSpPr>
          <p:nvPr>
            <p:ph type="body" idx="4294967295"/>
          </p:nvPr>
        </p:nvSpPr>
        <p:spPr>
          <a:xfrm>
            <a:off x="179388" y="1916113"/>
            <a:ext cx="8713787" cy="4681537"/>
          </a:xfrm>
          <a:noFill/>
        </p:spPr>
        <p:txBody>
          <a:bodyPr/>
          <a:lstStyle/>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Jaunais Profesiju klasifikators apstiprināts ar Ministru kabineta 2010.gada 18.maija noteikumiem Nr.461 „Noteikumi par Profesiju klasifikatoru, profesijai atbilstošiem pamatuzdevumiem un kvalifikācijas pamatprasībām un Profesiju klasifikatora lietošanas un aktualizēšanas kārtību” un tas stājas spēkā 2010.gada 1.jūnijā.</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Šie noteikumi paredzēja 4 mēnešu pārejas periodu (līdz 2010.gada 1.oktobrim), lai darba devēji nepieciešamajos dokumentos saskaņotu profesiju (arodu, amatu, specialitāšu) nosaukumus ar noteikumos iekļauto profesiju (arodu, amatu, specialitāšu) nosaukumiem.</a:t>
            </a:r>
          </a:p>
          <a:p>
            <a:pPr eaLnBrk="1" hangingPunct="1">
              <a:lnSpc>
                <a:spcPct val="80000"/>
              </a:lnSpc>
              <a:buClr>
                <a:srgbClr val="006600"/>
              </a:buClr>
              <a:buFont typeface="Symbol" panose="05050102010706020507" pitchFamily="18" charset="2"/>
              <a:buChar char="·"/>
            </a:pPr>
            <a:r>
              <a:rPr lang="lv-LV" altLang="lv-LV" sz="1900" b="1">
                <a:solidFill>
                  <a:srgbClr val="006600"/>
                </a:solidFill>
                <a:latin typeface="Times New Roman" panose="02020603050405020304" pitchFamily="18" charset="0"/>
              </a:rPr>
              <a:t>Līdz šim brīdim šie noteikumi ir grozīti trīspadsmit reizes (MK 2010.gada 14.septembra noteikumi Nr.861, MK 2010.gada 14.decembra noteikumi Nr.1116, MK 2011.gada 26.jūlija noteikumi Nr.579, MK 2012.gada 3.janvāra noteikumi Nr.15, MK 2012.gada 7.augusta noteikumi Nr.542, MK 2013.gada 19.februāra noteikumi Nr.95. Ministru kabineta 2013.gada 3.septembra noteikumi Nr.756, MK 2014.gada 14.janvāra noteikumi Nr.22, MK 2014.gada 4.marta noteikumi Nr.119, MK 2014.gada 30.septembra noteikumi Nr.579, MK 2015.gada 27.janvāra noteikumi Nr.24, MK 2015.gada 4.augusta noteikumi Nr.445, MK 2015.gada 22.novembra noteikumi Nr.794 un MK 2016.gada 2.augusta noteikumi Nr.503).</a:t>
            </a:r>
            <a:endParaRPr lang="en-US" altLang="lv-LV" sz="1900" b="1">
              <a:solidFill>
                <a:srgbClr val="006600"/>
              </a:solidFill>
              <a:latin typeface="Times New Roman" panose="02020603050405020304" pitchFamily="18" charset="0"/>
            </a:endParaRPr>
          </a:p>
        </p:txBody>
      </p:sp>
      <p:pic>
        <p:nvPicPr>
          <p:cNvPr id="7172" name="Picture 10">
            <a:extLst>
              <a:ext uri="{FF2B5EF4-FFF2-40B4-BE49-F238E27FC236}">
                <a16:creationId xmlns:a16="http://schemas.microsoft.com/office/drawing/2014/main" id="{0D6420F1-EE8B-4ED2-8F56-DD4C70FF5E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7">
            <a:extLst>
              <a:ext uri="{FF2B5EF4-FFF2-40B4-BE49-F238E27FC236}">
                <a16:creationId xmlns:a16="http://schemas.microsoft.com/office/drawing/2014/main" id="{E70BAB84-6B2C-4C74-82CA-B24E8D4FD93E}"/>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7174" name="Picture 16">
            <a:extLst>
              <a:ext uri="{FF2B5EF4-FFF2-40B4-BE49-F238E27FC236}">
                <a16:creationId xmlns:a16="http://schemas.microsoft.com/office/drawing/2014/main" id="{9740005A-EEDC-41B5-B5FC-61CF441F2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9">
            <a:extLst>
              <a:ext uri="{FF2B5EF4-FFF2-40B4-BE49-F238E27FC236}">
                <a16:creationId xmlns:a16="http://schemas.microsoft.com/office/drawing/2014/main" id="{E872F968-E1A2-4D31-856F-5A0D4E5749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(3)</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07504" y="2133599"/>
            <a:ext cx="8785671" cy="4724397"/>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Saskaņā ar 2015.gada 4.jūnija Statistikas likumu, kas stājās spēkā ar 2016.gada 1.janvāri, Ministru kabineta 2010.gada 18.maija noteikumi Nr.461 „Noteikumi par Profesiju klasifikatoru, profesijai atbilstošiem pamatuzdevumiem un kvalifikācijas pamatprasībām un Profesiju klasifikatora lietošanas un aktualizēšanas kārtību” ir spēkā līdz 2017.gada 31.maijam, tāpēc Labklājības ministrija izstrādāja jaunus Ministru kabineta noteikumus par Profesiju klasifikatoru.</a:t>
            </a:r>
          </a:p>
          <a:p>
            <a:pPr eaLnBrk="1" hangingPunct="1">
              <a:lnSpc>
                <a:spcPct val="80000"/>
              </a:lnSpc>
              <a:buClr>
                <a:srgbClr val="006600"/>
              </a:buClr>
              <a:buFont typeface="Symbol" panose="05050102010706020507" pitchFamily="18" charset="2"/>
              <a:buChar char="·"/>
            </a:pPr>
            <a:r>
              <a:rPr lang="lv-LV" altLang="lv-LV" sz="1900" b="1" dirty="0" err="1">
                <a:solidFill>
                  <a:srgbClr val="FF0000"/>
                </a:solidFill>
                <a:latin typeface="Times New Roman" panose="02020603050405020304" pitchFamily="18" charset="0"/>
              </a:rPr>
              <a:t>Pārizdotais</a:t>
            </a:r>
            <a:r>
              <a:rPr lang="lv-LV" altLang="lv-LV" sz="1900" b="1" dirty="0">
                <a:solidFill>
                  <a:srgbClr val="FF0000"/>
                </a:solidFill>
                <a:latin typeface="Times New Roman" panose="02020603050405020304" pitchFamily="18" charset="0"/>
              </a:rPr>
              <a:t> Profesiju klasifikators apstiprināts ar Ministru kabineta 2017.gada 23.maija noteikumiem Nr.264 „Noteikumi par Profesiju klasifikatoru, profesijai atbilstošiem pamatuzdevumiem un kvalifikācijas pamatprasībām” un tas stājas spēkā 2017.gada 1.jūnijā.</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Šie noteikumi atzīst par spēku zaudējušiem Ministru kabineta 2010.gada 18.maija noteikumus Nr.461 „Noteikumi par Profesiju klasifikatoru, profesijai atbilstošiem pamatuzdevumiem un kvalifikācijas pamatprasībām un Profesiju klasifikatora lietošanas un aktualizēšanas kārtību.</a:t>
            </a: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63EEA0-AF0F-4ACF-8521-088015F5081A}"/>
              </a:ext>
            </a:extLst>
          </p:cNvPr>
          <p:cNvSpPr>
            <a:spLocks noGrp="1" noChangeArrowheads="1"/>
          </p:cNvSpPr>
          <p:nvPr>
            <p:ph type="title" idx="4294967295"/>
          </p:nvPr>
        </p:nvSpPr>
        <p:spPr>
          <a:xfrm>
            <a:off x="395288" y="1125538"/>
            <a:ext cx="7742237" cy="576262"/>
          </a:xfrm>
        </p:spPr>
        <p:txBody>
          <a:bodyPr/>
          <a:lstStyle/>
          <a:p>
            <a:pPr eaLnBrk="1" hangingPunct="1">
              <a:defRPr/>
            </a:pPr>
            <a:r>
              <a:rPr lang="lv-LV" sz="3600" b="1" dirty="0">
                <a:solidFill>
                  <a:srgbClr val="006600"/>
                </a:solidFill>
                <a:latin typeface="Times New Roman" pitchFamily="18" charset="0"/>
                <a:cs typeface="Times New Roman" pitchFamily="18" charset="0"/>
              </a:rPr>
              <a:t>Jaunā Profesiju klasifikatora veidošana un apstiprināšana (</a:t>
            </a:r>
            <a:r>
              <a:rPr lang="en-GB" sz="3600" b="1" dirty="0">
                <a:solidFill>
                  <a:srgbClr val="006600"/>
                </a:solidFill>
                <a:latin typeface="Times New Roman" pitchFamily="18" charset="0"/>
                <a:cs typeface="Times New Roman" pitchFamily="18" charset="0"/>
              </a:rPr>
              <a:t>4</a:t>
            </a:r>
            <a:r>
              <a:rPr lang="lv-LV" sz="3600" b="1" dirty="0">
                <a:solidFill>
                  <a:srgbClr val="006600"/>
                </a:solidFill>
                <a:latin typeface="Times New Roman" pitchFamily="18" charset="0"/>
                <a:cs typeface="Times New Roman" pitchFamily="18" charset="0"/>
              </a:rPr>
              <a:t>)</a:t>
            </a:r>
            <a:endParaRPr lang="en-US" sz="3600" b="1" dirty="0">
              <a:solidFill>
                <a:srgbClr val="006600"/>
              </a:solidFill>
              <a:latin typeface="Times New Roman" pitchFamily="18" charset="0"/>
              <a:cs typeface="Times New Roman" pitchFamily="18" charset="0"/>
            </a:endParaRPr>
          </a:p>
        </p:txBody>
      </p:sp>
      <p:sp>
        <p:nvSpPr>
          <p:cNvPr id="8195" name="Rectangle 3">
            <a:extLst>
              <a:ext uri="{FF2B5EF4-FFF2-40B4-BE49-F238E27FC236}">
                <a16:creationId xmlns:a16="http://schemas.microsoft.com/office/drawing/2014/main" id="{40A97B2F-32F3-44A0-9578-70B377C11E08}"/>
              </a:ext>
            </a:extLst>
          </p:cNvPr>
          <p:cNvSpPr>
            <a:spLocks noGrp="1" noChangeArrowheads="1"/>
          </p:cNvSpPr>
          <p:nvPr>
            <p:ph type="body" idx="4294967295"/>
          </p:nvPr>
        </p:nvSpPr>
        <p:spPr>
          <a:xfrm>
            <a:off x="179512" y="2351088"/>
            <a:ext cx="8713663" cy="4102246"/>
          </a:xfrm>
          <a:noFill/>
        </p:spPr>
        <p:txBody>
          <a:bodyPr/>
          <a:lstStyle/>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2018.gadā noteikumi Nr.264 ir grozīti (MK  06.03.2018. noteikumi Nr.133).</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2019.gadā noteikumi Nr. 264 ir grozīti (MK 12.02.2019. noteikumi Nr.63</a:t>
            </a:r>
            <a:r>
              <a:rPr lang="en-GB" altLang="lv-LV" sz="1900" b="1" dirty="0">
                <a:solidFill>
                  <a:srgbClr val="006600"/>
                </a:solidFill>
                <a:latin typeface="Times New Roman" panose="02020603050405020304" pitchFamily="18" charset="0"/>
              </a:rPr>
              <a:t>, MK 04.06.2019.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Nr.234).</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2020.gadā noteikumi Nr.264 ir grozīti (MK 24.03.2020. noteikumi Nr.160).</a:t>
            </a:r>
            <a:endParaRPr lang="en-GB" altLang="lv-LV" sz="1900" b="1" dirty="0">
              <a:solidFill>
                <a:srgbClr val="006600"/>
              </a:solidFill>
              <a:latin typeface="Times New Roman" panose="02020603050405020304" pitchFamily="18" charset="0"/>
            </a:endParaRP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2021.gadā noteikumi Nr.264 ir grozīti (</a:t>
            </a:r>
            <a:r>
              <a:rPr lang="en-GB" altLang="lv-LV" sz="1900" b="1" dirty="0">
                <a:solidFill>
                  <a:srgbClr val="006600"/>
                </a:solidFill>
                <a:latin typeface="Times New Roman" panose="02020603050405020304" pitchFamily="18" charset="0"/>
              </a:rPr>
              <a:t>MK 04.02.2021. </a:t>
            </a:r>
            <a:r>
              <a:rPr lang="lv-LV" altLang="lv-LV" sz="1900" b="1" dirty="0">
                <a:solidFill>
                  <a:srgbClr val="006600"/>
                </a:solidFill>
                <a:latin typeface="Times New Roman" panose="02020603050405020304" pitchFamily="18" charset="0"/>
              </a:rPr>
              <a:t>noteikumi</a:t>
            </a:r>
            <a:r>
              <a:rPr lang="en-GB" altLang="lv-LV" sz="1900" b="1" dirty="0">
                <a:solidFill>
                  <a:srgbClr val="006600"/>
                </a:solidFill>
                <a:latin typeface="Times New Roman" panose="02020603050405020304" pitchFamily="18" charset="0"/>
              </a:rPr>
              <a:t> Nr.75).</a:t>
            </a:r>
          </a:p>
          <a:p>
            <a:pPr eaLnBrk="1" hangingPunct="1">
              <a:lnSpc>
                <a:spcPct val="80000"/>
              </a:lnSpc>
              <a:buClr>
                <a:srgbClr val="006600"/>
              </a:buClr>
              <a:buFont typeface="Symbol" panose="05050102010706020507" pitchFamily="18" charset="2"/>
              <a:buChar char="·"/>
            </a:pPr>
            <a:r>
              <a:rPr lang="lv-LV" altLang="lv-LV" sz="1900" b="1" dirty="0">
                <a:solidFill>
                  <a:srgbClr val="006600"/>
                </a:solidFill>
                <a:latin typeface="Times New Roman" panose="02020603050405020304" pitchFamily="18" charset="0"/>
              </a:rPr>
              <a:t>2022.gadā noteikumi Nr.264 ir grozīti (M</a:t>
            </a:r>
            <a:r>
              <a:rPr lang="en-US" altLang="lv-LV" sz="1900" b="1" dirty="0">
                <a:solidFill>
                  <a:srgbClr val="006600"/>
                </a:solidFill>
                <a:latin typeface="Times New Roman" panose="02020603050405020304" pitchFamily="18" charset="0"/>
              </a:rPr>
              <a:t>K 05.04.2022. </a:t>
            </a:r>
            <a:r>
              <a:rPr lang="lv-LV" altLang="lv-LV" sz="1900" b="1" dirty="0">
                <a:solidFill>
                  <a:srgbClr val="006600"/>
                </a:solidFill>
                <a:latin typeface="Times New Roman" panose="02020603050405020304" pitchFamily="18" charset="0"/>
              </a:rPr>
              <a:t>noteikumi</a:t>
            </a:r>
            <a:r>
              <a:rPr lang="en-US" altLang="lv-LV" sz="1900" b="1" dirty="0">
                <a:solidFill>
                  <a:srgbClr val="006600"/>
                </a:solidFill>
                <a:latin typeface="Times New Roman" panose="02020603050405020304" pitchFamily="18" charset="0"/>
              </a:rPr>
              <a:t> Nr.214)</a:t>
            </a:r>
          </a:p>
          <a:p>
            <a:pPr eaLnBrk="1" hangingPunct="1">
              <a:lnSpc>
                <a:spcPct val="80000"/>
              </a:lnSpc>
              <a:buClr>
                <a:srgbClr val="006600"/>
              </a:buClr>
              <a:buFont typeface="Symbol" panose="05050102010706020507" pitchFamily="18" charset="2"/>
              <a:buChar char="·"/>
            </a:pPr>
            <a:r>
              <a:rPr lang="en-US" altLang="lv-LV" sz="1900" b="1" dirty="0">
                <a:solidFill>
                  <a:srgbClr val="006600"/>
                </a:solidFill>
                <a:latin typeface="Times New Roman" panose="02020603050405020304" pitchFamily="18" charset="0"/>
              </a:rPr>
              <a:t>2023.gadā </a:t>
            </a:r>
            <a:r>
              <a:rPr lang="en-US" altLang="lv-LV" sz="1900" b="1" dirty="0" err="1">
                <a:solidFill>
                  <a:srgbClr val="006600"/>
                </a:solidFill>
                <a:latin typeface="Times New Roman" panose="02020603050405020304" pitchFamily="18" charset="0"/>
              </a:rPr>
              <a:t>noteikumi</a:t>
            </a:r>
            <a:r>
              <a:rPr lang="en-US" altLang="lv-LV" sz="1900" b="1" dirty="0">
                <a:solidFill>
                  <a:srgbClr val="006600"/>
                </a:solidFill>
                <a:latin typeface="Times New Roman" panose="02020603050405020304" pitchFamily="18" charset="0"/>
              </a:rPr>
              <a:t> Nr.264 </a:t>
            </a:r>
            <a:r>
              <a:rPr lang="en-US" altLang="lv-LV" sz="1900" b="1" dirty="0" err="1">
                <a:solidFill>
                  <a:srgbClr val="006600"/>
                </a:solidFill>
                <a:latin typeface="Times New Roman" panose="02020603050405020304" pitchFamily="18" charset="0"/>
              </a:rPr>
              <a:t>ir</a:t>
            </a:r>
            <a:r>
              <a:rPr lang="en-US" altLang="lv-LV" sz="1900" b="1" dirty="0">
                <a:solidFill>
                  <a:srgbClr val="006600"/>
                </a:solidFill>
                <a:latin typeface="Times New Roman" panose="02020603050405020304" pitchFamily="18" charset="0"/>
              </a:rPr>
              <a:t> </a:t>
            </a:r>
            <a:r>
              <a:rPr lang="en-US" altLang="lv-LV" sz="1900" b="1" dirty="0" err="1">
                <a:solidFill>
                  <a:srgbClr val="006600"/>
                </a:solidFill>
                <a:latin typeface="Times New Roman" panose="02020603050405020304" pitchFamily="18" charset="0"/>
              </a:rPr>
              <a:t>grozīti</a:t>
            </a:r>
            <a:r>
              <a:rPr lang="en-US" altLang="lv-LV" sz="1900" b="1" dirty="0">
                <a:solidFill>
                  <a:srgbClr val="006600"/>
                </a:solidFill>
                <a:latin typeface="Times New Roman" panose="02020603050405020304" pitchFamily="18" charset="0"/>
              </a:rPr>
              <a:t> (MK 05.12.2023. </a:t>
            </a:r>
            <a:r>
              <a:rPr lang="en-US" altLang="lv-LV" sz="1900" b="1" dirty="0" err="1">
                <a:solidFill>
                  <a:srgbClr val="006600"/>
                </a:solidFill>
                <a:latin typeface="Times New Roman" panose="02020603050405020304" pitchFamily="18" charset="0"/>
              </a:rPr>
              <a:t>noteikumi</a:t>
            </a:r>
            <a:r>
              <a:rPr lang="en-US" altLang="lv-LV" sz="1900" b="1" dirty="0">
                <a:solidFill>
                  <a:srgbClr val="006600"/>
                </a:solidFill>
                <a:latin typeface="Times New Roman" panose="02020603050405020304" pitchFamily="18" charset="0"/>
              </a:rPr>
              <a:t> Nr. 700)</a:t>
            </a:r>
            <a:endParaRPr lang="lv-LV" altLang="lv-LV" sz="1900" b="1" dirty="0">
              <a:solidFill>
                <a:srgbClr val="006600"/>
              </a:solidFill>
              <a:latin typeface="Times New Roman" panose="02020603050405020304" pitchFamily="18" charset="0"/>
            </a:endParaRPr>
          </a:p>
        </p:txBody>
      </p:sp>
      <p:pic>
        <p:nvPicPr>
          <p:cNvPr id="8196" name="Picture 10">
            <a:extLst>
              <a:ext uri="{FF2B5EF4-FFF2-40B4-BE49-F238E27FC236}">
                <a16:creationId xmlns:a16="http://schemas.microsoft.com/office/drawing/2014/main" id="{C276D7FC-9086-431B-86FD-589A3A343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76250"/>
            <a:ext cx="104298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7">
            <a:extLst>
              <a:ext uri="{FF2B5EF4-FFF2-40B4-BE49-F238E27FC236}">
                <a16:creationId xmlns:a16="http://schemas.microsoft.com/office/drawing/2014/main" id="{46347B9B-D0E4-4917-8FF8-0EF75956AB23}"/>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pic>
        <p:nvPicPr>
          <p:cNvPr id="8198" name="Picture 16">
            <a:extLst>
              <a:ext uri="{FF2B5EF4-FFF2-40B4-BE49-F238E27FC236}">
                <a16:creationId xmlns:a16="http://schemas.microsoft.com/office/drawing/2014/main" id="{0589101B-7AC5-480E-933A-DF71668AF4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0"/>
            <a:ext cx="792162"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9">
            <a:extLst>
              <a:ext uri="{FF2B5EF4-FFF2-40B4-BE49-F238E27FC236}">
                <a16:creationId xmlns:a16="http://schemas.microsoft.com/office/drawing/2014/main" id="{7845BB15-A6A9-4352-B83F-8655E7E1B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0"/>
            <a:ext cx="1655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4951561"/>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85BE87B-D115-49B2-AC43-B7A12232FC77}"/>
              </a:ext>
            </a:extLst>
          </p:cNvPr>
          <p:cNvSpPr>
            <a:spLocks noGrp="1" noChangeArrowheads="1"/>
          </p:cNvSpPr>
          <p:nvPr>
            <p:ph type="title"/>
          </p:nvPr>
        </p:nvSpPr>
        <p:spPr>
          <a:xfrm>
            <a:off x="611188" y="1268413"/>
            <a:ext cx="7942262" cy="1152525"/>
          </a:xfrm>
        </p:spPr>
        <p:txBody>
          <a:bodyPr/>
          <a:lstStyle/>
          <a:p>
            <a:pPr eaLnBrk="1" hangingPunct="1">
              <a:defRPr/>
            </a:pPr>
            <a:r>
              <a:rPr lang="lv-LV" sz="3600" b="1" dirty="0">
                <a:solidFill>
                  <a:srgbClr val="006600"/>
                </a:solidFill>
                <a:latin typeface="Times New Roman" pitchFamily="18" charset="0"/>
              </a:rPr>
              <a:t>Ministru kabineta noteikumu izdošanas pamats</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484D536E-B4D3-48E1-BA4B-01B10794B295}"/>
              </a:ext>
            </a:extLst>
          </p:cNvPr>
          <p:cNvSpPr>
            <a:spLocks noGrp="1" noChangeArrowheads="1"/>
          </p:cNvSpPr>
          <p:nvPr>
            <p:ph type="body" idx="1"/>
          </p:nvPr>
        </p:nvSpPr>
        <p:spPr>
          <a:xfrm>
            <a:off x="684213" y="3068638"/>
            <a:ext cx="5400675" cy="2160587"/>
          </a:xfrm>
          <a:noFill/>
        </p:spPr>
        <p:txBody>
          <a:bodyPr/>
          <a:lstStyle/>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Darba likuma 40.panta septītā daļa</a:t>
            </a:r>
          </a:p>
          <a:p>
            <a:pPr eaLnBrk="1" hangingPunct="1">
              <a:lnSpc>
                <a:spcPct val="120000"/>
              </a:lnSpc>
              <a:buClr>
                <a:srgbClr val="006600"/>
              </a:buClr>
              <a:buFont typeface="Symbol" panose="05050102010706020507" pitchFamily="18" charset="2"/>
              <a:buChar char="·"/>
            </a:pPr>
            <a:r>
              <a:rPr lang="lv-LV" altLang="lv-LV" sz="2400" b="1">
                <a:solidFill>
                  <a:srgbClr val="006600"/>
                </a:solidFill>
                <a:latin typeface="Times New Roman" panose="02020603050405020304" pitchFamily="18" charset="0"/>
              </a:rPr>
              <a:t>Statistikas likuma 21.panta 1.punkts</a:t>
            </a:r>
            <a:endParaRPr lang="en-US" altLang="lv-LV" sz="2400" b="1">
              <a:solidFill>
                <a:srgbClr val="006600"/>
              </a:solidFill>
              <a:latin typeface="Times New Roman" panose="02020603050405020304" pitchFamily="18" charset="0"/>
            </a:endParaRPr>
          </a:p>
        </p:txBody>
      </p:sp>
      <p:pic>
        <p:nvPicPr>
          <p:cNvPr id="9220" name="Picture 10">
            <a:extLst>
              <a:ext uri="{FF2B5EF4-FFF2-40B4-BE49-F238E27FC236}">
                <a16:creationId xmlns:a16="http://schemas.microsoft.com/office/drawing/2014/main" id="{80501100-F09E-4BCF-A9E9-30F25CBDD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8">
            <a:extLst>
              <a:ext uri="{FF2B5EF4-FFF2-40B4-BE49-F238E27FC236}">
                <a16:creationId xmlns:a16="http://schemas.microsoft.com/office/drawing/2014/main" id="{7F7D8AA7-9259-4C58-B037-14D32BA3BA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3068638"/>
            <a:ext cx="1076325"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8">
            <a:extLst>
              <a:ext uri="{FF2B5EF4-FFF2-40B4-BE49-F238E27FC236}">
                <a16:creationId xmlns:a16="http://schemas.microsoft.com/office/drawing/2014/main" id="{FB58DEAE-5646-430F-9333-8665E347FFB8}"/>
              </a:ext>
            </a:extLst>
          </p:cNvPr>
          <p:cNvSpPr>
            <a:spLocks noChangeArrowheads="1"/>
          </p:cNvSpPr>
          <p:nvPr/>
        </p:nvSpPr>
        <p:spPr bwMode="auto">
          <a:xfrm>
            <a:off x="0" y="2209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
        <p:nvSpPr>
          <p:cNvPr id="9223" name="Rectangle 9">
            <a:extLst>
              <a:ext uri="{FF2B5EF4-FFF2-40B4-BE49-F238E27FC236}">
                <a16:creationId xmlns:a16="http://schemas.microsoft.com/office/drawing/2014/main" id="{33E8451F-68F8-4384-B529-B3B385D17ED4}"/>
              </a:ext>
            </a:extLst>
          </p:cNvPr>
          <p:cNvSpPr>
            <a:spLocks noChangeArrowheads="1"/>
          </p:cNvSpPr>
          <p:nvPr/>
        </p:nvSpPr>
        <p:spPr bwMode="auto">
          <a:xfrm>
            <a:off x="0" y="3790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lv-LV" altLang="lv-LV"/>
          </a:p>
        </p:txBody>
      </p:sp>
    </p:spTree>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F45EF50-989B-42CA-8979-BD64B409140D}"/>
              </a:ext>
            </a:extLst>
          </p:cNvPr>
          <p:cNvSpPr>
            <a:spLocks noGrp="1" noChangeArrowheads="1"/>
          </p:cNvSpPr>
          <p:nvPr>
            <p:ph type="title"/>
          </p:nvPr>
        </p:nvSpPr>
        <p:spPr>
          <a:xfrm>
            <a:off x="250825" y="1484313"/>
            <a:ext cx="8229600" cy="490537"/>
          </a:xfrm>
        </p:spPr>
        <p:txBody>
          <a:bodyPr/>
          <a:lstStyle/>
          <a:p>
            <a:pPr eaLnBrk="1" hangingPunct="1">
              <a:defRPr/>
            </a:pPr>
            <a:r>
              <a:rPr lang="lv-LV" sz="3600" b="1" dirty="0">
                <a:solidFill>
                  <a:srgbClr val="006600"/>
                </a:solidFill>
                <a:latin typeface="Times New Roman" pitchFamily="18" charset="0"/>
              </a:rPr>
              <a:t>Profesiju klasifikators nosaka:</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D7E992A4-56B4-42F5-8100-531BFE758956}"/>
              </a:ext>
            </a:extLst>
          </p:cNvPr>
          <p:cNvSpPr>
            <a:spLocks noGrp="1" noChangeArrowheads="1"/>
          </p:cNvSpPr>
          <p:nvPr>
            <p:ph type="body" idx="1"/>
          </p:nvPr>
        </p:nvSpPr>
        <p:spPr>
          <a:xfrm>
            <a:off x="395288" y="2133600"/>
            <a:ext cx="8640762" cy="4175125"/>
          </a:xfrm>
        </p:spPr>
        <p:txBody>
          <a:bodyPr/>
          <a:lstStyle/>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nacionālo statistisko klasifikāciju "Profesiju klasifikators" (turpmāk – Profesiju klasifikators);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profesijai (arodam, amatam, specialitātei) atbilstošus pamatuzdevumus un kvalifikācijas pamatprasības;</a:t>
            </a:r>
          </a:p>
          <a:p>
            <a:pPr eaLnBrk="1" hangingPunct="1">
              <a:lnSpc>
                <a:spcPct val="120000"/>
              </a:lnSpc>
              <a:buClr>
                <a:srgbClr val="006600"/>
              </a:buClr>
              <a:buFont typeface="Symbol" pitchFamily="18" charset="2"/>
              <a:buChar char="·"/>
              <a:defRPr/>
            </a:pPr>
            <a:r>
              <a:rPr lang="lv-LV" sz="2400" b="1" dirty="0">
                <a:solidFill>
                  <a:srgbClr val="006600"/>
                </a:solidFill>
                <a:latin typeface="Times New Roman" pitchFamily="18" charset="0"/>
              </a:rPr>
              <a:t>Profesiju klasifikatora lietošanas un aktualizēšanas kārtību.</a:t>
            </a:r>
          </a:p>
          <a:p>
            <a:pPr marL="0" indent="0" eaLnBrk="1" hangingPunct="1">
              <a:spcBef>
                <a:spcPts val="0"/>
              </a:spcBef>
              <a:buClr>
                <a:srgbClr val="006600"/>
              </a:buClr>
              <a:buFontTx/>
              <a:buNone/>
              <a:defRPr/>
            </a:pPr>
            <a:r>
              <a:rPr lang="lv-LV" sz="2400" b="1" dirty="0">
                <a:solidFill>
                  <a:srgbClr val="006600"/>
                </a:solidFill>
                <a:latin typeface="Times New Roman" pitchFamily="18" charset="0"/>
              </a:rPr>
              <a:t>Profesiju klasifikatorā profesijas klasificētas grupās saskaņā ar Starptautiskās Darba organizācijas 2008.gada starptautisko standartizēto profesiju klasifikāciju (</a:t>
            </a:r>
            <a:r>
              <a:rPr lang="lv-LV" sz="2400" b="1" dirty="0" err="1">
                <a:solidFill>
                  <a:srgbClr val="006600"/>
                </a:solidFill>
                <a:latin typeface="Times New Roman" pitchFamily="18" charset="0"/>
              </a:rPr>
              <a:t>International</a:t>
            </a:r>
            <a:r>
              <a:rPr lang="lv-LV" sz="2400" b="1" dirty="0">
                <a:solidFill>
                  <a:srgbClr val="006600"/>
                </a:solidFill>
                <a:latin typeface="Times New Roman" pitchFamily="18" charset="0"/>
              </a:rPr>
              <a:t> Standard </a:t>
            </a:r>
            <a:r>
              <a:rPr lang="lv-LV" sz="2400" b="1" dirty="0" err="1">
                <a:solidFill>
                  <a:srgbClr val="006600"/>
                </a:solidFill>
                <a:latin typeface="Times New Roman" pitchFamily="18" charset="0"/>
              </a:rPr>
              <a:t>Classification</a:t>
            </a:r>
            <a:r>
              <a:rPr lang="lv-LV" sz="2400" b="1" dirty="0">
                <a:solidFill>
                  <a:srgbClr val="006600"/>
                </a:solidFill>
                <a:latin typeface="Times New Roman" pitchFamily="18" charset="0"/>
              </a:rPr>
              <a:t> of </a:t>
            </a:r>
            <a:r>
              <a:rPr lang="lv-LV" sz="2400" b="1" dirty="0" err="1">
                <a:solidFill>
                  <a:srgbClr val="006600"/>
                </a:solidFill>
                <a:latin typeface="Times New Roman" pitchFamily="18" charset="0"/>
              </a:rPr>
              <a:t>Occupations</a:t>
            </a:r>
            <a:r>
              <a:rPr lang="lv-LV" sz="2400" b="1" dirty="0">
                <a:solidFill>
                  <a:srgbClr val="006600"/>
                </a:solidFill>
                <a:latin typeface="Times New Roman" pitchFamily="18" charset="0"/>
              </a:rPr>
              <a:t> (ISCO-08)).</a:t>
            </a:r>
          </a:p>
          <a:p>
            <a:pPr marL="0" indent="0" eaLnBrk="1" hangingPunct="1">
              <a:lnSpc>
                <a:spcPct val="120000"/>
              </a:lnSpc>
              <a:buClr>
                <a:srgbClr val="006600"/>
              </a:buClr>
              <a:buFontTx/>
              <a:buNone/>
              <a:defRPr/>
            </a:pPr>
            <a:endParaRPr lang="lv-LV" sz="2400" b="1" dirty="0">
              <a:solidFill>
                <a:srgbClr val="006600"/>
              </a:solidFill>
              <a:latin typeface="Times New Roman" pitchFamily="18" charset="0"/>
            </a:endParaRPr>
          </a:p>
        </p:txBody>
      </p:sp>
      <p:pic>
        <p:nvPicPr>
          <p:cNvPr id="10244" name="Picture 10">
            <a:extLst>
              <a:ext uri="{FF2B5EF4-FFF2-40B4-BE49-F238E27FC236}">
                <a16:creationId xmlns:a16="http://schemas.microsoft.com/office/drawing/2014/main" id="{ED86CC5E-F45C-4AEA-9D94-4DEEFF219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24CBE25-A5DA-4255-A692-D2CB7EF1F3AE}"/>
              </a:ext>
            </a:extLst>
          </p:cNvPr>
          <p:cNvSpPr>
            <a:spLocks noGrp="1" noChangeArrowheads="1"/>
          </p:cNvSpPr>
          <p:nvPr>
            <p:ph type="title"/>
          </p:nvPr>
        </p:nvSpPr>
        <p:spPr>
          <a:xfrm>
            <a:off x="323850" y="1125538"/>
            <a:ext cx="7488238" cy="1295400"/>
          </a:xfrm>
        </p:spPr>
        <p:txBody>
          <a:bodyPr/>
          <a:lstStyle/>
          <a:p>
            <a:pPr eaLnBrk="1" hangingPunct="1">
              <a:defRPr/>
            </a:pPr>
            <a:r>
              <a:rPr lang="lv-LV" sz="3600" b="1" dirty="0">
                <a:solidFill>
                  <a:srgbClr val="006600"/>
                </a:solidFill>
                <a:latin typeface="Times New Roman" pitchFamily="18" charset="0"/>
              </a:rPr>
              <a:t>Profesiju klasifikatora mērķis (1) </a:t>
            </a:r>
            <a:endParaRPr lang="en-US" sz="3600" b="1" dirty="0">
              <a:solidFill>
                <a:srgbClr val="006600"/>
              </a:solidFill>
              <a:latin typeface="Times New Roman" pitchFamily="18" charset="0"/>
            </a:endParaRPr>
          </a:p>
        </p:txBody>
      </p:sp>
      <p:sp>
        <p:nvSpPr>
          <p:cNvPr id="9219" name="Rectangle 3">
            <a:extLst>
              <a:ext uri="{FF2B5EF4-FFF2-40B4-BE49-F238E27FC236}">
                <a16:creationId xmlns:a16="http://schemas.microsoft.com/office/drawing/2014/main" id="{65D44C04-AB9B-45CB-94BD-85230FFE8185}"/>
              </a:ext>
            </a:extLst>
          </p:cNvPr>
          <p:cNvSpPr>
            <a:spLocks noGrp="1" noChangeArrowheads="1"/>
          </p:cNvSpPr>
          <p:nvPr>
            <p:ph type="body" idx="1"/>
          </p:nvPr>
        </p:nvSpPr>
        <p:spPr>
          <a:xfrm>
            <a:off x="250825" y="2781300"/>
            <a:ext cx="8447088" cy="3816350"/>
          </a:xfrm>
        </p:spPr>
        <p:txBody>
          <a:bodyPr/>
          <a:lstStyle/>
          <a:p>
            <a:pPr algn="just" eaLnBrk="1" hangingPunct="1">
              <a:buClr>
                <a:srgbClr val="006600"/>
              </a:buClr>
              <a:buFontTx/>
              <a:buNone/>
              <a:defRPr/>
            </a:pPr>
            <a:r>
              <a:rPr lang="lv-LV" sz="2000" b="1" dirty="0">
                <a:solidFill>
                  <a:srgbClr val="006600"/>
                </a:solidFill>
                <a:latin typeface="Times New Roman" pitchFamily="18" charset="0"/>
              </a:rPr>
              <a:t>     </a:t>
            </a:r>
            <a:r>
              <a:rPr lang="lv-LV" sz="2800" b="1" dirty="0">
                <a:solidFill>
                  <a:srgbClr val="006600"/>
                </a:solidFill>
                <a:latin typeface="Times New Roman" pitchFamily="18" charset="0"/>
              </a:rPr>
              <a:t>Profesiju klasifikatora mērķis ir nodrošināt starptautiskai praksei atbilstošu darbaspēka uzskaiti un salīdzināšanu.</a:t>
            </a:r>
          </a:p>
          <a:p>
            <a:pPr indent="0" algn="just" eaLnBrk="1" hangingPunct="1">
              <a:buClr>
                <a:srgbClr val="006600"/>
              </a:buClr>
              <a:buFontTx/>
              <a:buNone/>
              <a:defRPr/>
            </a:pPr>
            <a:r>
              <a:rPr lang="lv-LV" sz="2000" b="1" dirty="0">
                <a:solidFill>
                  <a:srgbClr val="006600"/>
                </a:solidFill>
                <a:latin typeface="Times New Roman" pitchFamily="18" charset="0"/>
              </a:rPr>
              <a:t>Profesiju klasifikators ir nepieciešams, lai atbilstoši tam darba devēji lietotu vienotus profesiju (amatu) nosaukumus darba līgumos (Darba likuma 40.panta otrās daļas 5.punkts), darba devēju ziņojumos Valsts ieņēmumu dienestam, lai Centrālā statistikas pārvalde varētu veikt oficiālu statistiku pa profesijām (amatiem), un tādējādi nodrošinātu starptautiskai praksei atbilstošu darbaspēka uzskaiti un salīdzināšanu.</a:t>
            </a:r>
          </a:p>
          <a:p>
            <a:pPr algn="just" eaLnBrk="1" hangingPunct="1">
              <a:buClr>
                <a:srgbClr val="006600"/>
              </a:buClr>
              <a:buFontTx/>
              <a:buNone/>
              <a:defRPr/>
            </a:pPr>
            <a:endParaRPr lang="en-US" sz="2400" b="1" dirty="0">
              <a:solidFill>
                <a:srgbClr val="006600"/>
              </a:solidFill>
              <a:latin typeface="Times New Roman" pitchFamily="18" charset="0"/>
            </a:endParaRPr>
          </a:p>
        </p:txBody>
      </p:sp>
      <p:pic>
        <p:nvPicPr>
          <p:cNvPr id="11268" name="Picture 10">
            <a:extLst>
              <a:ext uri="{FF2B5EF4-FFF2-40B4-BE49-F238E27FC236}">
                <a16:creationId xmlns:a16="http://schemas.microsoft.com/office/drawing/2014/main" id="{467273F8-9AEA-4D96-9DF9-A36658DD0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28638"/>
            <a:ext cx="1042987"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5">
            <a:extLst>
              <a:ext uri="{FF2B5EF4-FFF2-40B4-BE49-F238E27FC236}">
                <a16:creationId xmlns:a16="http://schemas.microsoft.com/office/drawing/2014/main" id="{A609F050-32BF-4468-BCD8-2095AFAFF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1700213"/>
            <a:ext cx="12842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zoom/>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s" ma:contentTypeID="0x010100C22932202FDF9C4CB9042BF6A36082FE" ma:contentTypeVersion="8" ma:contentTypeDescription="Izveidot jaunu dokumentu." ma:contentTypeScope="" ma:versionID="0543dc9dfba4a58e7d07ced843b429d5">
  <xsd:schema xmlns:xsd="http://www.w3.org/2001/XMLSchema" xmlns:xs="http://www.w3.org/2001/XMLSchema" xmlns:p="http://schemas.microsoft.com/office/2006/metadata/properties" xmlns:ns3="a3a98769-c9aa-4fbb-a1b9-f57e0a801a5c" targetNamespace="http://schemas.microsoft.com/office/2006/metadata/properties" ma:root="true" ma:fieldsID="48c13b5453ec31d2e2d36f393ff3a97c" ns3:_="">
    <xsd:import namespace="a3a98769-c9aa-4fbb-a1b9-f57e0a801a5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a98769-c9aa-4fbb-a1b9-f57e0a801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E7106A-73BB-43B8-B54F-66999FD23A9C}">
  <ds:schemaRefs>
    <ds:schemaRef ds:uri="a3a98769-c9aa-4fbb-a1b9-f57e0a801a5c"/>
    <ds:schemaRef ds:uri="http://purl.org/dc/dcmitype/"/>
    <ds:schemaRef ds:uri="http://www.w3.org/XML/1998/namespace"/>
    <ds:schemaRef ds:uri="http://schemas.microsoft.com/office/infopath/2007/PartnerControls"/>
    <ds:schemaRef ds:uri="http://purl.org/dc/terms/"/>
    <ds:schemaRef ds:uri="http://purl.org/dc/elements/1.1/"/>
    <ds:schemaRef ds:uri="http://schemas.microsoft.com/office/2006/metadata/propertie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4F1E64F4-F882-487A-B728-CBED8A7B3551}">
  <ds:schemaRefs>
    <ds:schemaRef ds:uri="http://schemas.microsoft.com/sharepoint/v3/contenttype/forms"/>
  </ds:schemaRefs>
</ds:datastoreItem>
</file>

<file path=customXml/itemProps3.xml><?xml version="1.0" encoding="utf-8"?>
<ds:datastoreItem xmlns:ds="http://schemas.openxmlformats.org/officeDocument/2006/customXml" ds:itemID="{5FD43C94-9D27-4236-8277-5ECA30E8A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a98769-c9aa-4fbb-a1b9-f57e0a801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Mountain Top</Template>
  <TotalTime>1464</TotalTime>
  <Words>3559</Words>
  <Application>Microsoft Office PowerPoint</Application>
  <PresentationFormat>On-screen Show (4:3)</PresentationFormat>
  <Paragraphs>222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Symbol</vt:lpstr>
      <vt:lpstr>Times New Roman</vt:lpstr>
      <vt:lpstr>Mountain Top</vt:lpstr>
      <vt:lpstr>PROFESIJU KLASIFIKATORS</vt:lpstr>
      <vt:lpstr>Profesiju klasifikatora izstrādes un apstiprināšanas vēsture</vt:lpstr>
      <vt:lpstr>Jaunā Profesiju klasifikatora veidošana un apstiprināšana (1)</vt:lpstr>
      <vt:lpstr>Jaunā Profesiju klasifikatora veidošana un apstiprināšana (2)</vt:lpstr>
      <vt:lpstr>Jaunā Profesiju klasifikatora veidošana un apstiprināšana (3)</vt:lpstr>
      <vt:lpstr>Jaunā Profesiju klasifikatora veidošana un apstiprināšana (4)</vt:lpstr>
      <vt:lpstr>Ministru kabineta noteikumu izdošanas pamats</vt:lpstr>
      <vt:lpstr>Profesiju klasifikators nosaka:</vt:lpstr>
      <vt:lpstr>Profesiju klasifikatora mērķis (1) </vt:lpstr>
      <vt:lpstr>Profesiju klasifikatora mērķis (2) </vt:lpstr>
      <vt:lpstr>Profesiju klasifikatora lietošana ir obligāta šādās jomās:</vt:lpstr>
      <vt:lpstr>Profesiju klasifikatora struktūra</vt:lpstr>
      <vt:lpstr>Profesiju klasifikatora pamatgrupas (1)</vt:lpstr>
      <vt:lpstr>Profesiju klasifikatora pamatgrupas (2)</vt:lpstr>
      <vt:lpstr>Profesiju klasifikācijas grupu hierarhija un skaits</vt:lpstr>
      <vt:lpstr>Militārās profesijas</vt:lpstr>
      <vt:lpstr>Profesiju klasifikatora profesiju kodi</vt:lpstr>
      <vt:lpstr>Profesiju klasifikatora lietošana (1)</vt:lpstr>
      <vt:lpstr>Profesiju klasifikatora lietošana (1) turpinājums</vt:lpstr>
      <vt:lpstr>Profesiju klasifikatora lietošana (2)</vt:lpstr>
      <vt:lpstr>Profesiju klasifikatora lietošana (2) turpinājums</vt:lpstr>
      <vt:lpstr>Profesiju klasifikatora lietošana (3)</vt:lpstr>
      <vt:lpstr>Profesiju klasifikatora lietošana (4)</vt:lpstr>
      <vt:lpstr>Profesiju klasifikatora lietošana (5)</vt:lpstr>
      <vt:lpstr>Profesiju klasifikatora lietošana (6)</vt:lpstr>
      <vt:lpstr>Profesiju klasifikatora aktualizēšana</vt:lpstr>
      <vt:lpstr>PowerPoint Presentation</vt:lpstr>
      <vt:lpstr>Kur var atrast Profesiju klasifikatoru?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Twin Blades Green Version</dc:title>
  <dc:creator>www.powerpointstyles.com</dc:creator>
  <cp:lastModifiedBy>Nora Isadžanjana-Ponomarjova</cp:lastModifiedBy>
  <cp:revision>288</cp:revision>
  <dcterms:created xsi:type="dcterms:W3CDTF">2009-03-23T15:23:24Z</dcterms:created>
  <dcterms:modified xsi:type="dcterms:W3CDTF">2023-12-10T13:34:01Z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0x010100C22932202FDF9C4CB9042BF6A36082FE</vt:lpwstr>
  </property>
</Properties>
</file>