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7" r:id="rId4"/>
    <p:sldId id="281" r:id="rId5"/>
    <p:sldId id="277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Kurme" initials="IK" lastIdx="1" clrIdx="0">
    <p:extLst>
      <p:ext uri="{19B8F6BF-5375-455C-9EA6-DF929625EA0E}">
        <p15:presenceInfo xmlns:p15="http://schemas.microsoft.com/office/powerpoint/2012/main" userId="S-1-5-21-738795142-1242532775-405837587-5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8A44-B4CD-4471-83C1-77B07D610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81744-CA14-4AB4-8FE0-697D55ADF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671D-A5DA-4B4B-9931-6590620A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C0E6-4D50-4259-9EC4-9495E272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63824-28DB-40E2-B410-8B874C4D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7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57BD-8F4B-4EAD-8002-5BD1EFCF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AA0A-2282-4D70-BFB4-8D60DC012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6664B-2AB6-43DB-8A9D-702BBB18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6CC2-11DB-46DF-8D20-3E2C7BDE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976D-B9AC-4CC5-97E0-969344C9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0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DF8FB-3FB1-4A80-97A9-DCE0788DD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AC1C7-234D-4D86-8161-02A5A99CE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C177-E95E-4DBD-B517-80A3E6F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5CE6-289F-46D1-9B2D-36CD3D72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3647B-E239-4028-9550-3688F99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2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0A34-7545-469E-A3B0-CA36ACD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98D-2DA5-4DFB-9982-69FD4452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00A27-24FC-464D-B147-4CB15A76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CFF1-1EAB-41EC-87AC-FC4957A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AFB8-2F29-4B21-9547-C516ABB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838D-0B70-4B6F-BBAC-A9B62CC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1326-EBC5-403B-98E1-1D918FFF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C5C4-789A-4B9A-8A12-FEBA469A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6B8C-4116-4E72-81DB-4927DB2F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7B9D-1A7E-495E-B87F-DCA4CC5B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ED8-F51E-453D-BBD1-3835726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DE70-1317-4C00-9135-DF80F16B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F49DE-6B40-40D1-95ED-470D14A03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6C2E0-C638-4792-8966-B8EFDD1E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6103-CFB6-4F22-9B6C-56A14C4D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9559-595C-4C61-ADA7-C3F07C3E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35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C103-02B3-43A5-9EBB-C4900445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9B937-57DA-4194-BEFB-4D0C3228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E6C49-B9B2-4EF4-ABAE-A9210686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93D48-EAFB-48AC-9CF7-77EEC2A3A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5A353-8EAF-416B-9648-02004BAC5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4EF04-B7BA-4DDB-9484-91AD4601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9D740-72B9-4C73-94A4-0E1E0C6D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5D139-0579-4829-8F0E-B2B59A58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6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63C8-2861-44A8-B14B-87B57DA6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301C0-EC3B-4350-B352-513A6C35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649C8-D07B-4B7B-B53A-AF38617A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D2BBC-9095-41EE-A627-D2346903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998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F5F07-D4AB-4A2F-9ACC-E7B98CE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5B0F2-4517-4BB6-A41C-73C385AC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6820-6B54-46CE-8026-4849B8F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4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9585-1B60-4A9A-974E-D636531A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6168-9A70-4649-B884-B7C705E1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1ACE2-43F6-49DA-9388-6746E89A3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D1139-0177-4E37-B319-48978F24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F1287-8611-46A1-B3D2-F813ED7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2CDA-D8A4-498C-80E0-9F3A128F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4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4777-9DE5-4E63-B175-7CFE14FD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F5E51-74A7-4784-A3A2-87FB546CA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1C3BE-6FA4-4BC9-BAAB-CEC5C736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727E0-A93E-492E-A090-17794318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F6E4B-268B-40BB-8D16-C007F0E8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7B4C-9DD3-4DD1-A865-62676AE9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4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36BF7-BA71-4742-96CA-640AC40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28AA-3DFC-4DB2-9ABD-688EF8744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9F79-952C-427C-BC8E-7C2C93FA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A119-D238-4425-80F9-42CC3A3E74F0}" type="datetimeFigureOut">
              <a:rPr lang="lv-LV" smtClean="0"/>
              <a:t>09.03.2022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09B50-F5B0-454A-9E09-916CF8464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188B-3EA5-4663-850A-361A21EE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.gov.lv/lv/diskusijas" TargetMode="External"/><Relationship Id="rId2" Type="http://schemas.openxmlformats.org/officeDocument/2006/relationships/hyperlink" Target="https://www.youtube.com/watch?v=rcqyLTMWIS0&amp;fbclid=IwAR0WuBUm5kvCPQgM9yb6ZmfrCZhMifverWZZgAeFFNQndB0c1DWUVURG2-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.gov.lv/lv/klatienes-macibas" TargetMode="External"/><Relationship Id="rId2" Type="http://schemas.openxmlformats.org/officeDocument/2006/relationships/hyperlink" Target="https://www.lm.gov.lv/lv/e-macibas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303" y="1139780"/>
            <a:ext cx="9849394" cy="2387600"/>
          </a:xfrm>
        </p:spPr>
        <p:txBody>
          <a:bodyPr>
            <a:normAutofit/>
          </a:bodyPr>
          <a:lstStyle/>
          <a:p>
            <a:r>
              <a:rPr lang="lv-LV" dirty="0"/>
              <a:t>Aktualitātes projektā</a:t>
            </a:r>
            <a:br>
              <a:rPr lang="lv-LV" dirty="0"/>
            </a:br>
            <a:r>
              <a:rPr lang="lv-LV" sz="4000" dirty="0"/>
              <a:t>Profesionāla sociālā darba attīstība pašvaldībās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/>
              <a:t>09.03.2022.</a:t>
            </a:r>
          </a:p>
        </p:txBody>
      </p:sp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62C902-B5A8-4B79-BBDE-0449C8AFD317}"/>
              </a:ext>
            </a:extLst>
          </p:cNvPr>
          <p:cNvSpPr txBox="1"/>
          <p:nvPr/>
        </p:nvSpPr>
        <p:spPr>
          <a:xfrm>
            <a:off x="5617408" y="2894883"/>
            <a:ext cx="562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Podcast</a:t>
            </a:r>
            <a:r>
              <a:rPr lang="lv-LV" dirty="0"/>
              <a:t> sērija «Ne tikai par sociālo darbu»</a:t>
            </a:r>
          </a:p>
          <a:p>
            <a:r>
              <a:rPr lang="lv-LV" b="1" dirty="0"/>
              <a:t>‘</a:t>
            </a:r>
            <a:r>
              <a:rPr lang="lv-LV" b="1" dirty="0" err="1"/>
              <a:t>Ekosociālais</a:t>
            </a:r>
            <a:r>
              <a:rPr lang="lv-LV" b="1" dirty="0"/>
              <a:t> darbs Latvijā’</a:t>
            </a:r>
          </a:p>
          <a:p>
            <a:r>
              <a:rPr lang="lv-LV" sz="900" dirty="0">
                <a:hlinkClick r:id="rId2"/>
              </a:rPr>
              <a:t>https://www.youtube.com/watch?v=rcqyLTMWIS0&amp;fbclid=IwAR0WuBUm5kvCPQgM9yb6ZmfrCZhMifverWZZgAeFFNQndB0c1DWUVURG2-s</a:t>
            </a:r>
            <a:endParaRPr lang="en-US" sz="9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8FBC6E-FF83-42D6-83F3-AC01A94F8B1F}"/>
              </a:ext>
            </a:extLst>
          </p:cNvPr>
          <p:cNvSpPr txBox="1"/>
          <p:nvPr/>
        </p:nvSpPr>
        <p:spPr>
          <a:xfrm>
            <a:off x="872262" y="83271"/>
            <a:ext cx="246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NOTIKUMI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7D7D1-0A4C-4558-A48E-E0B92C7FF6C6}"/>
              </a:ext>
            </a:extLst>
          </p:cNvPr>
          <p:cNvSpPr txBox="1"/>
          <p:nvPr/>
        </p:nvSpPr>
        <p:spPr>
          <a:xfrm>
            <a:off x="-16888" y="222495"/>
            <a:ext cx="578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14.decembrī diskusija</a:t>
            </a:r>
          </a:p>
          <a:p>
            <a:pPr algn="r"/>
            <a:r>
              <a:rPr lang="lv-LV" b="1" dirty="0"/>
              <a:t>‘Sociālā darba praksē ienestās domāšanas kļūdas – kurš un ko zaudē?’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A12029-9BF7-42B8-AD6E-6C0B714339FF}"/>
              </a:ext>
            </a:extLst>
          </p:cNvPr>
          <p:cNvSpPr txBox="1"/>
          <p:nvPr/>
        </p:nvSpPr>
        <p:spPr>
          <a:xfrm>
            <a:off x="9665496" y="6475191"/>
            <a:ext cx="2146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https://www.lm.gov.lv/lv/diskusijas</a:t>
            </a:r>
            <a:r>
              <a:rPr lang="lv-LV" sz="1000" dirty="0"/>
              <a:t> 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3D4F8-0EB3-4999-B46B-0D95FE77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" y="1120432"/>
            <a:ext cx="5268978" cy="2838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CD57AB-D2D1-404F-8AED-DB4B275CB3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39" t="31844" r="15490" b="26676"/>
          <a:stretch/>
        </p:blipFill>
        <p:spPr>
          <a:xfrm>
            <a:off x="5924931" y="136588"/>
            <a:ext cx="5165889" cy="2686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8BA36-F776-4B98-A29F-89D9931DE9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190" t="38684" r="10001" b="19836"/>
          <a:stretch/>
        </p:blipFill>
        <p:spPr>
          <a:xfrm>
            <a:off x="2475036" y="3959250"/>
            <a:ext cx="6438507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1A62CE-6122-4116-BE21-C3750A39DA04}"/>
              </a:ext>
            </a:extLst>
          </p:cNvPr>
          <p:cNvSpPr/>
          <p:nvPr/>
        </p:nvSpPr>
        <p:spPr>
          <a:xfrm>
            <a:off x="520044" y="435642"/>
            <a:ext cx="87952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/>
              <a:t>Marts – sociālā darba mēnesis</a:t>
            </a:r>
          </a:p>
          <a:p>
            <a:endParaRPr lang="lv-LV" sz="2000" b="1" dirty="0"/>
          </a:p>
          <a:p>
            <a:r>
              <a:rPr lang="lv-LV" sz="2000" dirty="0"/>
              <a:t>Pasākumi pašvaldībās, sagatavots piedāvājums par formām un idejām kā!</a:t>
            </a:r>
          </a:p>
          <a:p>
            <a:r>
              <a:rPr lang="lv-LV" sz="2000" dirty="0"/>
              <a:t>Izstāde – ‘Ceļamies kopā’ 1-21.marts Galerija ‘Centrs’</a:t>
            </a:r>
          </a:p>
          <a:p>
            <a:r>
              <a:rPr lang="lv-LV" sz="2000" dirty="0" err="1"/>
              <a:t>Podkāsts</a:t>
            </a:r>
            <a:r>
              <a:rPr lang="lv-LV" sz="2000" dirty="0"/>
              <a:t> un raksts par </a:t>
            </a:r>
            <a:r>
              <a:rPr lang="lv-LV" sz="2000" dirty="0" err="1"/>
              <a:t>ekosociālo</a:t>
            </a:r>
            <a:r>
              <a:rPr lang="lv-LV" sz="2000" dirty="0"/>
              <a:t> darbu</a:t>
            </a:r>
          </a:p>
          <a:p>
            <a:r>
              <a:rPr lang="lv-LV" sz="2000" dirty="0"/>
              <a:t>LR1 ‘Ģimenes studija’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36173-934F-4E17-AD09-EFAF1033E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5" t="33419" r="10001" b="3505"/>
          <a:stretch/>
        </p:blipFill>
        <p:spPr>
          <a:xfrm>
            <a:off x="4823074" y="2147675"/>
            <a:ext cx="6451383" cy="40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2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ttÄls var saturÄt: teksts">
            <a:extLst>
              <a:ext uri="{FF2B5EF4-FFF2-40B4-BE49-F238E27FC236}">
                <a16:creationId xmlns:a16="http://schemas.microsoft.com/office/drawing/2014/main" id="{0B3DD81E-63C5-40B2-8C6C-207421A0D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4" descr="blob:https://web.whatsapp.com/241fb526-90ff-42d4-8789-77637df37b26">
            <a:extLst>
              <a:ext uri="{FF2B5EF4-FFF2-40B4-BE49-F238E27FC236}">
                <a16:creationId xmlns:a16="http://schemas.microsoft.com/office/drawing/2014/main" id="{F3EE5306-4EB4-4244-B8F8-556A77AFF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B394D-3B75-43BE-AB7A-3EC6FDC818F1}"/>
              </a:ext>
            </a:extLst>
          </p:cNvPr>
          <p:cNvSpPr txBox="1"/>
          <p:nvPr/>
        </p:nvSpPr>
        <p:spPr>
          <a:xfrm>
            <a:off x="7620246" y="836591"/>
            <a:ext cx="29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Mācību plāni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36216-06E0-4F98-ABAD-216DD5D8C76E}"/>
              </a:ext>
            </a:extLst>
          </p:cNvPr>
          <p:cNvSpPr txBox="1"/>
          <p:nvPr/>
        </p:nvSpPr>
        <p:spPr>
          <a:xfrm>
            <a:off x="346320" y="6281206"/>
            <a:ext cx="369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https://www.lm.gov.lv/lv/e-macibas-0</a:t>
            </a:r>
            <a:endParaRPr lang="lv-LV" sz="1000" dirty="0"/>
          </a:p>
          <a:p>
            <a:r>
              <a:rPr lang="en-US" sz="1000" dirty="0">
                <a:hlinkClick r:id="rId3"/>
              </a:rPr>
              <a:t>https://www.lm.gov.lv/lv/klatienes-macibas</a:t>
            </a:r>
            <a:r>
              <a:rPr lang="lv-LV" sz="1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B7111-3A53-45A7-8D9E-92A611F91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34" y="1641179"/>
            <a:ext cx="6638976" cy="4454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C3EF9-45AA-40D4-9BCA-B220EC4B6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0" y="3764"/>
            <a:ext cx="4225435" cy="59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2C21E37-C8BC-4160-8BC5-D5F64CF5DF7F}"/>
              </a:ext>
            </a:extLst>
          </p:cNvPr>
          <p:cNvSpPr txBox="1"/>
          <p:nvPr/>
        </p:nvSpPr>
        <p:spPr>
          <a:xfrm>
            <a:off x="62404" y="0"/>
            <a:ext cx="252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TURPINĀM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0D838-46F9-4593-9D8F-537B6F0145FB}"/>
              </a:ext>
            </a:extLst>
          </p:cNvPr>
          <p:cNvGrpSpPr/>
          <p:nvPr/>
        </p:nvGrpSpPr>
        <p:grpSpPr>
          <a:xfrm>
            <a:off x="198464" y="550499"/>
            <a:ext cx="7409699" cy="3112901"/>
            <a:chOff x="4789783" y="520135"/>
            <a:chExt cx="3766658" cy="21903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27D375-CF2A-4AFD-8E7D-7AB3B9F83593}"/>
                </a:ext>
              </a:extLst>
            </p:cNvPr>
            <p:cNvSpPr/>
            <p:nvPr/>
          </p:nvSpPr>
          <p:spPr>
            <a:xfrm>
              <a:off x="4789783" y="520135"/>
              <a:ext cx="3766658" cy="194649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9D3D4B-736D-4842-9532-97533F469FE5}"/>
                </a:ext>
              </a:extLst>
            </p:cNvPr>
            <p:cNvSpPr txBox="1"/>
            <p:nvPr/>
          </p:nvSpPr>
          <p:spPr>
            <a:xfrm>
              <a:off x="4932394" y="588170"/>
              <a:ext cx="3565285" cy="212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METODIKAS</a:t>
              </a:r>
            </a:p>
            <a:p>
              <a:endParaRPr lang="lv-LV" sz="1400" dirty="0"/>
            </a:p>
            <a:p>
              <a:r>
                <a:rPr lang="lv-LV" sz="1400" dirty="0"/>
                <a:t>Sociālais darbs kopienā (Latvijas Lauku forums), </a:t>
              </a:r>
            </a:p>
            <a:p>
              <a:r>
                <a:rPr lang="lv-LV" sz="1400" dirty="0"/>
                <a:t>Sociālais darbs ar jauniešiem – SIA ‘C MODULIS’.</a:t>
              </a:r>
            </a:p>
            <a:p>
              <a:r>
                <a:rPr lang="lv-LV" sz="1400" dirty="0"/>
                <a:t>Sociālais darbs ar grupu –piegādātāju apvienība ‘AC Konsultācijas’ un ‘C Modulis’.</a:t>
              </a:r>
            </a:p>
            <a:p>
              <a:r>
                <a:rPr lang="lv-LV" sz="1400" dirty="0"/>
                <a:t>Sociālais darbs ar senioriem – arī otrais iepirkums beidzies bez rezultāta, izsludināsim atkārtoti, pārstrādājam tehnisko specifikāciju</a:t>
              </a:r>
            </a:p>
            <a:p>
              <a:endParaRPr lang="lv-LV" sz="1400" dirty="0"/>
            </a:p>
            <a:p>
              <a:r>
                <a:rPr lang="lv-LV" dirty="0"/>
                <a:t>IZSTRĀDĒ TEHNISKĀS SPECIFIKĀCIJAS</a:t>
              </a:r>
            </a:p>
            <a:p>
              <a:r>
                <a:rPr lang="lv-LV" sz="1400" dirty="0"/>
                <a:t>Sociālais darbs un psihosociālā konsultēšana krīzē</a:t>
              </a:r>
            </a:p>
            <a:p>
              <a:r>
                <a:rPr lang="lv-LV" sz="1400" dirty="0"/>
                <a:t>Darbs ar senioriem</a:t>
              </a:r>
            </a:p>
            <a:p>
              <a:pPr algn="r"/>
              <a:endParaRPr lang="lv-LV" sz="1400" dirty="0"/>
            </a:p>
            <a:p>
              <a:endParaRPr lang="lv-LV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EBC9D1-75CC-4B00-AD0C-BE40C5616208}"/>
              </a:ext>
            </a:extLst>
          </p:cNvPr>
          <p:cNvGrpSpPr/>
          <p:nvPr/>
        </p:nvGrpSpPr>
        <p:grpSpPr>
          <a:xfrm>
            <a:off x="62404" y="3566815"/>
            <a:ext cx="5921748" cy="3386525"/>
            <a:chOff x="5532544" y="929664"/>
            <a:chExt cx="4143376" cy="48938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5F551D-DC9C-42D6-9A49-C290C3E87CC4}"/>
                </a:ext>
              </a:extLst>
            </p:cNvPr>
            <p:cNvSpPr txBox="1"/>
            <p:nvPr/>
          </p:nvSpPr>
          <p:spPr>
            <a:xfrm>
              <a:off x="5803197" y="1153466"/>
              <a:ext cx="3684616" cy="4670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b="1" dirty="0"/>
                <a:t>TEHNISKO SPECIFIKĀCIJU IZSTRĀDE</a:t>
              </a:r>
            </a:p>
            <a:p>
              <a:pPr algn="r"/>
              <a:r>
                <a:rPr lang="lv-LV" sz="1400" dirty="0"/>
                <a:t>Vadības kvalitātes modelis apvienots iepirkums</a:t>
              </a:r>
            </a:p>
            <a:p>
              <a:pPr algn="r"/>
              <a:r>
                <a:rPr lang="lv-LV" sz="1400" dirty="0" err="1"/>
                <a:t>Ex</a:t>
              </a:r>
              <a:r>
                <a:rPr lang="lv-LV" sz="1400" dirty="0"/>
                <a:t>-post pētījums</a:t>
              </a:r>
            </a:p>
            <a:p>
              <a:pPr algn="r"/>
              <a:r>
                <a:rPr lang="lv-LV" sz="1400" dirty="0" err="1"/>
                <a:t>Izvērtējums</a:t>
              </a:r>
              <a:r>
                <a:rPr lang="lv-LV" sz="1400" dirty="0"/>
                <a:t> par pašvaldību īstenoto darbu pandēmijas laikā</a:t>
              </a:r>
            </a:p>
            <a:p>
              <a:pPr algn="r"/>
              <a:r>
                <a:rPr lang="lv-LV" sz="1400" dirty="0"/>
                <a:t>Ģimenes asistentu nākamās mācības (indikatīvi maijs)</a:t>
              </a:r>
            </a:p>
            <a:p>
              <a:pPr algn="r"/>
              <a:endParaRPr lang="lv-LV" sz="1400" b="1" dirty="0"/>
            </a:p>
            <a:p>
              <a:r>
                <a:rPr lang="lv-LV" b="1" dirty="0"/>
                <a:t>PROCESĀ</a:t>
              </a:r>
            </a:p>
            <a:p>
              <a:r>
                <a:rPr lang="lv-LV" sz="1400" dirty="0"/>
                <a:t>Sociālā darba terminoloģijas vārdnīca (30.09.2022.)</a:t>
              </a:r>
            </a:p>
            <a:p>
              <a:r>
                <a:rPr lang="lv-LV" sz="1400" dirty="0"/>
                <a:t>Ģimenes asistenta pakalpojuma pilotprojekts </a:t>
              </a:r>
            </a:p>
            <a:p>
              <a:r>
                <a:rPr lang="lv-LV" sz="1400" dirty="0"/>
                <a:t>Izdevums «Sociālais darbs Latvija» 2022. un 2023. gadam</a:t>
              </a:r>
            </a:p>
            <a:p>
              <a:r>
                <a:rPr lang="lv-LV" sz="1400" dirty="0"/>
                <a:t>Konferenču, diskusiju un metodisko semināru tehniskais nodrošinājums (2022-2023)</a:t>
              </a:r>
            </a:p>
            <a:p>
              <a:endParaRPr lang="lv-LV" sz="1400" dirty="0"/>
            </a:p>
            <a:p>
              <a:endParaRPr lang="lv-LV" sz="1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9C0C178-953D-403C-8B1B-97BBA3F66D0E}"/>
                </a:ext>
              </a:extLst>
            </p:cNvPr>
            <p:cNvSpPr/>
            <p:nvPr/>
          </p:nvSpPr>
          <p:spPr>
            <a:xfrm>
              <a:off x="5532544" y="929664"/>
              <a:ext cx="4143376" cy="444765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B3A1FE-D7CA-4F8E-A2F1-EA549A0D9C4E}"/>
              </a:ext>
            </a:extLst>
          </p:cNvPr>
          <p:cNvSpPr txBox="1"/>
          <p:nvPr/>
        </p:nvSpPr>
        <p:spPr>
          <a:xfrm>
            <a:off x="8024765" y="841595"/>
            <a:ext cx="31190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Pētījumi:</a:t>
            </a:r>
          </a:p>
          <a:p>
            <a:pPr marL="342900" indent="-342900" algn="ctr">
              <a:buFontTx/>
              <a:buAutoNum type="arabicParenR"/>
            </a:pPr>
            <a:r>
              <a:rPr lang="lv-LV" sz="1600" dirty="0"/>
              <a:t>Par ģimenes asistentu pakalpojuma īstenošanu pašvaldībās</a:t>
            </a:r>
            <a:endParaRPr lang="en-US" sz="1600" dirty="0"/>
          </a:p>
          <a:p>
            <a:pPr marL="342900" indent="-342900" algn="ctr">
              <a:buAutoNum type="arabicParenR"/>
            </a:pPr>
            <a:r>
              <a:rPr lang="lv-LV" sz="1600" dirty="0"/>
              <a:t>Par sociālo dienestu sagatavotajiem atzinumiem bāriņtiesām, to saturu, faktu tālāku izmantošanu </a:t>
            </a:r>
            <a:r>
              <a:rPr lang="lv-LV" sz="1600" dirty="0" err="1"/>
              <a:t>utml</a:t>
            </a:r>
            <a:r>
              <a:rPr lang="lv-LV" sz="1600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9B834E-20A6-41E6-A4FA-A96F8DD612B4}"/>
              </a:ext>
            </a:extLst>
          </p:cNvPr>
          <p:cNvSpPr/>
          <p:nvPr/>
        </p:nvSpPr>
        <p:spPr>
          <a:xfrm>
            <a:off x="8235330" y="656068"/>
            <a:ext cx="2988297" cy="24639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FF667D-5C98-4B39-BFD7-11403D0C10AB}"/>
              </a:ext>
            </a:extLst>
          </p:cNvPr>
          <p:cNvGrpSpPr/>
          <p:nvPr/>
        </p:nvGrpSpPr>
        <p:grpSpPr>
          <a:xfrm>
            <a:off x="6096000" y="3441150"/>
            <a:ext cx="5921748" cy="3995333"/>
            <a:chOff x="5532544" y="929664"/>
            <a:chExt cx="4143376" cy="55250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72445-EECD-43E8-9912-F6EE1682FA58}"/>
                </a:ext>
              </a:extLst>
            </p:cNvPr>
            <p:cNvSpPr txBox="1"/>
            <p:nvPr/>
          </p:nvSpPr>
          <p:spPr>
            <a:xfrm>
              <a:off x="5724939" y="968690"/>
              <a:ext cx="3832950" cy="54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b="1" dirty="0"/>
                <a:t>ĢIMENES ASISTENTA PAKALPOJUMA PILOTPROJEKTS</a:t>
              </a:r>
            </a:p>
            <a:p>
              <a:endParaRPr lang="lv-LV" sz="1400" dirty="0"/>
            </a:p>
            <a:p>
              <a:r>
                <a:rPr lang="lv-LV" sz="1400" u="sng" dirty="0"/>
                <a:t>Pēc ATR p/v, kas pārņēmušas līgumsaistības (nebija iesaistītas līdz šim):</a:t>
              </a:r>
            </a:p>
            <a:p>
              <a:endParaRPr lang="lv-LV" sz="1400" dirty="0"/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Aizkraukles novads (Neretas un Pļaviņu novadi)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Augšdaugavas</a:t>
              </a: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novads (Ilūkstes un Daugavpils novadi)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Dienvidkurzemes novads (Aizputes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Krāslavas novads (Dagdas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Kuldīgas novads (Skrundas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Ogres novads (Lielvārdes un Ikšķiles novadi)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Ropažu novads (Garkalnes novadi)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Talsu novads (Rojas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Tukuma novads (Jaunpils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Valmieras novads (Burtnieku novads)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lv-LV" sz="1400" dirty="0"/>
                <a:t> </a:t>
              </a:r>
            </a:p>
            <a:p>
              <a:endParaRPr lang="lv-LV" sz="1400" dirty="0"/>
            </a:p>
            <a:p>
              <a:endParaRPr lang="lv-LV" sz="14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81B073-8E72-446F-AF63-9C08C71DF707}"/>
                </a:ext>
              </a:extLst>
            </p:cNvPr>
            <p:cNvSpPr/>
            <p:nvPr/>
          </p:nvSpPr>
          <p:spPr>
            <a:xfrm>
              <a:off x="5532544" y="929664"/>
              <a:ext cx="4143376" cy="458953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5124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375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Aktualitātes projektā Profesionāla sociālā darba attīstība pašvaldībās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 kā nozares attīstības galvenajam virzītājspēkam</dc:title>
  <dc:creator>Liesma Ose</dc:creator>
  <cp:lastModifiedBy>Inese Veinberga</cp:lastModifiedBy>
  <cp:revision>43</cp:revision>
  <dcterms:created xsi:type="dcterms:W3CDTF">2021-03-29T11:43:13Z</dcterms:created>
  <dcterms:modified xsi:type="dcterms:W3CDTF">2022-03-09T09:38:50Z</dcterms:modified>
</cp:coreProperties>
</file>