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5" r:id="rId3"/>
    <p:sldId id="287" r:id="rId4"/>
    <p:sldId id="277" r:id="rId5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lze Kurme" initials="IK" lastIdx="1" clrIdx="0">
    <p:extLst>
      <p:ext uri="{19B8F6BF-5375-455C-9EA6-DF929625EA0E}">
        <p15:presenceInfo xmlns:p15="http://schemas.microsoft.com/office/powerpoint/2012/main" userId="S-1-5-21-738795142-1242532775-405837587-58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328A44-B4CD-4471-83C1-77B07D610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8F81744-CA14-4AB4-8FE0-697D55ADF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672671D-A5DA-4B4B-9931-6590620A7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A119-D238-4425-80F9-42CC3A3E74F0}" type="datetimeFigureOut">
              <a:rPr lang="lv-LV" smtClean="0"/>
              <a:t>17.06.2022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15C0E6-4D50-4259-9EC4-9495E272D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9363824-28DB-40E2-B410-8B874C4DE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0360-5CCE-4BC1-BC25-EA79DF19C98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36754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CD57BD-8F4B-4EAD-8002-5BD1EFCF4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810AA0A-2282-4D70-BFB4-8D60DC0129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D6664B-2AB6-43DB-8A9D-702BBB18B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A119-D238-4425-80F9-42CC3A3E74F0}" type="datetimeFigureOut">
              <a:rPr lang="lv-LV" smtClean="0"/>
              <a:t>17.06.2022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E376CC2-11DB-46DF-8D20-3E2C7BDEA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155976D-B9AC-4CC5-97E0-969344C9B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0360-5CCE-4BC1-BC25-EA79DF19C98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19099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E5DF8FB-3FB1-4A80-97A9-DCE0788DDA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2BAC1C7-234D-4D86-8161-02A5A99CE7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338C177-E95E-4DBD-B517-80A3E6F98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A119-D238-4425-80F9-42CC3A3E74F0}" type="datetimeFigureOut">
              <a:rPr lang="lv-LV" smtClean="0"/>
              <a:t>17.06.2022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D215CE6-289F-46D1-9B2D-36CD3D725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593647B-E239-4028-9550-3688F990C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0360-5CCE-4BC1-BC25-EA79DF19C98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9023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360A34-7545-469E-A3B0-CA36ACDEF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42F098D-2DA5-4DFB-9982-69FD44527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CC00A27-24FC-464D-B147-4CB15A76D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A119-D238-4425-80F9-42CC3A3E74F0}" type="datetimeFigureOut">
              <a:rPr lang="lv-LV" smtClean="0"/>
              <a:t>17.06.2022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3B6CFF1-1EAB-41EC-87AC-FC4957AE7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E12AFB8-2F29-4B21-9547-C516ABBE3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0360-5CCE-4BC1-BC25-EA79DF19C98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74060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0D838D-0B70-4B6F-BBAC-A9B62CC23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CCC1326-EBC5-403B-98E1-1D918FFF7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0F4C5C4-789A-4B9A-8A12-FEBA469A2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A119-D238-4425-80F9-42CC3A3E74F0}" type="datetimeFigureOut">
              <a:rPr lang="lv-LV" smtClean="0"/>
              <a:t>17.06.2022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53E6B8C-4116-4E72-81DB-4927DB2F0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D527B9D-1A7E-495E-B87F-DCA4CC5B4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0360-5CCE-4BC1-BC25-EA79DF19C98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2645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811ED8-F51E-453D-BBD1-383572680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919DE70-1317-4C00-9135-DF80F16BB2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C4F49DE-6B40-40D1-95ED-470D14A03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AC6C2E0-C638-4792-8966-B8EFDD1ED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A119-D238-4425-80F9-42CC3A3E74F0}" type="datetimeFigureOut">
              <a:rPr lang="lv-LV" smtClean="0"/>
              <a:t>17.06.2022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0196103-CFB6-4F22-9B6C-56A14C4D9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4C49559-595C-4C61-ADA7-C3F07C3E8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0360-5CCE-4BC1-BC25-EA79DF19C98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53542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52C103-02B3-43A5-9EBB-C4900445B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1C9B937-57DA-4194-BEFB-4D0C3228D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40E6C49-B9B2-4EF4-ABAE-A92106863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4793D48-EAFB-48AC-9CF7-77EEC2A3A8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CF5A353-8EAF-416B-9648-02004BAC53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784EF04-B7BA-4DDB-9484-91AD46014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A119-D238-4425-80F9-42CC3A3E74F0}" type="datetimeFigureOut">
              <a:rPr lang="lv-LV" smtClean="0"/>
              <a:t>17.06.2022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679D740-72B9-4C73-94A4-0E1E0C6D0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755D139-0579-4829-8F0E-B2B59A589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0360-5CCE-4BC1-BC25-EA79DF19C98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20609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E563C8-2861-44A8-B14B-87B57DA6D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52301C0-EC3B-4350-B352-513A6C351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A119-D238-4425-80F9-42CC3A3E74F0}" type="datetimeFigureOut">
              <a:rPr lang="lv-LV" smtClean="0"/>
              <a:t>17.06.2022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C0649C8-D07B-4B7B-B53A-AF38617A2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70D2BBC-9095-41EE-A627-D23469036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0360-5CCE-4BC1-BC25-EA79DF19C98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79988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FCF5F07-D4AB-4A2F-9ACC-E7B98CE19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A119-D238-4425-80F9-42CC3A3E74F0}" type="datetimeFigureOut">
              <a:rPr lang="lv-LV" smtClean="0"/>
              <a:t>17.06.2022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B25B0F2-4517-4BB6-A41C-73C385AC0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7116820-6B54-46CE-8026-4849B8F83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0360-5CCE-4BC1-BC25-EA79DF19C98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89455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309585-1B60-4A9A-974E-D636531A7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8396168-9A70-4649-B884-B7C705E1F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AF1ACE2-43F6-49DA-9388-6746E89A3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6AD1139-0177-4E37-B319-48978F244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A119-D238-4425-80F9-42CC3A3E74F0}" type="datetimeFigureOut">
              <a:rPr lang="lv-LV" smtClean="0"/>
              <a:t>17.06.2022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DFF1287-8611-46A1-B3D2-F813ED752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7302CDA-D8A4-498C-80E0-9F3A128FB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0360-5CCE-4BC1-BC25-EA79DF19C98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8744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2E4777-9DE5-4E63-B175-7CFE14FDA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E1F5E51-74A7-4784-A3A2-87FB546CA0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F51C3BE-6FA4-4BC9-BAAB-CEC5C73656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63727E0-A93E-492E-A090-177943187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A119-D238-4425-80F9-42CC3A3E74F0}" type="datetimeFigureOut">
              <a:rPr lang="lv-LV" smtClean="0"/>
              <a:t>17.06.2022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56F6E4B-268B-40BB-8D16-C007F0E86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69E7B4C-9DD3-4DD1-A865-62676AE9C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0360-5CCE-4BC1-BC25-EA79DF19C98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67449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5536BF7-BA71-4742-96CA-640AC4019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6DD28AA-3DFC-4DB2-9ABD-688EF8744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989F79-952C-427C-BC8E-7C2C93FA63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EA119-D238-4425-80F9-42CC3A3E74F0}" type="datetimeFigureOut">
              <a:rPr lang="lv-LV" smtClean="0"/>
              <a:t>17.06.2022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EA09B50-F5B0-454A-9E09-916CF8464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179188B-3EA5-4663-850A-361A21EEE2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90360-5CCE-4BC1-BC25-EA79DF19C98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6055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ko9Q6KjIi3c" TargetMode="External"/><Relationship Id="rId3" Type="http://schemas.openxmlformats.org/officeDocument/2006/relationships/hyperlink" Target="https://www.lm.gov.lv/lv/konferences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rcqyLTMWIS0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hyperlink" Target="https://www.youtube.com/watch?v=yS06BoTlSCs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www.youtube.com/watch?v=_CaBTk_VH0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hyperlink" Target="https://www.lm.gov.lv/lv/diskusija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hyperlink" Target="https://ej.uz/zz7x" TargetMode="External"/><Relationship Id="rId5" Type="http://schemas.openxmlformats.org/officeDocument/2006/relationships/image" Target="../media/image8.png"/><Relationship Id="rId10" Type="http://schemas.openxmlformats.org/officeDocument/2006/relationships/hyperlink" Target="https://ej.uz/qetp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303" y="1139780"/>
            <a:ext cx="9849394" cy="2387600"/>
          </a:xfrm>
        </p:spPr>
        <p:txBody>
          <a:bodyPr>
            <a:normAutofit/>
          </a:bodyPr>
          <a:lstStyle/>
          <a:p>
            <a:r>
              <a:rPr lang="lv-LV" dirty="0"/>
              <a:t>Aktualitātes projektā</a:t>
            </a:r>
            <a:br>
              <a:rPr lang="lv-LV" dirty="0"/>
            </a:br>
            <a:r>
              <a:rPr lang="lv-LV" sz="4000" dirty="0"/>
              <a:t>Profesionāla sociālā darba attīstība pašvaldībās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22</a:t>
            </a:r>
            <a:r>
              <a:rPr lang="lv-LV" dirty="0" smtClean="0"/>
              <a:t>.0</a:t>
            </a:r>
            <a:r>
              <a:rPr lang="en-US" dirty="0" smtClean="0"/>
              <a:t>6</a:t>
            </a:r>
            <a:r>
              <a:rPr lang="lv-LV" dirty="0" smtClean="0"/>
              <a:t>.2022</a:t>
            </a:r>
            <a:r>
              <a:rPr lang="lv-LV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2841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08FBC6E-FF83-42D6-83F3-AC01A94F8B1F}"/>
              </a:ext>
            </a:extLst>
          </p:cNvPr>
          <p:cNvSpPr txBox="1"/>
          <p:nvPr/>
        </p:nvSpPr>
        <p:spPr>
          <a:xfrm>
            <a:off x="118529" y="0"/>
            <a:ext cx="6109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dirty="0" smtClean="0"/>
              <a:t>NOTIKUMI</a:t>
            </a:r>
            <a:r>
              <a:rPr lang="en-US" sz="3200" dirty="0" smtClean="0"/>
              <a:t> SOCIĀLĀ DARBA MĒNESĪ</a:t>
            </a:r>
            <a:endParaRPr lang="en-US" sz="32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6059690" y="2891259"/>
            <a:ext cx="6132310" cy="3966741"/>
            <a:chOff x="318910" y="450655"/>
            <a:chExt cx="4985427" cy="322486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369" y="738833"/>
              <a:ext cx="4727393" cy="266654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10576" y="450655"/>
              <a:ext cx="45937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25.martsKonference “</a:t>
              </a:r>
              <a:r>
                <a:rPr lang="en-US" dirty="0" err="1" smtClean="0"/>
                <a:t>Viņi</a:t>
              </a:r>
              <a:r>
                <a:rPr lang="en-US" dirty="0" smtClean="0"/>
                <a:t> </a:t>
              </a:r>
              <a:r>
                <a:rPr lang="en-US" dirty="0" err="1" smtClean="0"/>
                <a:t>ir</a:t>
              </a:r>
              <a:r>
                <a:rPr lang="en-US" dirty="0" smtClean="0"/>
                <a:t> </a:t>
              </a:r>
              <a:r>
                <a:rPr lang="en-US" dirty="0" err="1" smtClean="0"/>
                <a:t>mēs</a:t>
              </a:r>
              <a:r>
                <a:rPr lang="en-US" dirty="0" smtClean="0"/>
                <a:t>”</a:t>
              </a:r>
              <a:endParaRPr lang="lv-LV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8910" y="3429303"/>
              <a:ext cx="237699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1000" dirty="0">
                  <a:hlinkClick r:id="rId3"/>
                </a:rPr>
                <a:t>https://</a:t>
              </a:r>
              <a:r>
                <a:rPr lang="lv-LV" sz="1000" dirty="0" smtClean="0">
                  <a:hlinkClick r:id="rId3"/>
                </a:rPr>
                <a:t>www.lm.gov.lv/lv/konferences</a:t>
              </a:r>
              <a:r>
                <a:rPr lang="en-US" sz="1000" dirty="0" smtClean="0"/>
                <a:t> </a:t>
              </a:r>
              <a:endParaRPr lang="lv-LV" sz="10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317726" y="745243"/>
            <a:ext cx="2859452" cy="2131302"/>
            <a:chOff x="4818880" y="557335"/>
            <a:chExt cx="3601617" cy="2952513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45720" y="987304"/>
              <a:ext cx="3009127" cy="2522544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818880" y="557335"/>
              <a:ext cx="36016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Nodoti</a:t>
              </a:r>
              <a:r>
                <a:rPr lang="en-US" sz="1400" dirty="0" smtClean="0"/>
                <a:t> 200 </a:t>
              </a:r>
              <a:r>
                <a:rPr lang="en-US" sz="1400" dirty="0" err="1" smtClean="0"/>
                <a:t>monogrāfijas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eksemplāri</a:t>
              </a:r>
              <a:endParaRPr lang="lv-LV" sz="14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8529" y="464835"/>
            <a:ext cx="3786276" cy="2900838"/>
            <a:chOff x="246987" y="459133"/>
            <a:chExt cx="4764566" cy="3129377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9053" y="809785"/>
              <a:ext cx="4762500" cy="2486025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249053" y="459133"/>
              <a:ext cx="47625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4. </a:t>
              </a:r>
              <a:r>
                <a:rPr lang="en-US" sz="1400" dirty="0"/>
                <a:t>m</a:t>
              </a:r>
              <a:r>
                <a:rPr lang="en-US" sz="1400" dirty="0" smtClean="0"/>
                <a:t>arts </a:t>
              </a:r>
              <a:r>
                <a:rPr lang="en-US" sz="1400" dirty="0" err="1" smtClean="0"/>
                <a:t>Raidieraksts</a:t>
              </a:r>
              <a:r>
                <a:rPr lang="en-US" sz="1400" dirty="0" smtClean="0"/>
                <a:t> “</a:t>
              </a:r>
              <a:r>
                <a:rPr lang="en-US" sz="1400" dirty="0" err="1" smtClean="0"/>
                <a:t>Ekosociālais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darbs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Latvijā</a:t>
              </a:r>
              <a:r>
                <a:rPr lang="en-US" sz="1400" dirty="0" smtClean="0"/>
                <a:t>”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46987" y="3356447"/>
              <a:ext cx="4601320" cy="232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1000" dirty="0">
                  <a:hlinkClick r:id="rId6"/>
                </a:rPr>
                <a:t>https://www.youtube.com/watch?v=rcqyLTMWIS0</a:t>
              </a:r>
              <a:r>
                <a:rPr lang="en-US" sz="1000" dirty="0"/>
                <a:t> </a:t>
              </a:r>
              <a:endParaRPr lang="lv-LV" sz="10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416836" y="12327"/>
            <a:ext cx="4155471" cy="2579515"/>
            <a:chOff x="6282492" y="215443"/>
            <a:chExt cx="5182014" cy="314192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A1436173-934F-4E17-AD09-EFAF1033E5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7085" t="33420" r="10001" b="13968"/>
            <a:stretch/>
          </p:blipFill>
          <p:spPr>
            <a:xfrm>
              <a:off x="6298191" y="628424"/>
              <a:ext cx="5166315" cy="2728941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282492" y="215443"/>
              <a:ext cx="5098211" cy="348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1400" dirty="0"/>
                <a:t>Izstāde – ‘Ceļamies kopā’ 1-21.marts Galerija ‘Centrs</a:t>
              </a:r>
              <a:r>
                <a:rPr lang="lv-LV" dirty="0" smtClean="0"/>
                <a:t>’</a:t>
              </a:r>
              <a:endParaRPr lang="lv-LV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632098" y="3998139"/>
            <a:ext cx="442759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Sociālo darbinieku video </a:t>
            </a:r>
            <a:r>
              <a:rPr lang="en-US" dirty="0" err="1" smtClean="0"/>
              <a:t>stāsti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Ēstere</a:t>
            </a:r>
            <a:r>
              <a:rPr lang="en-US" dirty="0" smtClean="0"/>
              <a:t> </a:t>
            </a:r>
            <a:r>
              <a:rPr lang="en-US" dirty="0" err="1" smtClean="0"/>
              <a:t>Zemīte</a:t>
            </a:r>
            <a:r>
              <a:rPr lang="en-US" dirty="0" smtClean="0"/>
              <a:t>, VSAC “</a:t>
            </a:r>
            <a:r>
              <a:rPr lang="en-US" dirty="0" err="1" smtClean="0"/>
              <a:t>Rīga</a:t>
            </a:r>
            <a:r>
              <a:rPr lang="en-US" dirty="0" smtClean="0"/>
              <a:t>”</a:t>
            </a:r>
          </a:p>
          <a:p>
            <a:r>
              <a:rPr lang="lv-LV" sz="1000" dirty="0">
                <a:hlinkClick r:id="rId8"/>
              </a:rPr>
              <a:t>https://</a:t>
            </a:r>
            <a:r>
              <a:rPr lang="lv-LV" sz="1000" dirty="0" smtClean="0">
                <a:hlinkClick r:id="rId8"/>
              </a:rPr>
              <a:t>www.youtube.com/watch?v=ko9Q6KjIi3c</a:t>
            </a:r>
            <a:r>
              <a:rPr lang="en-US" sz="1000" dirty="0" smtClean="0"/>
              <a:t> </a:t>
            </a:r>
          </a:p>
          <a:p>
            <a:r>
              <a:rPr lang="en-US" dirty="0" err="1" smtClean="0"/>
              <a:t>Ainis</a:t>
            </a:r>
            <a:r>
              <a:rPr lang="en-US" dirty="0" smtClean="0"/>
              <a:t> </a:t>
            </a:r>
            <a:r>
              <a:rPr lang="en-US" dirty="0" err="1" smtClean="0"/>
              <a:t>Jukšs</a:t>
            </a:r>
            <a:r>
              <a:rPr lang="en-US" dirty="0" smtClean="0"/>
              <a:t>, </a:t>
            </a:r>
            <a:r>
              <a:rPr lang="en-US" dirty="0" err="1" smtClean="0"/>
              <a:t>Valsts</a:t>
            </a:r>
            <a:r>
              <a:rPr lang="en-US" dirty="0" smtClean="0"/>
              <a:t> </a:t>
            </a:r>
            <a:r>
              <a:rPr lang="en-US" dirty="0" err="1" smtClean="0"/>
              <a:t>probācijas</a:t>
            </a:r>
            <a:r>
              <a:rPr lang="en-US" dirty="0" smtClean="0"/>
              <a:t> </a:t>
            </a:r>
            <a:r>
              <a:rPr lang="en-US" dirty="0" err="1" smtClean="0"/>
              <a:t>dienests</a:t>
            </a:r>
            <a:endParaRPr lang="en-US" dirty="0" smtClean="0"/>
          </a:p>
          <a:p>
            <a:r>
              <a:rPr lang="lv-LV" sz="1000" dirty="0">
                <a:hlinkClick r:id="rId9"/>
              </a:rPr>
              <a:t>https://www.youtube.com/watch?v=_</a:t>
            </a:r>
            <a:r>
              <a:rPr lang="lv-LV" sz="1000" dirty="0" smtClean="0">
                <a:hlinkClick r:id="rId9"/>
              </a:rPr>
              <a:t>CaBTk_VH0g</a:t>
            </a:r>
            <a:r>
              <a:rPr lang="en-US" sz="1000" dirty="0" smtClean="0"/>
              <a:t> </a:t>
            </a:r>
          </a:p>
          <a:p>
            <a:r>
              <a:rPr lang="en-US" dirty="0" err="1" smtClean="0"/>
              <a:t>Inita</a:t>
            </a:r>
            <a:r>
              <a:rPr lang="en-US" dirty="0" smtClean="0"/>
              <a:t> </a:t>
            </a:r>
            <a:r>
              <a:rPr lang="en-US" dirty="0" err="1" smtClean="0"/>
              <a:t>Kupča</a:t>
            </a:r>
            <a:r>
              <a:rPr lang="en-US" dirty="0" smtClean="0"/>
              <a:t>, SOS </a:t>
            </a:r>
            <a:r>
              <a:rPr lang="en-US" dirty="0" err="1" smtClean="0"/>
              <a:t>Rīgas</a:t>
            </a:r>
            <a:r>
              <a:rPr lang="en-US" dirty="0" smtClean="0"/>
              <a:t> </a:t>
            </a:r>
            <a:r>
              <a:rPr lang="en-US" dirty="0" err="1" smtClean="0"/>
              <a:t>ģimeņu</a:t>
            </a:r>
            <a:r>
              <a:rPr lang="en-US" dirty="0" smtClean="0"/>
              <a:t> </a:t>
            </a:r>
            <a:r>
              <a:rPr lang="en-US" dirty="0" err="1" smtClean="0"/>
              <a:t>atbalsta</a:t>
            </a:r>
            <a:r>
              <a:rPr lang="en-US" dirty="0" smtClean="0"/>
              <a:t> </a:t>
            </a:r>
            <a:r>
              <a:rPr lang="en-US" dirty="0" err="1" smtClean="0"/>
              <a:t>centrs</a:t>
            </a:r>
            <a:endParaRPr lang="en-US" dirty="0" smtClean="0"/>
          </a:p>
          <a:p>
            <a:r>
              <a:rPr lang="lv-LV" sz="1000" dirty="0">
                <a:hlinkClick r:id="rId10"/>
              </a:rPr>
              <a:t>https://</a:t>
            </a:r>
            <a:r>
              <a:rPr lang="lv-LV" sz="1000" dirty="0" smtClean="0">
                <a:hlinkClick r:id="rId10"/>
              </a:rPr>
              <a:t>www.youtube.com/watch?v=yS06BoTlSCs</a:t>
            </a:r>
            <a:r>
              <a:rPr lang="en-US" sz="1000" dirty="0" smtClean="0"/>
              <a:t> </a:t>
            </a:r>
            <a:endParaRPr lang="lv-LV" sz="1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8529" y="3726815"/>
            <a:ext cx="1531185" cy="187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51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403918" y="147253"/>
            <a:ext cx="4550229" cy="3299903"/>
            <a:chOff x="5635690" y="947019"/>
            <a:chExt cx="4550229" cy="3299903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6CA12029-9BF7-42B8-AD6E-6C0B714339FF}"/>
                </a:ext>
              </a:extLst>
            </p:cNvPr>
            <p:cNvSpPr txBox="1"/>
            <p:nvPr/>
          </p:nvSpPr>
          <p:spPr>
            <a:xfrm>
              <a:off x="8039878" y="4000701"/>
              <a:ext cx="214604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hlinkClick r:id="rId2"/>
                </a:rPr>
                <a:t>https://www.lm.gov.lv/lv/diskusijas</a:t>
              </a:r>
              <a:r>
                <a:rPr lang="lv-LV" sz="1000" dirty="0"/>
                <a:t> </a:t>
              </a:r>
              <a:endParaRPr lang="en-US" sz="1000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5690" y="1537419"/>
              <a:ext cx="4379168" cy="246328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175210" y="947019"/>
              <a:ext cx="34779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14.jūnijs </a:t>
              </a:r>
              <a:r>
                <a:rPr lang="en-US" sz="1400" dirty="0" err="1" smtClean="0"/>
                <a:t>Diskusija</a:t>
              </a:r>
              <a:r>
                <a:rPr lang="en-US" sz="1400" dirty="0" smtClean="0"/>
                <a:t> </a:t>
              </a:r>
            </a:p>
            <a:p>
              <a:pPr algn="ctr"/>
              <a:r>
                <a:rPr lang="en-US" sz="1400" dirty="0" smtClean="0"/>
                <a:t>“Sociālās palīdzības </a:t>
              </a:r>
              <a:r>
                <a:rPr lang="en-US" sz="1400" dirty="0" err="1" smtClean="0"/>
                <a:t>organizators</a:t>
              </a:r>
              <a:r>
                <a:rPr lang="en-US" sz="1400" dirty="0" smtClean="0"/>
                <a:t> – </a:t>
              </a:r>
              <a:r>
                <a:rPr lang="en-US" sz="1400" dirty="0" err="1" smtClean="0"/>
                <a:t>kā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tālāk</a:t>
              </a:r>
              <a:r>
                <a:rPr lang="en-US" sz="1400" dirty="0" smtClean="0"/>
                <a:t>?”</a:t>
              </a:r>
              <a:endParaRPr lang="lv-LV" sz="1400" dirty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7309" y="3816488"/>
            <a:ext cx="2010192" cy="28455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25349" y="3447156"/>
            <a:ext cx="213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Jūlijā</a:t>
            </a:r>
            <a:r>
              <a:rPr lang="en-US" dirty="0" smtClean="0"/>
              <a:t> 1/2022</a:t>
            </a:r>
            <a:endParaRPr lang="lv-LV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08FBC6E-FF83-42D6-83F3-AC01A94F8B1F}"/>
              </a:ext>
            </a:extLst>
          </p:cNvPr>
          <p:cNvSpPr txBox="1"/>
          <p:nvPr/>
        </p:nvSpPr>
        <p:spPr>
          <a:xfrm>
            <a:off x="118529" y="0"/>
            <a:ext cx="2667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CITI </a:t>
            </a:r>
            <a:r>
              <a:rPr lang="lv-LV" sz="3200" dirty="0" smtClean="0"/>
              <a:t>NOTIKUMI</a:t>
            </a:r>
            <a:endParaRPr lang="en-US" sz="3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96558" y="743879"/>
            <a:ext cx="5388250" cy="3206970"/>
            <a:chOff x="3744427" y="666240"/>
            <a:chExt cx="6575641" cy="429427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44427" y="3290537"/>
              <a:ext cx="3124489" cy="163104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04649" y="3290537"/>
              <a:ext cx="3199063" cy="166997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25178" y="1376603"/>
              <a:ext cx="2994890" cy="168429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744427" y="1460571"/>
              <a:ext cx="3260222" cy="170190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744427" y="666240"/>
              <a:ext cx="6575640" cy="553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Ārvalstu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ekspertu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semināri</a:t>
              </a:r>
              <a:r>
                <a:rPr lang="en-US" sz="1400" dirty="0" smtClean="0"/>
                <a:t> par </a:t>
              </a:r>
              <a:r>
                <a:rPr lang="en-US" sz="1400" dirty="0" err="1" smtClean="0"/>
                <a:t>krīzi</a:t>
              </a:r>
              <a:r>
                <a:rPr lang="en-US" sz="1400" dirty="0" smtClean="0"/>
                <a:t>/</a:t>
              </a:r>
              <a:r>
                <a:rPr lang="en-US" sz="1400" dirty="0" err="1" smtClean="0"/>
                <a:t>traumu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sociālajiem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darbiniekiem</a:t>
              </a:r>
              <a:endParaRPr lang="en-US" sz="1400" dirty="0" smtClean="0"/>
            </a:p>
            <a:p>
              <a:pPr algn="ctr"/>
              <a:r>
                <a:rPr lang="en-US" sz="1400" dirty="0" smtClean="0"/>
                <a:t>MARTS/APRĪLIS</a:t>
              </a:r>
              <a:endParaRPr lang="lv-LV" sz="1400" dirty="0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974" y="4862344"/>
            <a:ext cx="2891624" cy="164685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48573" y="4296583"/>
            <a:ext cx="7116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Stāstu</a:t>
            </a:r>
            <a:r>
              <a:rPr lang="en-US" dirty="0" smtClean="0"/>
              <a:t> </a:t>
            </a:r>
            <a:r>
              <a:rPr lang="en-US" dirty="0" err="1" smtClean="0"/>
              <a:t>sērija</a:t>
            </a:r>
            <a:r>
              <a:rPr lang="en-US" dirty="0" smtClean="0"/>
              <a:t> “</a:t>
            </a:r>
            <a:r>
              <a:rPr lang="en-US" dirty="0" err="1" smtClean="0"/>
              <a:t>Diena</a:t>
            </a:r>
            <a:r>
              <a:rPr lang="en-US" dirty="0" smtClean="0"/>
              <a:t> </a:t>
            </a:r>
            <a:r>
              <a:rPr lang="en-US" dirty="0" err="1" smtClean="0"/>
              <a:t>ģimenes</a:t>
            </a:r>
            <a:r>
              <a:rPr lang="en-US" dirty="0" smtClean="0"/>
              <a:t> </a:t>
            </a:r>
            <a:r>
              <a:rPr lang="en-US" dirty="0" err="1" smtClean="0"/>
              <a:t>asistenta</a:t>
            </a:r>
            <a:r>
              <a:rPr lang="en-US" dirty="0" smtClean="0"/>
              <a:t> </a:t>
            </a:r>
            <a:r>
              <a:rPr lang="en-US" dirty="0" err="1" smtClean="0"/>
              <a:t>dzīvē</a:t>
            </a:r>
            <a:r>
              <a:rPr lang="en-US" dirty="0" smtClean="0"/>
              <a:t>”, Delfi.lv/</a:t>
            </a:r>
            <a:r>
              <a:rPr lang="en-US" dirty="0" err="1" smtClean="0"/>
              <a:t>calis</a:t>
            </a:r>
            <a:endParaRPr lang="en-US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3485072" y="4933071"/>
            <a:ext cx="4597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Diena</a:t>
            </a:r>
            <a:r>
              <a:rPr lang="en-US" dirty="0" smtClean="0"/>
              <a:t> </a:t>
            </a:r>
            <a:r>
              <a:rPr lang="en-US" dirty="0" err="1" smtClean="0"/>
              <a:t>ģimenes</a:t>
            </a:r>
            <a:r>
              <a:rPr lang="en-US" dirty="0" smtClean="0"/>
              <a:t> </a:t>
            </a:r>
            <a:r>
              <a:rPr lang="en-US" dirty="0" err="1" smtClean="0"/>
              <a:t>asistenta</a:t>
            </a:r>
            <a:r>
              <a:rPr lang="en-US" dirty="0" smtClean="0"/>
              <a:t> </a:t>
            </a:r>
            <a:r>
              <a:rPr lang="en-US" dirty="0" err="1" smtClean="0"/>
              <a:t>dzīve</a:t>
            </a:r>
            <a:r>
              <a:rPr lang="en-US" dirty="0" smtClean="0"/>
              <a:t>: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viņš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un </a:t>
            </a:r>
            <a:r>
              <a:rPr lang="en-US" dirty="0" err="1" smtClean="0"/>
              <a:t>ko</a:t>
            </a:r>
            <a:r>
              <a:rPr lang="en-US" dirty="0" smtClean="0"/>
              <a:t> </a:t>
            </a:r>
            <a:r>
              <a:rPr lang="en-US" dirty="0" err="1" smtClean="0"/>
              <a:t>viņš</a:t>
            </a:r>
            <a:r>
              <a:rPr lang="en-US" dirty="0" smtClean="0"/>
              <a:t> </a:t>
            </a:r>
            <a:r>
              <a:rPr lang="en-US" dirty="0" err="1" smtClean="0"/>
              <a:t>redz</a:t>
            </a:r>
            <a:r>
              <a:rPr lang="en-US" dirty="0"/>
              <a:t>? </a:t>
            </a:r>
            <a:r>
              <a:rPr lang="en-US" sz="1000" dirty="0">
                <a:hlinkClick r:id="rId10"/>
              </a:rPr>
              <a:t>https://</a:t>
            </a:r>
            <a:r>
              <a:rPr lang="en-US" sz="1000" dirty="0" smtClean="0">
                <a:hlinkClick r:id="rId10"/>
              </a:rPr>
              <a:t>ej.uz/qetp</a:t>
            </a:r>
            <a:endParaRPr lang="en-US" sz="1000" dirty="0" smtClean="0"/>
          </a:p>
          <a:p>
            <a:endParaRPr lang="en-US" dirty="0"/>
          </a:p>
          <a:p>
            <a:r>
              <a:rPr lang="en-US" dirty="0" err="1" smtClean="0"/>
              <a:t>Diena</a:t>
            </a:r>
            <a:r>
              <a:rPr lang="en-US" dirty="0" smtClean="0"/>
              <a:t> </a:t>
            </a:r>
            <a:r>
              <a:rPr lang="en-US" dirty="0" err="1" smtClean="0"/>
              <a:t>ģimenes</a:t>
            </a:r>
            <a:r>
              <a:rPr lang="en-US" dirty="0" smtClean="0"/>
              <a:t> </a:t>
            </a:r>
            <a:r>
              <a:rPr lang="en-US" dirty="0" err="1" smtClean="0"/>
              <a:t>asistenta</a:t>
            </a:r>
            <a:r>
              <a:rPr lang="en-US" dirty="0" smtClean="0"/>
              <a:t> </a:t>
            </a:r>
            <a:r>
              <a:rPr lang="en-US" dirty="0" err="1" smtClean="0"/>
              <a:t>dzīvē</a:t>
            </a:r>
            <a:r>
              <a:rPr lang="en-US" dirty="0" smtClean="0"/>
              <a:t>: </a:t>
            </a:r>
            <a:r>
              <a:rPr lang="en-US" dirty="0" err="1" smtClean="0"/>
              <a:t>budžeta</a:t>
            </a:r>
            <a:r>
              <a:rPr lang="en-US" dirty="0" smtClean="0"/>
              <a:t> </a:t>
            </a:r>
            <a:r>
              <a:rPr lang="en-US" dirty="0" err="1" smtClean="0"/>
              <a:t>lietas</a:t>
            </a:r>
            <a:r>
              <a:rPr lang="en-US" dirty="0" smtClean="0"/>
              <a:t> un </a:t>
            </a:r>
            <a:r>
              <a:rPr lang="en-US" dirty="0" err="1" smtClean="0"/>
              <a:t>traģiska</a:t>
            </a:r>
            <a:r>
              <a:rPr lang="en-US" dirty="0" smtClean="0"/>
              <a:t> </a:t>
            </a:r>
            <a:r>
              <a:rPr lang="en-US" dirty="0" err="1" smtClean="0"/>
              <a:t>situācija</a:t>
            </a:r>
            <a:r>
              <a:rPr lang="en-US" dirty="0" smtClean="0"/>
              <a:t> </a:t>
            </a:r>
            <a:r>
              <a:rPr lang="en-US" dirty="0" err="1" smtClean="0"/>
              <a:t>slimnīcā</a:t>
            </a:r>
            <a:r>
              <a:rPr lang="en-US" dirty="0"/>
              <a:t>. </a:t>
            </a:r>
            <a:r>
              <a:rPr lang="en-US" sz="1000" dirty="0">
                <a:hlinkClick r:id="rId11"/>
              </a:rPr>
              <a:t>https://</a:t>
            </a:r>
            <a:r>
              <a:rPr lang="en-US" sz="1000" dirty="0" smtClean="0">
                <a:hlinkClick r:id="rId11"/>
              </a:rPr>
              <a:t>ej.uz/zz7x</a:t>
            </a:r>
            <a:r>
              <a:rPr lang="en-US" sz="1000" dirty="0" smtClean="0"/>
              <a:t> </a:t>
            </a:r>
            <a:endParaRPr lang="lv-LV" sz="1000" dirty="0"/>
          </a:p>
        </p:txBody>
      </p:sp>
    </p:spTree>
    <p:extLst>
      <p:ext uri="{BB962C8B-B14F-4D97-AF65-F5344CB8AC3E}">
        <p14:creationId xmlns:p14="http://schemas.microsoft.com/office/powerpoint/2010/main" val="2417025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2C21E37-C8BC-4160-8BC5-D5F64CF5DF7F}"/>
              </a:ext>
            </a:extLst>
          </p:cNvPr>
          <p:cNvSpPr txBox="1"/>
          <p:nvPr/>
        </p:nvSpPr>
        <p:spPr>
          <a:xfrm>
            <a:off x="248762" y="68680"/>
            <a:ext cx="2523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dirty="0"/>
              <a:t>TURPINĀM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243285" y="98938"/>
            <a:ext cx="6848316" cy="2988220"/>
            <a:chOff x="2205271" y="233265"/>
            <a:chExt cx="6668141" cy="298822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="" xmlns:a16="http://schemas.microsoft.com/office/drawing/2014/main" id="{C727D375-CF2A-4AFD-8E7D-7AB3B9F83593}"/>
                </a:ext>
              </a:extLst>
            </p:cNvPr>
            <p:cNvSpPr/>
            <p:nvPr/>
          </p:nvSpPr>
          <p:spPr>
            <a:xfrm>
              <a:off x="2205271" y="233265"/>
              <a:ext cx="6668141" cy="2988220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089D3D4B-736D-4842-9532-97533F469FE5}"/>
                </a:ext>
              </a:extLst>
            </p:cNvPr>
            <p:cNvSpPr txBox="1"/>
            <p:nvPr/>
          </p:nvSpPr>
          <p:spPr>
            <a:xfrm>
              <a:off x="2282251" y="405916"/>
              <a:ext cx="6254014" cy="2585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v-LV" b="1" dirty="0"/>
                <a:t>METODIKAS</a:t>
              </a:r>
            </a:p>
            <a:p>
              <a:endParaRPr lang="en-US" sz="1400" dirty="0" smtClean="0"/>
            </a:p>
            <a:p>
              <a:r>
                <a:rPr lang="lv-LV" sz="1400" dirty="0" smtClean="0"/>
                <a:t>Sociālais </a:t>
              </a:r>
              <a:r>
                <a:rPr lang="lv-LV" sz="1400" dirty="0"/>
                <a:t>darbs </a:t>
              </a:r>
              <a:r>
                <a:rPr lang="lv-LV" sz="1400" dirty="0" smtClean="0"/>
                <a:t>kopienā </a:t>
              </a:r>
              <a:endParaRPr lang="en-US" sz="1400" dirty="0" smtClean="0"/>
            </a:p>
            <a:p>
              <a:r>
                <a:rPr lang="en-US" sz="1400" dirty="0" err="1" smtClean="0"/>
                <a:t>Sociālais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darbs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ar</a:t>
              </a:r>
              <a:r>
                <a:rPr lang="en-US" sz="1400" dirty="0" smtClean="0"/>
                <a:t> sociālās </a:t>
              </a:r>
              <a:r>
                <a:rPr lang="en-US" sz="1400" dirty="0" err="1" smtClean="0"/>
                <a:t>atstumtības</a:t>
              </a:r>
              <a:r>
                <a:rPr lang="en-US" sz="1400" dirty="0" smtClean="0"/>
                <a:t> un </a:t>
              </a:r>
              <a:r>
                <a:rPr lang="en-US" sz="1400" dirty="0" err="1" smtClean="0"/>
                <a:t>diskriminācijas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riskam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pakļautām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personām</a:t>
              </a:r>
              <a:endParaRPr lang="en-US" sz="1400" dirty="0" smtClean="0"/>
            </a:p>
            <a:p>
              <a:r>
                <a:rPr lang="lv-LV" sz="1400" dirty="0" smtClean="0"/>
                <a:t>Sociālais </a:t>
              </a:r>
              <a:r>
                <a:rPr lang="lv-LV" sz="1400" dirty="0"/>
                <a:t>darbs ar jauniešiem </a:t>
              </a:r>
              <a:endParaRPr lang="en-US" sz="1400" dirty="0" smtClean="0"/>
            </a:p>
            <a:p>
              <a:r>
                <a:rPr lang="lv-LV" sz="1400" dirty="0" smtClean="0"/>
                <a:t>Sociālais </a:t>
              </a:r>
              <a:r>
                <a:rPr lang="lv-LV" sz="1400" dirty="0"/>
                <a:t>darbs ar grupu </a:t>
              </a:r>
              <a:endParaRPr lang="en-US" sz="1400" dirty="0" smtClean="0"/>
            </a:p>
            <a:p>
              <a:r>
                <a:rPr lang="lv-LV" sz="1400" dirty="0"/>
                <a:t>Sociālais darbs un psihosociālā konsultēšana </a:t>
              </a:r>
              <a:r>
                <a:rPr lang="lv-LV" sz="1400" dirty="0" smtClean="0"/>
                <a:t>krīzē</a:t>
              </a:r>
              <a:r>
                <a:rPr lang="en-US" sz="1400" dirty="0" smtClean="0"/>
                <a:t>  </a:t>
              </a:r>
            </a:p>
            <a:p>
              <a:r>
                <a:rPr lang="en-US" sz="1400" dirty="0"/>
                <a:t>	</a:t>
              </a:r>
              <a:r>
                <a:rPr lang="en-US" sz="1400" dirty="0" smtClean="0"/>
                <a:t>(1. </a:t>
              </a:r>
              <a:r>
                <a:rPr lang="en-US" sz="1400" dirty="0" err="1" smtClean="0"/>
                <a:t>jūnijā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noslēgts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līgums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ar</a:t>
              </a:r>
              <a:r>
                <a:rPr lang="en-US" sz="1400" dirty="0" smtClean="0"/>
                <a:t> SIA “</a:t>
              </a:r>
              <a:r>
                <a:rPr lang="en-US" sz="1400" dirty="0" err="1" smtClean="0"/>
                <a:t>Projektu</a:t>
              </a:r>
              <a:r>
                <a:rPr lang="en-US" sz="1400" dirty="0" smtClean="0"/>
                <a:t> un </a:t>
              </a:r>
              <a:r>
                <a:rPr lang="en-US" sz="1400" dirty="0" err="1" smtClean="0"/>
                <a:t>kvalitātes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vadība</a:t>
              </a:r>
              <a:r>
                <a:rPr lang="en-US" sz="1400" dirty="0" smtClean="0"/>
                <a:t>”)</a:t>
              </a:r>
              <a:endParaRPr lang="lv-LV" sz="1400" dirty="0"/>
            </a:p>
            <a:p>
              <a:endParaRPr lang="lv-LV" sz="1400" dirty="0"/>
            </a:p>
            <a:p>
              <a:pPr algn="r"/>
              <a:r>
                <a:rPr lang="en-US" dirty="0" err="1" smtClean="0"/>
                <a:t>Piedāvājumu</a:t>
              </a:r>
              <a:r>
                <a:rPr lang="en-US" dirty="0" smtClean="0"/>
                <a:t> </a:t>
              </a:r>
              <a:r>
                <a:rPr lang="en-US" dirty="0" err="1" smtClean="0"/>
                <a:t>vērtēšana</a:t>
              </a:r>
              <a:endParaRPr lang="lv-LV" dirty="0"/>
            </a:p>
            <a:p>
              <a:pPr algn="r"/>
              <a:r>
                <a:rPr lang="en-US" sz="1400" dirty="0" err="1" smtClean="0"/>
                <a:t>Sociālais</a:t>
              </a:r>
              <a:r>
                <a:rPr lang="en-US" sz="1400" dirty="0" smtClean="0"/>
                <a:t> d</a:t>
              </a:r>
              <a:r>
                <a:rPr lang="lv-LV" sz="1400" dirty="0" err="1" smtClean="0"/>
                <a:t>arbs</a:t>
              </a:r>
              <a:r>
                <a:rPr lang="lv-LV" sz="1400" dirty="0" smtClean="0"/>
                <a:t> </a:t>
              </a:r>
              <a:r>
                <a:rPr lang="lv-LV" sz="1400" dirty="0"/>
                <a:t>ar </a:t>
              </a:r>
              <a:r>
                <a:rPr lang="lv-LV" sz="1400" dirty="0" smtClean="0"/>
                <a:t>senioriem</a:t>
              </a:r>
              <a:endParaRPr lang="lv-LV" sz="14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EDEBC9D1-75CC-4B00-AD0C-BE40C5616208}"/>
              </a:ext>
            </a:extLst>
          </p:cNvPr>
          <p:cNvGrpSpPr/>
          <p:nvPr/>
        </p:nvGrpSpPr>
        <p:grpSpPr>
          <a:xfrm>
            <a:off x="5823596" y="3330700"/>
            <a:ext cx="5921748" cy="2179734"/>
            <a:chOff x="5532544" y="929664"/>
            <a:chExt cx="4143376" cy="5616710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675F551D-DC9C-42D6-9A49-C290C3E87CC4}"/>
                </a:ext>
              </a:extLst>
            </p:cNvPr>
            <p:cNvSpPr txBox="1"/>
            <p:nvPr/>
          </p:nvSpPr>
          <p:spPr>
            <a:xfrm>
              <a:off x="5803197" y="1153466"/>
              <a:ext cx="3684616" cy="5392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lv-LV" b="1" dirty="0"/>
                <a:t>TEHNISKO SPECIFIKĀCIJU IZSTRĀDE</a:t>
              </a:r>
            </a:p>
            <a:p>
              <a:pPr algn="r"/>
              <a:r>
                <a:rPr lang="en-US" sz="1400" dirty="0" err="1" smtClean="0"/>
                <a:t>Informatīvā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kampaņa</a:t>
              </a:r>
              <a:r>
                <a:rPr lang="en-US" sz="1400" dirty="0" smtClean="0"/>
                <a:t> par sociālo </a:t>
              </a:r>
              <a:r>
                <a:rPr lang="en-US" sz="1400" dirty="0" err="1" smtClean="0"/>
                <a:t>darbu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kopienā</a:t>
              </a:r>
              <a:endParaRPr lang="en-US" sz="1400" dirty="0" smtClean="0"/>
            </a:p>
            <a:p>
              <a:pPr algn="r"/>
              <a:r>
                <a:rPr lang="lv-LV" sz="1400" dirty="0" smtClean="0"/>
                <a:t>Vadības </a:t>
              </a:r>
              <a:r>
                <a:rPr lang="lv-LV" sz="1400" dirty="0"/>
                <a:t>kvalitātes modelis apvienots iepirkums</a:t>
              </a:r>
            </a:p>
            <a:p>
              <a:pPr algn="r"/>
              <a:r>
                <a:rPr lang="lv-LV" sz="1400" dirty="0" err="1"/>
                <a:t>Ex</a:t>
              </a:r>
              <a:r>
                <a:rPr lang="lv-LV" sz="1400" dirty="0"/>
                <a:t>-post pētījums</a:t>
              </a:r>
            </a:p>
            <a:p>
              <a:pPr algn="r"/>
              <a:r>
                <a:rPr lang="lv-LV" sz="1400" dirty="0" err="1"/>
                <a:t>Izvērtējums</a:t>
              </a:r>
              <a:r>
                <a:rPr lang="lv-LV" sz="1400" dirty="0"/>
                <a:t> par pašvaldību īstenoto darbu pandēmijas laikā</a:t>
              </a:r>
            </a:p>
            <a:p>
              <a:pPr algn="r"/>
              <a:r>
                <a:rPr lang="lv-LV" sz="1400" dirty="0"/>
                <a:t>Ģimenes asistentu nākamās mācības (indikatīvi </a:t>
              </a:r>
              <a:r>
                <a:rPr lang="en-US" sz="1400" dirty="0" err="1" smtClean="0"/>
                <a:t>jūlijs</a:t>
              </a:r>
              <a:r>
                <a:rPr lang="lv-LV" sz="1400" dirty="0" smtClean="0"/>
                <a:t>)</a:t>
              </a:r>
              <a:endParaRPr lang="lv-LV" sz="1400" dirty="0"/>
            </a:p>
            <a:p>
              <a:pPr algn="r"/>
              <a:endParaRPr lang="lv-LV" sz="1400" b="1" dirty="0"/>
            </a:p>
            <a:p>
              <a:endParaRPr lang="lv-LV" sz="1400" dirty="0"/>
            </a:p>
            <a:p>
              <a:endParaRPr lang="lv-LV" sz="1400" dirty="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="" xmlns:a16="http://schemas.microsoft.com/office/drawing/2014/main" id="{19C0C178-953D-403C-8B1B-97BBA3F66D0E}"/>
                </a:ext>
              </a:extLst>
            </p:cNvPr>
            <p:cNvSpPr/>
            <p:nvPr/>
          </p:nvSpPr>
          <p:spPr>
            <a:xfrm>
              <a:off x="5532544" y="929664"/>
              <a:ext cx="4143376" cy="4447650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48762" y="664898"/>
            <a:ext cx="4572001" cy="4503074"/>
            <a:chOff x="248762" y="895145"/>
            <a:chExt cx="4572001" cy="4503074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EDEBC9D1-75CC-4B00-AD0C-BE40C5616208}"/>
                </a:ext>
              </a:extLst>
            </p:cNvPr>
            <p:cNvGrpSpPr/>
            <p:nvPr/>
          </p:nvGrpSpPr>
          <p:grpSpPr>
            <a:xfrm>
              <a:off x="248762" y="895145"/>
              <a:ext cx="4572001" cy="4503074"/>
              <a:chOff x="5532544" y="-2602361"/>
              <a:chExt cx="3198974" cy="7979675"/>
            </a:xfrm>
          </p:grpSpPr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675F551D-DC9C-42D6-9A49-C290C3E87CC4}"/>
                  </a:ext>
                </a:extLst>
              </p:cNvPr>
              <p:cNvSpPr txBox="1"/>
              <p:nvPr/>
            </p:nvSpPr>
            <p:spPr>
              <a:xfrm>
                <a:off x="5670625" y="-1470383"/>
                <a:ext cx="1461406" cy="4803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 smtClean="0"/>
                  <a:t>Dažādība</a:t>
                </a:r>
                <a:r>
                  <a:rPr lang="en-US" sz="1400" dirty="0" smtClean="0"/>
                  <a:t> – 15 dal.</a:t>
                </a:r>
              </a:p>
              <a:p>
                <a:r>
                  <a:rPr lang="en-US" sz="1400" dirty="0" smtClean="0"/>
                  <a:t>2022. </a:t>
                </a:r>
                <a:r>
                  <a:rPr lang="en-US" sz="1400" dirty="0" err="1" smtClean="0"/>
                  <a:t>gada</a:t>
                </a:r>
                <a:r>
                  <a:rPr lang="en-US" sz="1400" dirty="0" smtClean="0"/>
                  <a:t> </a:t>
                </a:r>
                <a:r>
                  <a:rPr lang="en-US" sz="1400" dirty="0" err="1" smtClean="0"/>
                  <a:t>maijs</a:t>
                </a:r>
                <a:r>
                  <a:rPr lang="en-US" sz="1400" dirty="0" smtClean="0"/>
                  <a:t> - </a:t>
                </a:r>
                <a:r>
                  <a:rPr lang="en-US" sz="1400" dirty="0" err="1" smtClean="0"/>
                  <a:t>oktobris</a:t>
                </a:r>
                <a:endParaRPr lang="en-US" sz="1400" dirty="0" smtClean="0"/>
              </a:p>
              <a:p>
                <a:endParaRPr lang="en-US" sz="1400" dirty="0"/>
              </a:p>
              <a:p>
                <a:r>
                  <a:rPr lang="en-US" sz="1400" dirty="0" err="1" smtClean="0"/>
                  <a:t>Dienvidkurzemes</a:t>
                </a:r>
                <a:r>
                  <a:rPr lang="en-US" sz="1400" dirty="0" smtClean="0"/>
                  <a:t> </a:t>
                </a:r>
                <a:r>
                  <a:rPr lang="en-US" sz="1400" dirty="0" err="1" smtClean="0"/>
                  <a:t>nov.</a:t>
                </a:r>
                <a:endParaRPr lang="en-US" sz="1400" dirty="0" smtClean="0"/>
              </a:p>
              <a:p>
                <a:r>
                  <a:rPr lang="en-US" sz="1400" dirty="0" err="1" smtClean="0"/>
                  <a:t>Dobeles</a:t>
                </a:r>
                <a:r>
                  <a:rPr lang="en-US" sz="1400" dirty="0" smtClean="0"/>
                  <a:t> </a:t>
                </a:r>
                <a:r>
                  <a:rPr lang="en-US" sz="1400" dirty="0" err="1" smtClean="0"/>
                  <a:t>nov.</a:t>
                </a:r>
                <a:endParaRPr lang="en-US" sz="1400" dirty="0" smtClean="0"/>
              </a:p>
              <a:p>
                <a:r>
                  <a:rPr lang="en-US" sz="1400" dirty="0" err="1" smtClean="0"/>
                  <a:t>Jelgavvas</a:t>
                </a:r>
                <a:r>
                  <a:rPr lang="en-US" sz="1400" dirty="0" smtClean="0"/>
                  <a:t> </a:t>
                </a:r>
                <a:r>
                  <a:rPr lang="en-US" sz="1400" dirty="0" err="1" smtClean="0"/>
                  <a:t>nov.</a:t>
                </a:r>
                <a:endParaRPr lang="en-US" sz="1400" dirty="0" smtClean="0"/>
              </a:p>
              <a:p>
                <a:r>
                  <a:rPr lang="en-US" sz="1400" dirty="0" err="1" smtClean="0"/>
                  <a:t>Ķekavas</a:t>
                </a:r>
                <a:r>
                  <a:rPr lang="en-US" sz="1400" dirty="0" smtClean="0"/>
                  <a:t> </a:t>
                </a:r>
                <a:r>
                  <a:rPr lang="en-US" sz="1400" dirty="0" err="1" smtClean="0"/>
                  <a:t>nov.</a:t>
                </a:r>
                <a:endParaRPr lang="en-US" sz="1400" dirty="0" smtClean="0"/>
              </a:p>
              <a:p>
                <a:r>
                  <a:rPr lang="en-US" sz="1400" dirty="0" err="1" smtClean="0"/>
                  <a:t>Madonas</a:t>
                </a:r>
                <a:r>
                  <a:rPr lang="en-US" sz="1400" dirty="0" smtClean="0"/>
                  <a:t> </a:t>
                </a:r>
                <a:r>
                  <a:rPr lang="en-US" sz="1400" dirty="0" err="1" smtClean="0"/>
                  <a:t>nov.</a:t>
                </a:r>
                <a:endParaRPr lang="en-US" sz="1400" dirty="0" smtClean="0"/>
              </a:p>
              <a:p>
                <a:r>
                  <a:rPr lang="en-US" sz="1400" dirty="0" err="1" smtClean="0"/>
                  <a:t>Olaines</a:t>
                </a:r>
                <a:r>
                  <a:rPr lang="en-US" sz="1400" dirty="0" smtClean="0"/>
                  <a:t> </a:t>
                </a:r>
                <a:r>
                  <a:rPr lang="en-US" sz="1400" dirty="0" err="1" smtClean="0"/>
                  <a:t>nov.</a:t>
                </a:r>
                <a:endParaRPr lang="en-US" sz="1400" dirty="0" smtClean="0"/>
              </a:p>
              <a:p>
                <a:r>
                  <a:rPr lang="en-US" sz="1400" dirty="0" err="1" smtClean="0"/>
                  <a:t>Rīga</a:t>
                </a:r>
                <a:endParaRPr lang="en-US" sz="1400" dirty="0" smtClean="0"/>
              </a:p>
              <a:p>
                <a:r>
                  <a:rPr lang="en-US" sz="1400" dirty="0" err="1" smtClean="0"/>
                  <a:t>Ropažu</a:t>
                </a:r>
                <a:r>
                  <a:rPr lang="en-US" sz="1400" dirty="0" smtClean="0"/>
                  <a:t> </a:t>
                </a:r>
                <a:r>
                  <a:rPr lang="en-US" sz="1400" dirty="0" err="1" smtClean="0"/>
                  <a:t>nov.</a:t>
                </a:r>
                <a:endParaRPr lang="en-US" sz="1400" dirty="0" smtClean="0"/>
              </a:p>
              <a:p>
                <a:r>
                  <a:rPr lang="en-US" sz="1400" dirty="0" err="1" smtClean="0"/>
                  <a:t>Talsu</a:t>
                </a:r>
                <a:r>
                  <a:rPr lang="en-US" sz="1400" dirty="0" smtClean="0"/>
                  <a:t> </a:t>
                </a:r>
                <a:r>
                  <a:rPr lang="en-US" sz="1400" dirty="0" err="1" smtClean="0"/>
                  <a:t>nov.</a:t>
                </a:r>
                <a:endParaRPr lang="en-US" sz="1400" dirty="0" smtClean="0"/>
              </a:p>
              <a:p>
                <a:r>
                  <a:rPr lang="en-US" sz="1400" dirty="0" err="1" smtClean="0"/>
                  <a:t>Tukuma</a:t>
                </a:r>
                <a:r>
                  <a:rPr lang="en-US" sz="1400" dirty="0" smtClean="0"/>
                  <a:t> </a:t>
                </a:r>
                <a:r>
                  <a:rPr lang="en-US" sz="1400" dirty="0" err="1" smtClean="0"/>
                  <a:t>nov.</a:t>
                </a:r>
                <a:endParaRPr lang="en-US" sz="1400" dirty="0" smtClean="0"/>
              </a:p>
              <a:p>
                <a:r>
                  <a:rPr lang="en-US" sz="1400" dirty="0" err="1" smtClean="0"/>
                  <a:t>Valmieras</a:t>
                </a:r>
                <a:r>
                  <a:rPr lang="en-US" sz="1400" dirty="0" smtClean="0"/>
                  <a:t> </a:t>
                </a:r>
                <a:r>
                  <a:rPr lang="en-US" sz="1400" dirty="0" err="1" smtClean="0"/>
                  <a:t>nov.</a:t>
                </a:r>
                <a:endParaRPr lang="lv-LV" sz="1400" dirty="0"/>
              </a:p>
            </p:txBody>
          </p:sp>
          <p:sp>
            <p:nvSpPr>
              <p:cNvPr id="13" name="Rectangle: Rounded Corners 29">
                <a:extLst>
                  <a:ext uri="{FF2B5EF4-FFF2-40B4-BE49-F238E27FC236}">
                    <a16:creationId xmlns="" xmlns:a16="http://schemas.microsoft.com/office/drawing/2014/main" id="{19C0C178-953D-403C-8B1B-97BBA3F66D0E}"/>
                  </a:ext>
                </a:extLst>
              </p:cNvPr>
              <p:cNvSpPr/>
              <p:nvPr/>
            </p:nvSpPr>
            <p:spPr>
              <a:xfrm>
                <a:off x="5532544" y="-2602361"/>
                <a:ext cx="3198974" cy="7979675"/>
              </a:xfrm>
              <a:prstGeom prst="round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v-LV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675F551D-DC9C-42D6-9A49-C290C3E87CC4}"/>
                  </a:ext>
                </a:extLst>
              </p:cNvPr>
              <p:cNvSpPr txBox="1"/>
              <p:nvPr/>
            </p:nvSpPr>
            <p:spPr>
              <a:xfrm>
                <a:off x="7261169" y="-1470383"/>
                <a:ext cx="1461406" cy="5426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 smtClean="0"/>
                  <a:t>Jaunieši</a:t>
                </a:r>
                <a:r>
                  <a:rPr lang="en-US" sz="1400" dirty="0" smtClean="0"/>
                  <a:t> – 17 dal.</a:t>
                </a:r>
              </a:p>
              <a:p>
                <a:r>
                  <a:rPr lang="en-US" sz="1400" dirty="0" smtClean="0"/>
                  <a:t>2022. </a:t>
                </a:r>
                <a:r>
                  <a:rPr lang="en-US" sz="1400" dirty="0" err="1" smtClean="0"/>
                  <a:t>gada</a:t>
                </a:r>
                <a:r>
                  <a:rPr lang="en-US" sz="1400" dirty="0" smtClean="0"/>
                  <a:t> </a:t>
                </a:r>
                <a:r>
                  <a:rPr lang="en-US" sz="1400" dirty="0" err="1" smtClean="0"/>
                  <a:t>jūnijs</a:t>
                </a:r>
                <a:r>
                  <a:rPr lang="en-US" sz="1400" dirty="0" smtClean="0"/>
                  <a:t> -</a:t>
                </a:r>
                <a:r>
                  <a:rPr lang="en-US" sz="1400" dirty="0" err="1" smtClean="0"/>
                  <a:t>novembris</a:t>
                </a:r>
                <a:endParaRPr lang="en-US" sz="1400" dirty="0" smtClean="0"/>
              </a:p>
              <a:p>
                <a:endParaRPr lang="en-US" sz="1400" dirty="0"/>
              </a:p>
              <a:p>
                <a:r>
                  <a:rPr lang="en-US" sz="1400" dirty="0" err="1" smtClean="0"/>
                  <a:t>Cēsu</a:t>
                </a:r>
                <a:r>
                  <a:rPr lang="en-US" sz="1400" dirty="0" smtClean="0"/>
                  <a:t> </a:t>
                </a:r>
                <a:r>
                  <a:rPr lang="en-US" sz="1400" dirty="0" err="1" smtClean="0"/>
                  <a:t>nov.</a:t>
                </a:r>
                <a:endParaRPr lang="en-US" sz="1400" dirty="0" smtClean="0"/>
              </a:p>
              <a:p>
                <a:r>
                  <a:rPr lang="en-US" sz="1400" dirty="0" err="1" smtClean="0"/>
                  <a:t>Dobeles</a:t>
                </a:r>
                <a:r>
                  <a:rPr lang="en-US" sz="1400" dirty="0" smtClean="0"/>
                  <a:t> </a:t>
                </a:r>
                <a:r>
                  <a:rPr lang="en-US" sz="1400" dirty="0" err="1" smtClean="0"/>
                  <a:t>nov.</a:t>
                </a:r>
                <a:endParaRPr lang="en-US" sz="1400" dirty="0" smtClean="0"/>
              </a:p>
              <a:p>
                <a:r>
                  <a:rPr lang="en-US" sz="1400" dirty="0" err="1" smtClean="0"/>
                  <a:t>Jelgavas</a:t>
                </a:r>
                <a:r>
                  <a:rPr lang="en-US" sz="1400" dirty="0" smtClean="0"/>
                  <a:t> </a:t>
                </a:r>
                <a:r>
                  <a:rPr lang="en-US" sz="1400" dirty="0" err="1" smtClean="0"/>
                  <a:t>nov.</a:t>
                </a:r>
                <a:endParaRPr lang="en-US" sz="1400" dirty="0" smtClean="0"/>
              </a:p>
              <a:p>
                <a:r>
                  <a:rPr lang="en-US" sz="1400" dirty="0" err="1" smtClean="0"/>
                  <a:t>Liepāja</a:t>
                </a:r>
                <a:endParaRPr lang="en-US" sz="1400" dirty="0" smtClean="0"/>
              </a:p>
              <a:p>
                <a:r>
                  <a:rPr lang="en-US" sz="1400" dirty="0" err="1" smtClean="0"/>
                  <a:t>Limbažu</a:t>
                </a:r>
                <a:r>
                  <a:rPr lang="en-US" sz="1400" dirty="0" smtClean="0"/>
                  <a:t> </a:t>
                </a:r>
                <a:r>
                  <a:rPr lang="en-US" sz="1400" dirty="0" err="1" smtClean="0"/>
                  <a:t>nov.</a:t>
                </a:r>
                <a:endParaRPr lang="en-US" sz="1400" dirty="0" smtClean="0"/>
              </a:p>
              <a:p>
                <a:r>
                  <a:rPr lang="en-US" sz="1400" dirty="0" err="1" smtClean="0"/>
                  <a:t>Madonas</a:t>
                </a:r>
                <a:r>
                  <a:rPr lang="en-US" sz="1400" dirty="0" smtClean="0"/>
                  <a:t> </a:t>
                </a:r>
                <a:r>
                  <a:rPr lang="en-US" sz="1400" dirty="0" err="1" smtClean="0"/>
                  <a:t>nov.</a:t>
                </a:r>
                <a:endParaRPr lang="en-US" sz="1400" dirty="0" smtClean="0"/>
              </a:p>
              <a:p>
                <a:r>
                  <a:rPr lang="en-US" sz="1400" dirty="0" err="1" smtClean="0"/>
                  <a:t>Rēzekne</a:t>
                </a:r>
                <a:endParaRPr lang="en-US" sz="1400" dirty="0" smtClean="0"/>
              </a:p>
              <a:p>
                <a:r>
                  <a:rPr lang="en-US" sz="1400" dirty="0" err="1" smtClean="0"/>
                  <a:t>Rīga</a:t>
                </a:r>
                <a:endParaRPr lang="en-US" sz="1400" dirty="0" smtClean="0"/>
              </a:p>
              <a:p>
                <a:r>
                  <a:rPr lang="en-US" sz="1400" dirty="0" err="1" smtClean="0"/>
                  <a:t>Saldus</a:t>
                </a:r>
                <a:r>
                  <a:rPr lang="en-US" sz="1400" dirty="0" smtClean="0"/>
                  <a:t> </a:t>
                </a:r>
                <a:r>
                  <a:rPr lang="en-US" sz="1400" dirty="0" err="1" smtClean="0"/>
                  <a:t>nov.</a:t>
                </a:r>
                <a:endParaRPr lang="en-US" sz="1400" dirty="0" smtClean="0"/>
              </a:p>
              <a:p>
                <a:r>
                  <a:rPr lang="en-US" sz="1400" dirty="0" err="1" smtClean="0"/>
                  <a:t>Siguldas</a:t>
                </a:r>
                <a:r>
                  <a:rPr lang="en-US" sz="1400" dirty="0" smtClean="0"/>
                  <a:t> </a:t>
                </a:r>
                <a:r>
                  <a:rPr lang="en-US" sz="1400" dirty="0" err="1" smtClean="0"/>
                  <a:t>nov.</a:t>
                </a:r>
                <a:endParaRPr lang="en-US" sz="1400" dirty="0" smtClean="0"/>
              </a:p>
              <a:p>
                <a:r>
                  <a:rPr lang="en-US" sz="1400" dirty="0" err="1" smtClean="0"/>
                  <a:t>Smiltenes</a:t>
                </a:r>
                <a:r>
                  <a:rPr lang="en-US" sz="1400" dirty="0" smtClean="0"/>
                  <a:t> </a:t>
                </a:r>
                <a:r>
                  <a:rPr lang="en-US" sz="1400" dirty="0" err="1" smtClean="0"/>
                  <a:t>nov.</a:t>
                </a:r>
                <a:endParaRPr lang="en-US" sz="1400" dirty="0" smtClean="0"/>
              </a:p>
              <a:p>
                <a:r>
                  <a:rPr lang="en-US" sz="1400" dirty="0" err="1" smtClean="0"/>
                  <a:t>Talsu</a:t>
                </a:r>
                <a:r>
                  <a:rPr lang="en-US" sz="1400" dirty="0" smtClean="0"/>
                  <a:t> </a:t>
                </a:r>
                <a:r>
                  <a:rPr lang="en-US" sz="1400" dirty="0" err="1" smtClean="0"/>
                  <a:t>nov.</a:t>
                </a:r>
                <a:endParaRPr lang="en-US" sz="1400" dirty="0" smtClean="0"/>
              </a:p>
              <a:p>
                <a:r>
                  <a:rPr lang="en-US" sz="1400" dirty="0" err="1" smtClean="0"/>
                  <a:t>Tukuma</a:t>
                </a:r>
                <a:r>
                  <a:rPr lang="en-US" sz="1400" dirty="0" smtClean="0"/>
                  <a:t> </a:t>
                </a:r>
                <a:r>
                  <a:rPr lang="en-US" sz="1400" dirty="0" err="1" smtClean="0"/>
                  <a:t>nov.</a:t>
                </a:r>
                <a:endParaRPr lang="lv-LV" sz="1400" dirty="0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135170" y="1045588"/>
              <a:ext cx="2799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METODIKU PILOTPROJEKTI</a:t>
              </a:r>
              <a:endParaRPr lang="lv-LV" b="1" dirty="0"/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3267850" y="5286993"/>
            <a:ext cx="4723050" cy="14276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4" name="TextBox 13"/>
          <p:cNvSpPr txBox="1"/>
          <p:nvPr/>
        </p:nvSpPr>
        <p:spPr>
          <a:xfrm>
            <a:off x="3469588" y="5416027"/>
            <a:ext cx="41614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b="1" dirty="0"/>
              <a:t>PROCESĀ</a:t>
            </a:r>
          </a:p>
          <a:p>
            <a:r>
              <a:rPr lang="lv-LV" sz="1400" dirty="0"/>
              <a:t>Sociālā darba terminoloģijas vārdnīca (30.09.2022.)</a:t>
            </a:r>
          </a:p>
          <a:p>
            <a:r>
              <a:rPr lang="lv-LV" sz="1400" dirty="0"/>
              <a:t>Ģimenes asistenta pakalpojuma </a:t>
            </a:r>
            <a:r>
              <a:rPr lang="lv-LV" sz="1400" dirty="0" smtClean="0"/>
              <a:t>pilotprojekts</a:t>
            </a:r>
            <a:r>
              <a:rPr lang="en-US" sz="1400" dirty="0" smtClean="0"/>
              <a:t>/</a:t>
            </a:r>
            <a:r>
              <a:rPr lang="en-US" sz="1400" dirty="0" err="1" smtClean="0"/>
              <a:t>pētījums</a:t>
            </a:r>
            <a:endParaRPr lang="en-US" sz="1400" dirty="0" smtClean="0"/>
          </a:p>
          <a:p>
            <a:r>
              <a:rPr lang="en-US" sz="1400" dirty="0" smtClean="0"/>
              <a:t>E-</a:t>
            </a:r>
            <a:r>
              <a:rPr lang="en-US" sz="1400" dirty="0" err="1" smtClean="0"/>
              <a:t>mācības</a:t>
            </a:r>
            <a:r>
              <a:rPr lang="en-US" sz="1400" dirty="0" smtClean="0"/>
              <a:t> (</a:t>
            </a:r>
            <a:r>
              <a:rPr lang="en-US" sz="1400" dirty="0" err="1" smtClean="0"/>
              <a:t>atsākas</a:t>
            </a:r>
            <a:r>
              <a:rPr lang="en-US" sz="1400" dirty="0" smtClean="0"/>
              <a:t> </a:t>
            </a:r>
            <a:r>
              <a:rPr lang="en-US" sz="1400" dirty="0" err="1" smtClean="0"/>
              <a:t>augustā</a:t>
            </a:r>
            <a:r>
              <a:rPr lang="en-US" sz="1400" dirty="0" smtClean="0"/>
              <a:t>)</a:t>
            </a:r>
            <a:endParaRPr lang="en-US" sz="1400" dirty="0" smtClean="0"/>
          </a:p>
          <a:p>
            <a:r>
              <a:rPr lang="en-US" sz="1400" dirty="0" err="1" smtClean="0"/>
              <a:t>Metodiku</a:t>
            </a:r>
            <a:r>
              <a:rPr lang="en-US" sz="1400" dirty="0" smtClean="0"/>
              <a:t> </a:t>
            </a:r>
            <a:r>
              <a:rPr lang="en-US" sz="1400" dirty="0" err="1" smtClean="0"/>
              <a:t>klātienes</a:t>
            </a:r>
            <a:r>
              <a:rPr lang="en-US" sz="1400" dirty="0" smtClean="0"/>
              <a:t> </a:t>
            </a:r>
            <a:r>
              <a:rPr lang="en-US" sz="1400" dirty="0" err="1" smtClean="0"/>
              <a:t>mācības</a:t>
            </a:r>
            <a:endParaRPr lang="lv-LV" sz="1400" dirty="0"/>
          </a:p>
        </p:txBody>
      </p:sp>
    </p:spTree>
    <p:extLst>
      <p:ext uri="{BB962C8B-B14F-4D97-AF65-F5344CB8AC3E}">
        <p14:creationId xmlns:p14="http://schemas.microsoft.com/office/powerpoint/2010/main" val="151241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318</Words>
  <Application>Microsoft Office PowerPoint</Application>
  <PresentationFormat>Widescreen</PresentationFormat>
  <Paragraphs>82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Aktualitātes projektā Profesionāla sociālā darba attīstība pašvaldībās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LM kā nozares attīstības galvenajam virzītājspēkam</dc:title>
  <dc:creator>Liesma Ose</dc:creator>
  <cp:lastModifiedBy>Maija Muceniece</cp:lastModifiedBy>
  <cp:revision>54</cp:revision>
  <dcterms:created xsi:type="dcterms:W3CDTF">2021-03-29T11:43:13Z</dcterms:created>
  <dcterms:modified xsi:type="dcterms:W3CDTF">2022-06-17T12:17:56Z</dcterms:modified>
</cp:coreProperties>
</file>