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37" r:id="rId2"/>
    <p:sldId id="544" r:id="rId3"/>
    <p:sldId id="554" r:id="rId4"/>
    <p:sldId id="562" r:id="rId5"/>
    <p:sldId id="3452" r:id="rId6"/>
    <p:sldId id="3454" r:id="rId7"/>
    <p:sldId id="567" r:id="rId8"/>
    <p:sldId id="556" r:id="rId9"/>
    <p:sldId id="558" r:id="rId10"/>
    <p:sldId id="3456" r:id="rId11"/>
    <p:sldId id="571" r:id="rId12"/>
    <p:sldId id="572" r:id="rId13"/>
    <p:sldId id="555" r:id="rId14"/>
    <p:sldId id="270" r:id="rId15"/>
    <p:sldId id="3387" r:id="rId16"/>
    <p:sldId id="3450" r:id="rId17"/>
    <p:sldId id="570" r:id="rId18"/>
  </p:sldIdLst>
  <p:sldSz cx="12192000" cy="6858000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ta Paršova" initials="RP" lastIdx="1" clrIdx="0">
    <p:extLst>
      <p:ext uri="{19B8F6BF-5375-455C-9EA6-DF929625EA0E}">
        <p15:presenceInfo xmlns:p15="http://schemas.microsoft.com/office/powerpoint/2012/main" userId="S-1-5-21-738795142-1242532775-405837587-13653" providerId="AD"/>
      </p:ext>
    </p:extLst>
  </p:cmAuthor>
  <p:cmAuthor id="2" name="Elina Celmina" initials="EC" lastIdx="0" clrIdx="1">
    <p:extLst>
      <p:ext uri="{19B8F6BF-5375-455C-9EA6-DF929625EA0E}">
        <p15:presenceInfo xmlns:p15="http://schemas.microsoft.com/office/powerpoint/2012/main" userId="S-1-5-21-738795142-1242532775-405837587-58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C"/>
    <a:srgbClr val="00434E"/>
    <a:srgbClr val="1CE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810" autoAdjust="0"/>
  </p:normalViewPr>
  <p:slideViewPr>
    <p:cSldViewPr snapToGrid="0">
      <p:cViewPr varScale="1">
        <p:scale>
          <a:sx n="55" d="100"/>
          <a:sy n="55" d="100"/>
        </p:scale>
        <p:origin x="1060" y="32"/>
      </p:cViewPr>
      <p:guideLst/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Līdz</a:t>
            </a:r>
            <a:r>
              <a:rPr lang="en-US" b="1" baseline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v-LV" b="1" baseline="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b="1" baseline="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lv-LV" b="1" baseline="0" dirty="0">
                <a:solidFill>
                  <a:schemeClr val="accent3">
                    <a:lumMod val="50000"/>
                  </a:schemeClr>
                </a:solidFill>
              </a:rPr>
              <a:t>novem</a:t>
            </a:r>
            <a:r>
              <a:rPr lang="en-US" b="1" baseline="0" dirty="0">
                <a:solidFill>
                  <a:schemeClr val="accent3">
                    <a:lumMod val="50000"/>
                  </a:schemeClr>
                </a:solidFill>
              </a:rPr>
              <a:t>brim </a:t>
            </a:r>
            <a:r>
              <a:rPr lang="en-US" b="1" baseline="0" dirty="0" err="1">
                <a:solidFill>
                  <a:schemeClr val="accent3">
                    <a:lumMod val="50000"/>
                  </a:schemeClr>
                </a:solidFill>
              </a:rPr>
              <a:t>saņemto</a:t>
            </a:r>
            <a:r>
              <a:rPr lang="en-US" b="1" baseline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baseline="0" dirty="0" err="1">
                <a:solidFill>
                  <a:schemeClr val="accent3">
                    <a:lumMod val="50000"/>
                  </a:schemeClr>
                </a:solidFill>
              </a:rPr>
              <a:t>iesniegumu</a:t>
            </a:r>
            <a:r>
              <a:rPr lang="en-US" b="1" baseline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baseline="0" dirty="0" err="1">
                <a:solidFill>
                  <a:schemeClr val="accent3">
                    <a:lumMod val="50000"/>
                  </a:schemeClr>
                </a:solidFill>
              </a:rPr>
              <a:t>sadalījums</a:t>
            </a:r>
            <a:r>
              <a:rPr lang="en-US" b="1" baseline="0" dirty="0">
                <a:solidFill>
                  <a:schemeClr val="accent3">
                    <a:lumMod val="50000"/>
                  </a:schemeClr>
                </a:solidFill>
              </a:rPr>
              <a:t> %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883396331271887E-2"/>
          <c:y val="0.28959662403220715"/>
          <c:w val="0.8262332073374562"/>
          <c:h val="0.67080243925317273"/>
        </c:manualLayout>
      </c:layout>
      <c:pie3D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01-4F01-A7D4-9FDFD5A71F6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01-4F01-A7D4-9FDFD5A71F6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01-4F01-A7D4-9FDFD5A71F68}"/>
              </c:ext>
            </c:extLst>
          </c:dPt>
          <c:dLbls>
            <c:dLbl>
              <c:idx val="0"/>
              <c:layout>
                <c:manualLayout>
                  <c:x val="-0.14363442717489502"/>
                  <c:y val="-0.35234561405589454"/>
                </c:manualLayout>
              </c:layout>
              <c:tx>
                <c:rich>
                  <a:bodyPr/>
                  <a:lstStyle/>
                  <a:p>
                    <a:fld id="{A774FD78-6515-4F2B-BCBF-20674A561FF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; 96,6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601-4F01-A7D4-9FDFD5A71F68}"/>
                </c:ext>
              </c:extLst>
            </c:dLbl>
            <c:dLbl>
              <c:idx val="1"/>
              <c:layout>
                <c:manualLayout>
                  <c:x val="-0.11220608913358868"/>
                  <c:y val="-6.8493482997788674E-3"/>
                </c:manualLayout>
              </c:layout>
              <c:tx>
                <c:rich>
                  <a:bodyPr/>
                  <a:lstStyle/>
                  <a:p>
                    <a:fld id="{7586121F-1328-4174-AA1A-7BFBD7114AA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; 3,1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01-4F01-A7D4-9FDFD5A71F68}"/>
                </c:ext>
              </c:extLst>
            </c:dLbl>
            <c:dLbl>
              <c:idx val="2"/>
              <c:layout>
                <c:manualLayout>
                  <c:x val="0.14277707805926312"/>
                  <c:y val="-7.323878136533072E-3"/>
                </c:manualLayout>
              </c:layout>
              <c:tx>
                <c:rich>
                  <a:bodyPr/>
                  <a:lstStyle/>
                  <a:p>
                    <a:fld id="{BAB246DD-4A67-4FAC-A10D-D3F16BFD101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; 0,3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81184258846823"/>
                      <c:h val="9.80402092944774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601-4F01-A7D4-9FDFD5A71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dati!$J$5:$J$7</c:f>
              <c:strCache>
                <c:ptCount val="3"/>
                <c:pt idx="0">
                  <c:v>Malka bez čeka</c:v>
                </c:pt>
                <c:pt idx="1">
                  <c:v>Granulas/ briketes</c:v>
                </c:pt>
                <c:pt idx="2">
                  <c:v>Malka ar čeku</c:v>
                </c:pt>
              </c:strCache>
            </c:strRef>
          </c:cat>
          <c:val>
            <c:numRef>
              <c:f>dati!$K$5:$K$7</c:f>
              <c:numCache>
                <c:formatCode>0.00</c:formatCode>
                <c:ptCount val="3"/>
                <c:pt idx="0">
                  <c:v>95</c:v>
                </c:pt>
                <c:pt idx="1">
                  <c:v>4.5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01-4F01-A7D4-9FDFD5A71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BFF5B-FDD2-4CC8-B9E9-706B4F072FC7}" type="datetimeFigureOut">
              <a:rPr lang="lv-LV" smtClean="0"/>
              <a:t>17.01.2024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05F17-59D0-4414-BF8E-D4EA8E4D27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7989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0D4AC-A941-4A00-8F85-38990BDA99D4}" type="datetimeFigureOut">
              <a:rPr lang="lv-LV" smtClean="0"/>
              <a:t>17.01.2024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2C61C-C57F-46B8-A997-5968F9B584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986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8836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128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7928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7814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LM </a:t>
            </a:r>
            <a:r>
              <a:rPr lang="en-US" dirty="0" err="1"/>
              <a:t>slaids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9615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7D206-ED83-44B1-B3B6-C3097DB404BC}" type="slidenum">
              <a:rPr kumimoji="0" lang="lv-LV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v-LV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13668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7D206-ED83-44B1-B3B6-C3097DB404BC}" type="slidenum">
              <a:rPr lang="lv-LV" smtClean="0"/>
              <a:pPr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3020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865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3091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200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5355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4998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7900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519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3972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424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1B6A-A333-433D-9F15-C3A0AC9C7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BE4D3-01CC-469B-B156-2F3860499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F388-23DD-49B2-8D95-CE01DD05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21421-A54B-4FAB-985F-74E56F3A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FBBD9-E4DC-410B-A4AD-E5A3F7AA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049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19F4-E627-4563-B95D-39C44C20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70467-9FBB-4F5E-B9F7-5025FD504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3345A-0149-43AD-8348-6D0650A4F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ED797-5F7D-4857-B5B8-37E5D4A7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4951D-F6AB-4C78-A705-A7189E46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671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526074-830E-4593-9B5C-9893B8E85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ED086-2B96-46D1-8C8D-0D8F83D00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3EF9-7F8C-4724-BB81-FBF739E8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F9EAE-0BD7-438D-B1B2-DD270AE1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E049C-6538-4DB4-B14D-64BABC45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6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11628D8D-A1AA-4601-8B99-49743562C83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40146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AA1A50-87FD-447D-B611-28F44ED24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93CDF8B1-644E-4B58-87B9-944F24AF41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CFEDF96-FF3E-4669-ABD8-3AA925C5E2D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71730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turs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790348-8332-3F44-A865-A5114BC6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08" y="340445"/>
            <a:ext cx="11542384" cy="1189881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rgbClr val="0085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1400F1E5-76AD-5A47-9CE5-9AD8FE5EC5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4808" y="1870771"/>
            <a:ext cx="11542384" cy="46211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454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55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81">
          <p15:clr>
            <a:srgbClr val="FBAE40"/>
          </p15:clr>
        </p15:guide>
        <p15:guide id="25" pos="5189">
          <p15:clr>
            <a:srgbClr val="FBAE40"/>
          </p15:clr>
        </p15:guide>
        <p15:guide id="26" pos="577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tur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umsais">
            <a:extLst>
              <a:ext uri="{FF2B5EF4-FFF2-40B4-BE49-F238E27FC236}">
                <a16:creationId xmlns:a16="http://schemas.microsoft.com/office/drawing/2014/main" id="{25354DA6-F194-4A4E-B82F-0B180F41EDF3}"/>
              </a:ext>
            </a:extLst>
          </p:cNvPr>
          <p:cNvSpPr/>
          <p:nvPr userDrawn="1"/>
        </p:nvSpPr>
        <p:spPr>
          <a:xfrm>
            <a:off x="-25589" y="0"/>
            <a:ext cx="6951895" cy="6858000"/>
          </a:xfrm>
          <a:prstGeom prst="rect">
            <a:avLst/>
          </a:prstGeom>
          <a:solidFill>
            <a:srgbClr val="0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 dirty="0"/>
          </a:p>
        </p:txBody>
      </p:sp>
      <p:sp>
        <p:nvSpPr>
          <p:cNvPr id="14" name="LIelais zalais lauks ">
            <a:extLst>
              <a:ext uri="{FF2B5EF4-FFF2-40B4-BE49-F238E27FC236}">
                <a16:creationId xmlns:a16="http://schemas.microsoft.com/office/drawing/2014/main" id="{46E8A87A-9CBF-604F-A2BA-6A63F66C197E}"/>
              </a:ext>
            </a:extLst>
          </p:cNvPr>
          <p:cNvSpPr/>
          <p:nvPr userDrawn="1"/>
        </p:nvSpPr>
        <p:spPr>
          <a:xfrm>
            <a:off x="-25589" y="314772"/>
            <a:ext cx="11912815" cy="6228457"/>
          </a:xfrm>
          <a:prstGeom prst="rect">
            <a:avLst/>
          </a:prstGeom>
          <a:solidFill>
            <a:srgbClr val="008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1266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AD7F27F-1DE1-DE48-8CF5-7B6C333DE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808" y="356072"/>
            <a:ext cx="11214228" cy="1188764"/>
          </a:xfrm>
        </p:spPr>
        <p:txBody>
          <a:bodyPr anchor="ctr"/>
          <a:lstStyle>
            <a:lvl1pPr marL="0" indent="0" algn="ctr">
              <a:buNone/>
              <a:defRPr sz="4219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34109D8-F0F2-5247-814F-F35A209F33E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7831" y="1859608"/>
            <a:ext cx="11181205" cy="432866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008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6144">
          <p15:clr>
            <a:srgbClr val="FBAE40"/>
          </p15:clr>
        </p15:guide>
        <p15:guide id="4" orient="horz" pos="5839">
          <p15:clr>
            <a:srgbClr val="FBAE40"/>
          </p15:clr>
        </p15:guide>
        <p15:guide id="5" orient="horz" pos="5544">
          <p15:clr>
            <a:srgbClr val="FBAE40"/>
          </p15:clr>
        </p15:guide>
        <p15:guide id="6" orient="horz" pos="305">
          <p15:clr>
            <a:srgbClr val="FBAE40"/>
          </p15:clr>
        </p15:guide>
        <p15:guide id="7">
          <p15:clr>
            <a:srgbClr val="FBAE40"/>
          </p15:clr>
        </p15:guide>
        <p15:guide id="8" orient="horz" pos="713">
          <p15:clr>
            <a:srgbClr val="FBAE40"/>
          </p15:clr>
        </p15:guide>
        <p15:guide id="9" pos="5461">
          <p15:clr>
            <a:srgbClr val="FBAE40"/>
          </p15:clr>
        </p15:guide>
        <p15:guide id="10" pos="291">
          <p15:clr>
            <a:srgbClr val="FBAE40"/>
          </p15:clr>
        </p15:guide>
        <p15:guide id="11" pos="585">
          <p15:clr>
            <a:srgbClr val="FBAE40"/>
          </p15:clr>
        </p15:guide>
        <p15:guide id="12" pos="10923">
          <p15:clr>
            <a:srgbClr val="FBAE40"/>
          </p15:clr>
        </p15:guide>
        <p15:guide id="13" pos="10632">
          <p15:clr>
            <a:srgbClr val="FBAE40"/>
          </p15:clr>
        </p15:guide>
        <p15:guide id="14" pos="10338">
          <p15:clr>
            <a:srgbClr val="FBAE40"/>
          </p15:clr>
        </p15:guide>
        <p15:guide id="15" pos="3556">
          <p15:clr>
            <a:srgbClr val="FBAE40"/>
          </p15:clr>
        </p15:guide>
        <p15:guide id="16" pos="7571">
          <p15:clr>
            <a:srgbClr val="FBAE40"/>
          </p15:clr>
        </p15:guide>
        <p15:guide id="17" orient="horz" pos="577">
          <p15:clr>
            <a:srgbClr val="FBAE40"/>
          </p15:clr>
        </p15:guide>
        <p15:guide id="18" orient="horz" pos="1076">
          <p15:clr>
            <a:srgbClr val="FBAE40"/>
          </p15:clr>
        </p15:guide>
        <p15:guide id="19" orient="horz" pos="1371">
          <p15:clr>
            <a:srgbClr val="FBAE40"/>
          </p15:clr>
        </p15:guide>
        <p15:guide id="20" orient="horz" pos="1666">
          <p15:clr>
            <a:srgbClr val="FBAE40"/>
          </p15:clr>
        </p15:guide>
        <p15:guide id="21" orient="horz" pos="1961">
          <p15:clr>
            <a:srgbClr val="FBAE40"/>
          </p15:clr>
        </p15:guide>
        <p15:guide id="22" pos="7276">
          <p15:clr>
            <a:srgbClr val="FBAE40"/>
          </p15:clr>
        </p15:guide>
        <p15:guide id="23" pos="2672">
          <p15:clr>
            <a:srgbClr val="FBAE40"/>
          </p15:clr>
        </p15:guide>
        <p15:guide id="24" pos="4758">
          <p15:clr>
            <a:srgbClr val="FBAE40"/>
          </p15:clr>
        </p15:guide>
        <p15:guide id="25" pos="50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8E8E-4374-4BDF-841C-FBC8AFE4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44D03-115F-40B7-9F06-5216C81C9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05EE1-8BCD-4292-8E65-785ED2E6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32A8C-241C-4D64-B7D2-FF0F7383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5CA10-CD81-4734-9280-D05F69B3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119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FC4E-C6A8-4773-81BE-C992BF9B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C3D06-0147-4239-837A-BC65250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B3E36-357B-49F1-8A89-DEB1C3C0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662FD-9B30-4595-9120-50FFDEDF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EDAFB-F461-4598-A5A2-076DA785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852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548E-48F0-4289-81F3-7EFA1C067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28BF2-6CD0-4E49-BCBB-9C53BE50B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31286-C95C-4890-A5A5-655309513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F128D-A7D7-4CB9-9190-80C4AF4F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CE9C3-0CD1-4F7C-80E7-04B48124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F73FE-6CD1-4E73-ADCE-8924A136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025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F913-28A0-4E56-95A1-565A0055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E6C6F-AF1E-4D44-B7EE-1BF19CE75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8431B-09A2-4610-96D0-E26BED85C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19B7F-1DBF-4546-ABC6-E92E02DB3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889330-8436-44D6-B3C8-E9BAA7CA0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64A34-7868-49E0-955D-816B72A6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79403-7D62-46BE-8466-FCED2E3A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07934-99AE-43B7-9441-3588A620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589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E7C7-E786-441B-83A0-6CF36CF9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EC73C7-6374-4A4E-8818-A690ED10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43226-F3B3-4F70-AFD4-DF6E56F2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FE2D1-7C24-440D-A563-612306A9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835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B5956-155B-4A4D-8801-25BBB6B8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99D6C-B419-47B2-8D26-17A04051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C4547-5633-4AAF-B643-858E3C33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247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EAFE-601F-4C3A-AC20-80F7F2F8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0FB35-F963-4326-B02A-982282589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21A39-C797-4DE5-AE29-2C20C428D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D3EAB-D98B-4A68-BDCB-4B81A30A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5F641-5D22-469C-B6FD-49BF706B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446B0-502F-433C-9DA6-153DCE27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051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6B23D-E41F-444B-A543-2A00615F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D6FFB8-8ABD-4871-A304-5A654ECBF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C8BC6-954F-4E12-B37A-FBDBBABAD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86C2B-AEED-4293-9BE3-3E2C2FCB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6CA85-37A3-448B-951D-F6C512693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6D9DE-D2CA-48FF-89FA-C258F6C4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787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E15E8-71EF-4F9E-BCE5-F82E8DC6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7CF4E-4860-4269-9A79-7F470104F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8672-CEC2-43CC-808C-17D1257E1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C2429-174B-44C8-9F3A-FF2097A84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D0908-7C06-420A-9171-E70FB3DE8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735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kalpojumi.l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D276B7-60F7-413A-9E80-22EA3AD88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B52C56-F331-4B1B-9B2D-B0FB21DB01C3}"/>
              </a:ext>
            </a:extLst>
          </p:cNvPr>
          <p:cNvSpPr/>
          <p:nvPr/>
        </p:nvSpPr>
        <p:spPr>
          <a:xfrm>
            <a:off x="894374" y="1587841"/>
            <a:ext cx="10725664" cy="2755557"/>
          </a:xfrm>
          <a:prstGeom prst="rect">
            <a:avLst/>
          </a:prstGeom>
          <a:gradFill flip="none" rotWithShape="1">
            <a:gsLst>
              <a:gs pos="33000">
                <a:schemeClr val="accent1">
                  <a:alpha val="67000"/>
                </a:schemeClr>
              </a:gs>
              <a:gs pos="66000">
                <a:schemeClr val="accent2">
                  <a:alpha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7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501A57-16FA-4398-9E8D-0030196C8436}"/>
              </a:ext>
            </a:extLst>
          </p:cNvPr>
          <p:cNvSpPr txBox="1"/>
          <p:nvPr/>
        </p:nvSpPr>
        <p:spPr>
          <a:xfrm>
            <a:off x="733168" y="1811457"/>
            <a:ext cx="10725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800" dirty="0">
                <a:solidFill>
                  <a:schemeClr val="bg1"/>
                </a:solidFill>
              </a:rPr>
              <a:t>Atbalsts mājsaimniecībām energoresursu cenu pieauguma daļējai kompensācijai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0C1C19-8404-405D-A75A-A74F509A1C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53" r="38094"/>
          <a:stretch/>
        </p:blipFill>
        <p:spPr>
          <a:xfrm>
            <a:off x="3857296" y="111809"/>
            <a:ext cx="1866311" cy="1364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1E6D17-8BC8-4C18-8C2C-DF61AEFA3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307" y="111809"/>
            <a:ext cx="1728801" cy="13642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07BC3-B610-4472-9D5E-3C1C3A0256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20038" y="6324600"/>
            <a:ext cx="406400" cy="304800"/>
          </a:xfrm>
        </p:spPr>
        <p:txBody>
          <a:bodyPr/>
          <a:lstStyle/>
          <a:p>
            <a:pPr>
              <a:defRPr/>
            </a:pPr>
            <a:fld id="{11628D8D-A1AA-4601-8B99-49743562C836}" type="slidenum">
              <a:rPr lang="en-US" altLang="lv-LV" smtClean="0"/>
              <a:pPr>
                <a:defRPr/>
              </a:pPr>
              <a:t>1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41206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6BEC-27D9-493B-B0C1-D9A0CCFF2F0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59597" y="2001121"/>
            <a:ext cx="6950685" cy="466245"/>
          </a:xfrm>
          <a:solidFill>
            <a:schemeClr val="accent4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lv-LV" sz="1600" dirty="0">
                <a:solidFill>
                  <a:schemeClr val="bg1"/>
                </a:solidFill>
              </a:rPr>
              <a:t>Piemērs: elektroenerģijas </a:t>
            </a:r>
            <a:r>
              <a:rPr lang="lv-LV" sz="1600" b="1" dirty="0">
                <a:solidFill>
                  <a:schemeClr val="bg1"/>
                </a:solidFill>
              </a:rPr>
              <a:t>patēriņš mēnesī 1200 </a:t>
            </a:r>
            <a:r>
              <a:rPr lang="lv-LV" sz="1600" b="1" dirty="0" err="1">
                <a:solidFill>
                  <a:schemeClr val="bg1"/>
                </a:solidFill>
              </a:rPr>
              <a:t>kWh</a:t>
            </a:r>
            <a:r>
              <a:rPr lang="lv-LV" sz="1600" dirty="0">
                <a:solidFill>
                  <a:schemeClr val="bg1"/>
                </a:solidFill>
              </a:rPr>
              <a:t>. Elektroenerģijas līguma cena 0,300 </a:t>
            </a:r>
            <a:r>
              <a:rPr lang="lv-LV" sz="1600" dirty="0" err="1">
                <a:solidFill>
                  <a:schemeClr val="bg1"/>
                </a:solidFill>
              </a:rPr>
              <a:t>euro</a:t>
            </a:r>
            <a:r>
              <a:rPr lang="lv-LV" sz="1600" dirty="0">
                <a:solidFill>
                  <a:schemeClr val="bg1"/>
                </a:solidFill>
              </a:rPr>
              <a:t>/</a:t>
            </a:r>
            <a:r>
              <a:rPr lang="lv-LV" sz="1600" dirty="0" err="1">
                <a:solidFill>
                  <a:schemeClr val="bg1"/>
                </a:solidFill>
              </a:rPr>
              <a:t>KWh</a:t>
            </a:r>
            <a:endParaRPr lang="lv-LV" sz="1600" dirty="0">
              <a:solidFill>
                <a:schemeClr val="bg1"/>
              </a:solidFill>
            </a:endParaRPr>
          </a:p>
          <a:p>
            <a:endParaRPr lang="lv-LV" sz="1600" dirty="0">
              <a:solidFill>
                <a:schemeClr val="bg1"/>
              </a:solidFill>
            </a:endParaRPr>
          </a:p>
          <a:p>
            <a:endParaRPr lang="lv-LV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0C87E0-7C36-4274-B355-6196BF071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151028"/>
              </p:ext>
            </p:extLst>
          </p:nvPr>
        </p:nvGraphicFramePr>
        <p:xfrm>
          <a:off x="4850483" y="2613553"/>
          <a:ext cx="7168914" cy="1622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457">
                  <a:extLst>
                    <a:ext uri="{9D8B030D-6E8A-4147-A177-3AD203B41FA5}">
                      <a16:colId xmlns:a16="http://schemas.microsoft.com/office/drawing/2014/main" val="2032250284"/>
                    </a:ext>
                  </a:extLst>
                </a:gridCol>
                <a:gridCol w="3584457">
                  <a:extLst>
                    <a:ext uri="{9D8B030D-6E8A-4147-A177-3AD203B41FA5}">
                      <a16:colId xmlns:a16="http://schemas.microsoft.com/office/drawing/2014/main" val="1228285855"/>
                    </a:ext>
                  </a:extLst>
                </a:gridCol>
              </a:tblGrid>
              <a:tr h="540713">
                <a:tc>
                  <a:txBody>
                    <a:bodyPr/>
                    <a:lstStyle/>
                    <a:p>
                      <a:r>
                        <a:rPr lang="lv-LV" sz="1200" dirty="0"/>
                        <a:t>Pirmās 100 </a:t>
                      </a:r>
                      <a:r>
                        <a:rPr lang="lv-LV" sz="1200" dirty="0" err="1"/>
                        <a:t>kWh</a:t>
                      </a:r>
                      <a:endParaRPr lang="lv-LV" sz="1200" dirty="0"/>
                    </a:p>
                  </a:txBody>
                  <a:tcPr marL="64292" marR="64292" marT="32146" marB="32146"/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Automātiska kompensācija rēķinā par elektroenerģiju – 100 x 0,160 = 16 </a:t>
                      </a:r>
                      <a:r>
                        <a:rPr lang="lv-LV" sz="1200" dirty="0" err="1"/>
                        <a:t>euro</a:t>
                      </a:r>
                      <a:endParaRPr lang="lv-LV" sz="1200" dirty="0"/>
                    </a:p>
                  </a:txBody>
                  <a:tcPr marL="64292" marR="64292" marT="32146" marB="32146"/>
                </a:tc>
                <a:extLst>
                  <a:ext uri="{0D108BD9-81ED-4DB2-BD59-A6C34878D82A}">
                    <a16:rowId xmlns:a16="http://schemas.microsoft.com/office/drawing/2014/main" val="1719680377"/>
                  </a:ext>
                </a:extLst>
              </a:tr>
              <a:tr h="540713">
                <a:tc>
                  <a:txBody>
                    <a:bodyPr/>
                    <a:lstStyle/>
                    <a:p>
                      <a:r>
                        <a:rPr lang="lv-LV" sz="1200" dirty="0"/>
                        <a:t>Atlikušās 1100 </a:t>
                      </a:r>
                      <a:r>
                        <a:rPr lang="lv-LV" sz="1200" dirty="0" err="1"/>
                        <a:t>kWh</a:t>
                      </a:r>
                      <a:endParaRPr lang="lv-LV" sz="1200" dirty="0"/>
                    </a:p>
                  </a:txBody>
                  <a:tcPr marL="64292" marR="64292" marT="32146" marB="32146"/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Ar elektroenerģijas tirgotāju jānorēķinās atbilstoši līgumam 1100 x 0,300 = 330 </a:t>
                      </a:r>
                      <a:r>
                        <a:rPr lang="lv-LV" sz="1200" dirty="0" err="1"/>
                        <a:t>euro</a:t>
                      </a:r>
                      <a:endParaRPr lang="lv-LV" sz="1200" dirty="0"/>
                    </a:p>
                  </a:txBody>
                  <a:tcPr marL="64292" marR="64292" marT="32146" marB="32146"/>
                </a:tc>
                <a:extLst>
                  <a:ext uri="{0D108BD9-81ED-4DB2-BD59-A6C34878D82A}">
                    <a16:rowId xmlns:a16="http://schemas.microsoft.com/office/drawing/2014/main" val="3984050814"/>
                  </a:ext>
                </a:extLst>
              </a:tr>
              <a:tr h="540713">
                <a:tc>
                  <a:txBody>
                    <a:bodyPr/>
                    <a:lstStyle/>
                    <a:p>
                      <a:r>
                        <a:rPr lang="lv-LV" sz="1200" dirty="0"/>
                        <a:t>Kopā</a:t>
                      </a:r>
                    </a:p>
                  </a:txBody>
                  <a:tcPr marL="64292" marR="64292" marT="32146" marB="32146"/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Saņemtā elektroenerģijas rēķina izmaksas</a:t>
                      </a:r>
                    </a:p>
                    <a:p>
                      <a:r>
                        <a:rPr lang="lv-LV" sz="1200" dirty="0"/>
                        <a:t>330 + 192 </a:t>
                      </a:r>
                      <a:r>
                        <a:rPr lang="lv-LV" sz="1200" dirty="0" err="1"/>
                        <a:t>euro</a:t>
                      </a:r>
                      <a:r>
                        <a:rPr lang="lv-LV" sz="1200" dirty="0"/>
                        <a:t> = 346 </a:t>
                      </a:r>
                      <a:r>
                        <a:rPr lang="lv-LV" sz="1200" dirty="0" err="1"/>
                        <a:t>euro</a:t>
                      </a:r>
                      <a:endParaRPr lang="lv-LV" sz="1200" dirty="0"/>
                    </a:p>
                  </a:txBody>
                  <a:tcPr marL="64292" marR="64292" marT="32146" marB="32146"/>
                </a:tc>
                <a:extLst>
                  <a:ext uri="{0D108BD9-81ED-4DB2-BD59-A6C34878D82A}">
                    <a16:rowId xmlns:a16="http://schemas.microsoft.com/office/drawing/2014/main" val="1194347770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CA6EE5-75AE-42C8-8EEB-5EDBA9E05981}"/>
              </a:ext>
            </a:extLst>
          </p:cNvPr>
          <p:cNvCxnSpPr>
            <a:cxnSpLocks/>
          </p:cNvCxnSpPr>
          <p:nvPr/>
        </p:nvCxnSpPr>
        <p:spPr>
          <a:xfrm>
            <a:off x="8434940" y="4381879"/>
            <a:ext cx="0" cy="4929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EDCDA199-251D-45EE-96B3-98E25D3C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49951"/>
              </p:ext>
            </p:extLst>
          </p:nvPr>
        </p:nvGraphicFramePr>
        <p:xfrm>
          <a:off x="4850483" y="5046714"/>
          <a:ext cx="7168914" cy="97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289">
                  <a:extLst>
                    <a:ext uri="{9D8B030D-6E8A-4147-A177-3AD203B41FA5}">
                      <a16:colId xmlns:a16="http://schemas.microsoft.com/office/drawing/2014/main" val="2032250284"/>
                    </a:ext>
                  </a:extLst>
                </a:gridCol>
                <a:gridCol w="3526625">
                  <a:extLst>
                    <a:ext uri="{9D8B030D-6E8A-4147-A177-3AD203B41FA5}">
                      <a16:colId xmlns:a16="http://schemas.microsoft.com/office/drawing/2014/main" val="1228285855"/>
                    </a:ext>
                  </a:extLst>
                </a:gridCol>
              </a:tblGrid>
              <a:tr h="642918">
                <a:tc>
                  <a:txBody>
                    <a:bodyPr/>
                    <a:lstStyle/>
                    <a:p>
                      <a:r>
                        <a:rPr lang="lv-LV" sz="1200" dirty="0"/>
                        <a:t>Patēriņš, kas kvalificējas apkures izmaksu kompensācijai 1200 – 500 = 700 </a:t>
                      </a:r>
                      <a:r>
                        <a:rPr lang="lv-LV" sz="1200" dirty="0" err="1"/>
                        <a:t>kWh</a:t>
                      </a:r>
                      <a:endParaRPr lang="lv-LV" sz="1200" dirty="0"/>
                    </a:p>
                  </a:txBody>
                  <a:tcPr marL="64292" marR="64292" marT="32146" marB="32146"/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Kompensācijas aprēķins: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lv-LV" sz="1200" dirty="0"/>
                        <a:t>0,300 – 0,160 = 0,140 – 50% = 0,07 </a:t>
                      </a:r>
                      <a:r>
                        <a:rPr lang="lv-LV" sz="1200" dirty="0" err="1"/>
                        <a:t>euro</a:t>
                      </a:r>
                      <a:r>
                        <a:rPr lang="lv-LV" sz="1200" dirty="0"/>
                        <a:t>/</a:t>
                      </a:r>
                      <a:r>
                        <a:rPr lang="lv-LV" sz="1200" dirty="0" err="1"/>
                        <a:t>kWh</a:t>
                      </a:r>
                      <a:endParaRPr lang="lv-LV" sz="1200" dirty="0"/>
                    </a:p>
                    <a:p>
                      <a:pPr marL="342900" indent="-342900">
                        <a:buAutoNum type="arabicParenR"/>
                      </a:pPr>
                      <a:r>
                        <a:rPr lang="lv-LV" sz="1200" dirty="0"/>
                        <a:t>0,07 x 700 </a:t>
                      </a:r>
                      <a:r>
                        <a:rPr lang="lv-LV" sz="1200" dirty="0" err="1"/>
                        <a:t>kWh</a:t>
                      </a:r>
                      <a:r>
                        <a:rPr lang="lv-LV" sz="1200" dirty="0"/>
                        <a:t> = 49 </a:t>
                      </a:r>
                      <a:r>
                        <a:rPr lang="lv-LV" sz="1200" dirty="0" err="1"/>
                        <a:t>euro</a:t>
                      </a:r>
                      <a:r>
                        <a:rPr lang="lv-LV" sz="1200" dirty="0"/>
                        <a:t> kompensācija</a:t>
                      </a:r>
                    </a:p>
                  </a:txBody>
                  <a:tcPr marL="64292" marR="64292" marT="32146" marB="32146"/>
                </a:tc>
                <a:extLst>
                  <a:ext uri="{0D108BD9-81ED-4DB2-BD59-A6C34878D82A}">
                    <a16:rowId xmlns:a16="http://schemas.microsoft.com/office/drawing/2014/main" val="17196803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B20560E-83A3-45DD-85EB-E7CD00CB62AF}"/>
              </a:ext>
            </a:extLst>
          </p:cNvPr>
          <p:cNvSpPr txBox="1"/>
          <p:nvPr/>
        </p:nvSpPr>
        <p:spPr>
          <a:xfrm>
            <a:off x="4588148" y="4445324"/>
            <a:ext cx="3846791" cy="481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66" b="1" dirty="0">
                <a:solidFill>
                  <a:schemeClr val="bg1"/>
                </a:solidFill>
              </a:rPr>
              <a:t>Rēķins jāiesniedz pašvaldībā apkures izmaksu kompensēšanai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0A3596-D49B-42C5-A867-1C8D9C38BAE2}"/>
              </a:ext>
            </a:extLst>
          </p:cNvPr>
          <p:cNvSpPr txBox="1"/>
          <p:nvPr/>
        </p:nvSpPr>
        <p:spPr>
          <a:xfrm>
            <a:off x="4773365" y="6235038"/>
            <a:ext cx="9590172" cy="481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66" dirty="0">
                <a:solidFill>
                  <a:schemeClr val="bg1"/>
                </a:solidFill>
              </a:rPr>
              <a:t>Elektroenerģijas cena ar visu valsts atbalstu (100 </a:t>
            </a:r>
            <a:r>
              <a:rPr lang="lv-LV" sz="1266" dirty="0" err="1">
                <a:solidFill>
                  <a:schemeClr val="bg1"/>
                </a:solidFill>
              </a:rPr>
              <a:t>kWh</a:t>
            </a:r>
            <a:r>
              <a:rPr lang="lv-LV" sz="1266" dirty="0">
                <a:solidFill>
                  <a:schemeClr val="bg1"/>
                </a:solidFill>
              </a:rPr>
              <a:t> slieksnis + apkure) = </a:t>
            </a:r>
            <a:r>
              <a:rPr lang="lv-LV" sz="1266" b="1" dirty="0">
                <a:solidFill>
                  <a:srgbClr val="FFFF00"/>
                </a:solidFill>
              </a:rPr>
              <a:t>297 </a:t>
            </a:r>
            <a:r>
              <a:rPr lang="lv-LV" sz="1266" b="1" dirty="0" err="1">
                <a:solidFill>
                  <a:srgbClr val="FFFF00"/>
                </a:solidFill>
              </a:rPr>
              <a:t>euro</a:t>
            </a:r>
            <a:endParaRPr lang="lv-LV" sz="1266" b="1" dirty="0">
              <a:solidFill>
                <a:srgbClr val="FFFF00"/>
              </a:solidFill>
            </a:endParaRPr>
          </a:p>
          <a:p>
            <a:r>
              <a:rPr lang="lv-LV" sz="1266" dirty="0">
                <a:solidFill>
                  <a:schemeClr val="bg1"/>
                </a:solidFill>
              </a:rPr>
              <a:t>Elektroenerģijas cena bez valsts atbalstiem 0,300 x 1200 </a:t>
            </a:r>
            <a:r>
              <a:rPr lang="lv-LV" sz="1266" dirty="0" err="1">
                <a:solidFill>
                  <a:schemeClr val="bg1"/>
                </a:solidFill>
              </a:rPr>
              <a:t>kWh</a:t>
            </a:r>
            <a:r>
              <a:rPr lang="lv-LV" sz="1266" dirty="0">
                <a:solidFill>
                  <a:schemeClr val="bg1"/>
                </a:solidFill>
              </a:rPr>
              <a:t> = 360 </a:t>
            </a:r>
            <a:r>
              <a:rPr lang="lv-LV" sz="1266" dirty="0" err="1">
                <a:solidFill>
                  <a:schemeClr val="bg1"/>
                </a:solidFill>
              </a:rPr>
              <a:t>euro</a:t>
            </a:r>
            <a:endParaRPr lang="lv-LV" sz="1266" dirty="0">
              <a:solidFill>
                <a:schemeClr val="bg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2EC59ABB-DFC2-495E-93F5-D3C68B5C1C52}"/>
              </a:ext>
            </a:extLst>
          </p:cNvPr>
          <p:cNvSpPr/>
          <p:nvPr/>
        </p:nvSpPr>
        <p:spPr>
          <a:xfrm>
            <a:off x="281718" y="187160"/>
            <a:ext cx="4166058" cy="2280206"/>
          </a:xfrm>
          <a:prstGeom prst="frame">
            <a:avLst>
              <a:gd name="adj1" fmla="val 4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3200" b="1" dirty="0">
                <a:solidFill>
                  <a:schemeClr val="bg1"/>
                </a:solidFill>
              </a:rPr>
              <a:t>Mājokļiem, kas apkurei izmanto </a:t>
            </a:r>
            <a:r>
              <a:rPr lang="lv-LV" sz="3200" b="1" u="sng" dirty="0">
                <a:solidFill>
                  <a:schemeClr val="bg1"/>
                </a:solidFill>
              </a:rPr>
              <a:t>elektroenerģiju</a:t>
            </a:r>
            <a:endParaRPr lang="lv-LV" sz="3200" u="sng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10439-0BED-46F1-8E36-52F9DC61339D}"/>
              </a:ext>
            </a:extLst>
          </p:cNvPr>
          <p:cNvSpPr/>
          <p:nvPr/>
        </p:nvSpPr>
        <p:spPr>
          <a:xfrm>
            <a:off x="4850483" y="456703"/>
            <a:ext cx="7058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bg1"/>
                </a:solidFill>
              </a:rPr>
              <a:t>Iesniegumi pašvaldībā iesniedzami no </a:t>
            </a:r>
            <a:r>
              <a:rPr lang="pt-BR" sz="1600" dirty="0">
                <a:solidFill>
                  <a:schemeClr val="bg1"/>
                </a:solidFill>
              </a:rPr>
              <a:t>1.novembra</a:t>
            </a:r>
            <a:endParaRPr lang="lv-LV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bg1"/>
                </a:solidFill>
              </a:rPr>
              <a:t>Iesniegumam pievieno iepriekšējā mēneša rēķinu par elektrību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C0C1B1-5264-4893-B438-EEEA8A09BAF0}"/>
              </a:ext>
            </a:extLst>
          </p:cNvPr>
          <p:cNvSpPr/>
          <p:nvPr/>
        </p:nvSpPr>
        <p:spPr>
          <a:xfrm>
            <a:off x="308537" y="2735959"/>
            <a:ext cx="40155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chemeClr val="bg1"/>
                </a:solidFill>
              </a:rPr>
              <a:t>Ja patēriņš mēnesī ir no 500 – 2000 </a:t>
            </a:r>
            <a:r>
              <a:rPr lang="lv-LV" sz="1600" dirty="0" err="1">
                <a:solidFill>
                  <a:schemeClr val="bg1"/>
                </a:solidFill>
              </a:rPr>
              <a:t>kWh</a:t>
            </a:r>
            <a:r>
              <a:rPr lang="lv-LV" sz="1600" dirty="0">
                <a:solidFill>
                  <a:schemeClr val="bg1"/>
                </a:solidFill>
              </a:rPr>
              <a:t> un elektroenerģijas cena pārsniedz 0,160 EUR/</a:t>
            </a:r>
            <a:r>
              <a:rPr lang="lv-LV" sz="1600" dirty="0" err="1">
                <a:solidFill>
                  <a:schemeClr val="bg1"/>
                </a:solidFill>
              </a:rPr>
              <a:t>kWh</a:t>
            </a:r>
            <a:endParaRPr lang="lv-LV" sz="1600" dirty="0">
              <a:solidFill>
                <a:schemeClr val="bg1"/>
              </a:solidFill>
            </a:endParaRPr>
          </a:p>
          <a:p>
            <a:endParaRPr lang="lv-LV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chemeClr val="bg1"/>
                </a:solidFill>
              </a:rPr>
              <a:t>Valsts kompensē </a:t>
            </a:r>
            <a:r>
              <a:rPr lang="lv-LV" sz="1600" dirty="0">
                <a:solidFill>
                  <a:srgbClr val="FFFF00"/>
                </a:solidFill>
              </a:rPr>
              <a:t>50%</a:t>
            </a:r>
            <a:r>
              <a:rPr lang="lv-LV" sz="1600" dirty="0">
                <a:solidFill>
                  <a:schemeClr val="bg1"/>
                </a:solidFill>
              </a:rPr>
              <a:t> no elektroenerģijas cenas, </a:t>
            </a:r>
            <a:r>
              <a:rPr lang="lv-LV" sz="1600" dirty="0">
                <a:solidFill>
                  <a:srgbClr val="FFFF00"/>
                </a:solidFill>
              </a:rPr>
              <a:t>kas pārsniedz 0,160 EUR/</a:t>
            </a:r>
            <a:r>
              <a:rPr lang="lv-LV" sz="1600" dirty="0" err="1">
                <a:solidFill>
                  <a:srgbClr val="FFFF00"/>
                </a:solidFill>
              </a:rPr>
              <a:t>kWh</a:t>
            </a:r>
            <a:r>
              <a:rPr lang="lv-LV" sz="1600" dirty="0">
                <a:solidFill>
                  <a:schemeClr val="bg1"/>
                </a:solidFill>
              </a:rPr>
              <a:t>, bet kompensācijas elektroenerģijas cena nepārsniedz 0,100 EUR/</a:t>
            </a:r>
            <a:r>
              <a:rPr lang="lv-LV" sz="1600" dirty="0" err="1">
                <a:solidFill>
                  <a:schemeClr val="bg1"/>
                </a:solidFill>
              </a:rPr>
              <a:t>kWh</a:t>
            </a:r>
            <a:endParaRPr lang="en-US" sz="1600" dirty="0">
              <a:solidFill>
                <a:schemeClr val="bg1"/>
              </a:solidFill>
            </a:endParaRPr>
          </a:p>
          <a:p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2ABAA0-C6C7-40A4-BEAE-8C9BA4C40407}"/>
              </a:ext>
            </a:extLst>
          </p:cNvPr>
          <p:cNvSpPr/>
          <p:nvPr/>
        </p:nvSpPr>
        <p:spPr>
          <a:xfrm>
            <a:off x="4773365" y="1862667"/>
            <a:ext cx="7326948" cy="485429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88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F1CDA2-4DF9-40D7-8404-92E902852F8F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D70AD41-C16B-4172-AE3C-B6B1F8C844D2}"/>
              </a:ext>
            </a:extLst>
          </p:cNvPr>
          <p:cNvSpPr/>
          <p:nvPr/>
        </p:nvSpPr>
        <p:spPr>
          <a:xfrm>
            <a:off x="296562" y="368401"/>
            <a:ext cx="4166058" cy="1989438"/>
          </a:xfrm>
          <a:prstGeom prst="frame">
            <a:avLst>
              <a:gd name="adj1" fmla="val 4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Kas un </a:t>
            </a:r>
            <a:r>
              <a:rPr lang="en-US" sz="3200" b="1" dirty="0" err="1">
                <a:solidFill>
                  <a:schemeClr val="bg1"/>
                </a:solidFill>
              </a:rPr>
              <a:t>kā</a:t>
            </a:r>
            <a:r>
              <a:rPr lang="en-US" sz="3200" b="1" dirty="0">
                <a:solidFill>
                  <a:schemeClr val="bg1"/>
                </a:solidFill>
              </a:rPr>
              <a:t> var </a:t>
            </a:r>
            <a:r>
              <a:rPr lang="en-US" sz="3200" b="1" dirty="0" err="1">
                <a:solidFill>
                  <a:schemeClr val="bg1"/>
                </a:solidFill>
              </a:rPr>
              <a:t>iesniegt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iesniegumu</a:t>
            </a:r>
            <a:r>
              <a:rPr lang="en-US" sz="3200" b="1" dirty="0">
                <a:solidFill>
                  <a:schemeClr val="bg1"/>
                </a:solidFill>
              </a:rPr>
              <a:t> ?</a:t>
            </a:r>
            <a:endParaRPr lang="lv-LV" sz="3200" u="sng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D3F33-C6CA-4208-AF03-30F2F292BF3D}"/>
              </a:ext>
            </a:extLst>
          </p:cNvPr>
          <p:cNvSpPr/>
          <p:nvPr/>
        </p:nvSpPr>
        <p:spPr>
          <a:xfrm>
            <a:off x="296562" y="2726240"/>
            <a:ext cx="11222777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bg1"/>
                </a:solidFill>
              </a:rPr>
              <a:t>Mājokļa īpašnieks, kopīpašnieks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lv-LV" b="1" dirty="0">
                <a:solidFill>
                  <a:schemeClr val="bg1"/>
                </a:solidFill>
              </a:rPr>
              <a:t>īrnieks </a:t>
            </a:r>
            <a:r>
              <a:rPr lang="en-US" b="1" dirty="0" err="1">
                <a:solidFill>
                  <a:schemeClr val="bg1"/>
                </a:solidFill>
              </a:rPr>
              <a:t>vai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tiesiskais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valdītājs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bg1"/>
                </a:solidFill>
              </a:rPr>
              <a:t>Var iesniegt vienu vai vairākus iesniegumus visā atbalsta periodā, bet ievērojot limitus atbalstam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1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bg1"/>
                </a:solidFill>
              </a:rPr>
              <a:t>Iesniegumu iesniedz </a:t>
            </a:r>
            <a:r>
              <a:rPr lang="lv-LV" b="1" dirty="0">
                <a:solidFill>
                  <a:schemeClr val="bg1"/>
                </a:solidFill>
              </a:rPr>
              <a:t>elektroniski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portālā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chemeClr val="bg1"/>
                </a:solidFill>
              </a:rPr>
              <a:t>epakalpojumi.lv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K</a:t>
            </a:r>
            <a:r>
              <a:rPr lang="lv-LV" b="1" dirty="0" err="1">
                <a:solidFill>
                  <a:schemeClr val="bg1"/>
                </a:solidFill>
              </a:rPr>
              <a:t>lātienē</a:t>
            </a:r>
            <a:r>
              <a:rPr lang="lv-LV" b="1" dirty="0">
                <a:solidFill>
                  <a:schemeClr val="bg1"/>
                </a:solidFill>
              </a:rPr>
              <a:t> </a:t>
            </a:r>
            <a:r>
              <a:rPr lang="lv-LV" dirty="0" err="1">
                <a:solidFill>
                  <a:schemeClr val="bg1"/>
                </a:solidFill>
              </a:rPr>
              <a:t>pašvaldīb</a:t>
            </a:r>
            <a:r>
              <a:rPr lang="en-US" dirty="0">
                <a:solidFill>
                  <a:schemeClr val="bg1"/>
                </a:solidFill>
              </a:rPr>
              <a:t>as </a:t>
            </a:r>
            <a:r>
              <a:rPr lang="en-US" dirty="0" err="1">
                <a:solidFill>
                  <a:schemeClr val="bg1"/>
                </a:solidFill>
              </a:rPr>
              <a:t>norādītajās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vietās</a:t>
            </a:r>
            <a:endParaRPr lang="en-US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bg1"/>
                </a:solidFill>
              </a:rPr>
              <a:t>Iesniegumam pievieno mājokļa īpašuma vai lietošanas tiesības apliecinošu dokumentu, ja attiecīgā informācija nav citas institūcijas rīcībā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bg1"/>
                </a:solidFill>
              </a:rPr>
              <a:t>Pašvaldība ir pieņēmusi labvēlīgu lēmumu, ja </a:t>
            </a:r>
            <a:r>
              <a:rPr lang="lv-LV" b="1" dirty="0">
                <a:solidFill>
                  <a:schemeClr val="bg1"/>
                </a:solidFill>
              </a:rPr>
              <a:t>30 darbdienu laikā </a:t>
            </a:r>
            <a:r>
              <a:rPr lang="lv-LV" dirty="0">
                <a:solidFill>
                  <a:schemeClr val="bg1"/>
                </a:solidFill>
              </a:rPr>
              <a:t>pēc iesnieguma un tam pievienoto dokumentu saņemšanas, ir ieskaitīts atbalsts mājsaimniecībai</a:t>
            </a:r>
            <a:endParaRPr lang="lv-LV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dirty="0">
              <a:solidFill>
                <a:schemeClr val="bg1"/>
              </a:solidFill>
            </a:endParaRPr>
          </a:p>
          <a:p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277C86-C4D1-4730-9F0B-F82A4CF4C2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CFEDF96-FF3E-4669-ABD8-3AA925C5E2D4}" type="slidenum">
              <a:rPr lang="en-US" altLang="lv-LV" smtClean="0"/>
              <a:pPr>
                <a:defRPr/>
              </a:pPr>
              <a:t>11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4488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F1CDA2-4DF9-40D7-8404-92E902852F8F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D70AD41-C16B-4172-AE3C-B6B1F8C844D2}"/>
              </a:ext>
            </a:extLst>
          </p:cNvPr>
          <p:cNvSpPr/>
          <p:nvPr/>
        </p:nvSpPr>
        <p:spPr>
          <a:xfrm>
            <a:off x="296562" y="368400"/>
            <a:ext cx="5533608" cy="2353285"/>
          </a:xfrm>
          <a:prstGeom prst="frame">
            <a:avLst>
              <a:gd name="adj1" fmla="val 4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bg1"/>
                </a:solidFill>
              </a:rPr>
              <a:t>Atbalsts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apkurei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iesniegumiem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u="sng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Malka, </a:t>
            </a:r>
            <a:r>
              <a:rPr lang="en-US" sz="2000" dirty="0" err="1">
                <a:solidFill>
                  <a:schemeClr val="bg1"/>
                </a:solidFill>
              </a:rPr>
              <a:t>kokskaidu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granulas</a:t>
            </a:r>
            <a:r>
              <a:rPr lang="en-US" sz="2000" dirty="0">
                <a:solidFill>
                  <a:schemeClr val="bg1"/>
                </a:solidFill>
              </a:rPr>
              <a:t> un </a:t>
            </a:r>
            <a:r>
              <a:rPr lang="en-US" sz="2000" dirty="0" err="1">
                <a:solidFill>
                  <a:schemeClr val="bg1"/>
                </a:solidFill>
              </a:rPr>
              <a:t>briketes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elektroener</a:t>
            </a:r>
            <a:r>
              <a:rPr lang="lv-LV" sz="2000" dirty="0">
                <a:solidFill>
                  <a:schemeClr val="bg1"/>
                </a:solidFill>
              </a:rPr>
              <a:t>ģ</a:t>
            </a:r>
            <a:r>
              <a:rPr lang="en-US" sz="2000" dirty="0" err="1">
                <a:solidFill>
                  <a:schemeClr val="bg1"/>
                </a:solidFill>
              </a:rPr>
              <a:t>ija</a:t>
            </a:r>
            <a:r>
              <a:rPr lang="en-US" sz="2000" dirty="0">
                <a:solidFill>
                  <a:schemeClr val="bg1"/>
                </a:solidFill>
              </a:rPr>
              <a:t>, ko </a:t>
            </a:r>
            <a:r>
              <a:rPr lang="en-US" sz="2000" dirty="0" err="1">
                <a:solidFill>
                  <a:schemeClr val="bg1"/>
                </a:solidFill>
              </a:rPr>
              <a:t>izmanto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apkurei</a:t>
            </a:r>
            <a:endParaRPr lang="lv-LV" sz="20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9A2081-65E4-45AA-B5E1-1FE88EEC4826}"/>
              </a:ext>
            </a:extLst>
          </p:cNvPr>
          <p:cNvSpPr/>
          <p:nvPr/>
        </p:nvSpPr>
        <p:spPr>
          <a:xfrm>
            <a:off x="296562" y="3762222"/>
            <a:ext cx="1162873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Iesniegumu</a:t>
            </a:r>
            <a:r>
              <a:rPr lang="en-US" dirty="0">
                <a:solidFill>
                  <a:schemeClr val="bg1"/>
                </a:solidFill>
              </a:rPr>
              <a:t> pie</a:t>
            </a:r>
            <a:r>
              <a:rPr lang="lv-LV" dirty="0">
                <a:solidFill>
                  <a:schemeClr val="bg1"/>
                </a:solidFill>
              </a:rPr>
              <a:t>ņ</a:t>
            </a:r>
            <a:r>
              <a:rPr lang="en-US" dirty="0" err="1">
                <a:solidFill>
                  <a:schemeClr val="bg1"/>
                </a:solidFill>
              </a:rPr>
              <a:t>emšana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veiksmīgi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uzsākta</a:t>
            </a:r>
            <a:r>
              <a:rPr lang="en-US" dirty="0">
                <a:solidFill>
                  <a:schemeClr val="bg1"/>
                </a:solidFill>
              </a:rPr>
              <a:t> 1.oktobrī</a:t>
            </a:r>
            <a:endParaRPr lang="lv-LV" dirty="0">
              <a:solidFill>
                <a:schemeClr val="bg1"/>
              </a:solidFill>
            </a:endParaRPr>
          </a:p>
          <a:p>
            <a:endParaRPr lang="lv-LV" dirty="0">
              <a:solidFill>
                <a:schemeClr val="bg1"/>
              </a:solidFill>
            </a:endParaRPr>
          </a:p>
          <a:p>
            <a:r>
              <a:rPr lang="lv-LV" dirty="0">
                <a:solidFill>
                  <a:schemeClr val="bg1"/>
                </a:solidFill>
              </a:rPr>
              <a:t>Iesniegti 162 tūkstoši pieteikumu </a:t>
            </a:r>
            <a:r>
              <a:rPr lang="lv-LV" dirty="0"/>
              <a:t> </a:t>
            </a:r>
            <a:endParaRPr lang="lv-LV" dirty="0">
              <a:solidFill>
                <a:schemeClr val="bg1"/>
              </a:solidFill>
            </a:endParaRPr>
          </a:p>
          <a:p>
            <a:endParaRPr lang="lv-LV" dirty="0">
              <a:solidFill>
                <a:schemeClr val="bg1"/>
              </a:solidFill>
            </a:endParaRPr>
          </a:p>
          <a:p>
            <a:r>
              <a:rPr lang="lv-LV" dirty="0">
                <a:solidFill>
                  <a:schemeClr val="bg1"/>
                </a:solidFill>
              </a:rPr>
              <a:t>Atbalsts piešķirts 129 tūkstošiem pieteikumu, atteikumi apmēram veido ~1.4%, pārējie procesā</a:t>
            </a:r>
          </a:p>
          <a:p>
            <a:endParaRPr lang="lv-LV" dirty="0">
              <a:solidFill>
                <a:schemeClr val="bg1"/>
              </a:solidFill>
            </a:endParaRPr>
          </a:p>
          <a:p>
            <a:r>
              <a:rPr lang="lv-LV" dirty="0">
                <a:solidFill>
                  <a:schemeClr val="bg1"/>
                </a:solidFill>
              </a:rPr>
              <a:t>Piešķirtā pabalsta apjoms ir virs 8 milj. </a:t>
            </a:r>
            <a:r>
              <a:rPr lang="lv-LV" dirty="0" err="1">
                <a:solidFill>
                  <a:schemeClr val="bg1"/>
                </a:solidFill>
              </a:rPr>
              <a:t>euro</a:t>
            </a:r>
            <a:endParaRPr lang="lv-LV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lv-LV" dirty="0">
                <a:solidFill>
                  <a:schemeClr val="bg1"/>
                </a:solidFill>
              </a:rPr>
              <a:t> </a:t>
            </a:r>
          </a:p>
          <a:p>
            <a:endParaRPr lang="lv-LV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BA5D0-E1F4-4E9D-AC8E-5C593F392B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CFEDF96-FF3E-4669-ABD8-3AA925C5E2D4}" type="slidenum">
              <a:rPr lang="en-US" altLang="lv-LV" smtClean="0"/>
              <a:pPr>
                <a:defRPr/>
              </a:pPr>
              <a:t>12</a:t>
            </a:fld>
            <a:endParaRPr lang="en-US" altLang="lv-LV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08DF33-F594-4BA6-8D7E-74369A56F4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240417"/>
              </p:ext>
            </p:extLst>
          </p:nvPr>
        </p:nvGraphicFramePr>
        <p:xfrm>
          <a:off x="6361831" y="134444"/>
          <a:ext cx="5729288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676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F1CDA2-4DF9-40D7-8404-92E902852F8F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D70AD41-C16B-4172-AE3C-B6B1F8C844D2}"/>
              </a:ext>
            </a:extLst>
          </p:cNvPr>
          <p:cNvSpPr/>
          <p:nvPr/>
        </p:nvSpPr>
        <p:spPr>
          <a:xfrm>
            <a:off x="296562" y="368401"/>
            <a:ext cx="4166058" cy="2793534"/>
          </a:xfrm>
          <a:prstGeom prst="frame">
            <a:avLst>
              <a:gd name="adj1" fmla="val 4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3200" b="1" dirty="0">
                <a:solidFill>
                  <a:schemeClr val="bg1"/>
                </a:solidFill>
              </a:rPr>
              <a:t>Mājokļa pabalsta pieejamības uzlabošana</a:t>
            </a:r>
            <a:endParaRPr lang="lv-LV" sz="3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4790D-BF83-4182-8442-08451D7A1E0B}"/>
              </a:ext>
            </a:extLst>
          </p:cNvPr>
          <p:cNvSpPr/>
          <p:nvPr/>
        </p:nvSpPr>
        <p:spPr>
          <a:xfrm>
            <a:off x="296562" y="3429000"/>
            <a:ext cx="425441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lv-LV" b="1" dirty="0">
                <a:solidFill>
                  <a:schemeClr val="bg1"/>
                </a:solidFill>
              </a:rPr>
              <a:t>No 2022.gada oktobra līdz 2023.gada aprīlim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lv-LV" b="1" dirty="0">
                <a:solidFill>
                  <a:schemeClr val="bg1"/>
                </a:solidFill>
              </a:rPr>
              <a:t>GMI sliekšņu summai </a:t>
            </a:r>
            <a:r>
              <a:rPr lang="en-US" b="1" dirty="0" err="1">
                <a:solidFill>
                  <a:schemeClr val="bg1"/>
                </a:solidFill>
              </a:rPr>
              <a:t>piemēro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koeficientu</a:t>
            </a:r>
            <a:r>
              <a:rPr lang="en-US" b="1" dirty="0">
                <a:solidFill>
                  <a:schemeClr val="bg1"/>
                </a:solidFill>
              </a:rPr>
              <a:t> 3 :</a:t>
            </a:r>
            <a:endParaRPr lang="lv-LV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lv-LV" dirty="0" err="1">
                <a:solidFill>
                  <a:schemeClr val="bg1"/>
                </a:solidFill>
              </a:rPr>
              <a:t>arantēto</a:t>
            </a:r>
            <a:r>
              <a:rPr lang="lv-LV" dirty="0">
                <a:solidFill>
                  <a:schemeClr val="bg1"/>
                </a:solidFill>
              </a:rPr>
              <a:t> minimālo ienākumu slieksnis mājokļa pabalsta aprēķināšanai ir 327 </a:t>
            </a:r>
            <a:r>
              <a:rPr lang="lv-LV" dirty="0" err="1">
                <a:solidFill>
                  <a:schemeClr val="bg1"/>
                </a:solidFill>
              </a:rPr>
              <a:t>euro</a:t>
            </a:r>
            <a:r>
              <a:rPr lang="lv-LV" dirty="0">
                <a:solidFill>
                  <a:schemeClr val="bg1"/>
                </a:solidFill>
              </a:rPr>
              <a:t> pirmajai vai vienīgajai personai mājsaimniecībā un 228 </a:t>
            </a:r>
            <a:r>
              <a:rPr lang="lv-LV" dirty="0" err="1">
                <a:solidFill>
                  <a:schemeClr val="bg1"/>
                </a:solidFill>
              </a:rPr>
              <a:t>euro</a:t>
            </a:r>
            <a:r>
              <a:rPr lang="lv-LV" dirty="0">
                <a:solidFill>
                  <a:schemeClr val="bg1"/>
                </a:solidFill>
              </a:rPr>
              <a:t> pārējām personām mājsaimniecībā</a:t>
            </a:r>
            <a:endParaRPr lang="lv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428AA-A645-47F4-9704-D2C9065F6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60058-234A-4434-8902-8A3E5168B5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CFEDF96-FF3E-4669-ABD8-3AA925C5E2D4}" type="slidenum">
              <a:rPr lang="en-US" altLang="lv-LV" smtClean="0"/>
              <a:pPr>
                <a:defRPr/>
              </a:pPr>
              <a:t>13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41968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2797BE8-4A9F-4AA6-9D21-B0FB7AF73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39482"/>
              </p:ext>
            </p:extLst>
          </p:nvPr>
        </p:nvGraphicFramePr>
        <p:xfrm>
          <a:off x="710906" y="1202082"/>
          <a:ext cx="10505781" cy="5470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927">
                  <a:extLst>
                    <a:ext uri="{9D8B030D-6E8A-4147-A177-3AD203B41FA5}">
                      <a16:colId xmlns:a16="http://schemas.microsoft.com/office/drawing/2014/main" val="3650765573"/>
                    </a:ext>
                  </a:extLst>
                </a:gridCol>
                <a:gridCol w="3501927">
                  <a:extLst>
                    <a:ext uri="{9D8B030D-6E8A-4147-A177-3AD203B41FA5}">
                      <a16:colId xmlns:a16="http://schemas.microsoft.com/office/drawing/2014/main" val="22554473"/>
                    </a:ext>
                  </a:extLst>
                </a:gridCol>
                <a:gridCol w="3501927">
                  <a:extLst>
                    <a:ext uri="{9D8B030D-6E8A-4147-A177-3AD203B41FA5}">
                      <a16:colId xmlns:a16="http://schemas.microsoft.com/office/drawing/2014/main" val="1552652058"/>
                    </a:ext>
                  </a:extLst>
                </a:gridCol>
              </a:tblGrid>
              <a:tr h="1735042">
                <a:tc>
                  <a:txBody>
                    <a:bodyPr/>
                    <a:lstStyle/>
                    <a:p>
                      <a:r>
                        <a:rPr lang="lv-LV" sz="2200" dirty="0"/>
                        <a:t>Atbalsts visām juridiskajām personām</a:t>
                      </a:r>
                    </a:p>
                  </a:txBody>
                  <a:tcPr marL="64292" marR="64292" marT="32146" marB="32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2200" dirty="0"/>
                        <a:t>Atbalsts juridiskām personām izņemot valsts un pašvaldību iestādes</a:t>
                      </a:r>
                    </a:p>
                  </a:txBody>
                  <a:tcPr marL="64292" marR="64292" marT="32146" marB="32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2200" dirty="0"/>
                        <a:t>Atbalsts </a:t>
                      </a:r>
                      <a:r>
                        <a:rPr lang="lv-LV" sz="2200" dirty="0" err="1"/>
                        <a:t>energointensīvajiem</a:t>
                      </a:r>
                      <a:r>
                        <a:rPr lang="lv-LV" sz="2200" dirty="0"/>
                        <a:t> ražotājiem</a:t>
                      </a:r>
                    </a:p>
                  </a:txBody>
                  <a:tcPr marL="64292" marR="64292" marT="32146" marB="321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2856147"/>
                  </a:ext>
                </a:extLst>
              </a:tr>
              <a:tr h="1867780">
                <a:tc>
                  <a:txBody>
                    <a:bodyPr/>
                    <a:lstStyle/>
                    <a:p>
                      <a:r>
                        <a:rPr lang="lv-LV" sz="2200" dirty="0"/>
                        <a:t>50% kompensācija elektroenerģijai virs cenas 0,160 </a:t>
                      </a:r>
                      <a:r>
                        <a:rPr lang="lv-LV" sz="2200" dirty="0" err="1"/>
                        <a:t>euro</a:t>
                      </a:r>
                      <a:r>
                        <a:rPr lang="lv-LV" sz="2200" dirty="0"/>
                        <a:t>/</a:t>
                      </a:r>
                      <a:r>
                        <a:rPr lang="lv-LV" sz="2200" dirty="0" err="1"/>
                        <a:t>kWh</a:t>
                      </a:r>
                      <a:endParaRPr lang="lv-LV" sz="2200" dirty="0"/>
                    </a:p>
                  </a:txBody>
                  <a:tcPr marL="64292" marR="64292" marT="32146" marB="321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2200" dirty="0"/>
                        <a:t>100% sadales tarifa kompensācija</a:t>
                      </a:r>
                    </a:p>
                  </a:txBody>
                  <a:tcPr marL="64292" marR="64292" marT="32146" marB="321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2200" dirty="0"/>
                        <a:t>Līdz 2 milj. </a:t>
                      </a:r>
                      <a:r>
                        <a:rPr lang="lv-LV" sz="2200" dirty="0" err="1"/>
                        <a:t>euro</a:t>
                      </a:r>
                      <a:r>
                        <a:rPr lang="lv-LV" sz="2200" dirty="0"/>
                        <a:t> grants, ja atbilst kritērijiem</a:t>
                      </a:r>
                    </a:p>
                  </a:txBody>
                  <a:tcPr marL="64292" marR="64292" marT="32146" marB="321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606066"/>
                  </a:ext>
                </a:extLst>
              </a:tr>
              <a:tr h="1867780">
                <a:tc>
                  <a:txBody>
                    <a:bodyPr/>
                    <a:lstStyle/>
                    <a:p>
                      <a:r>
                        <a:rPr lang="lv-LV" sz="2200" dirty="0"/>
                        <a:t>100% OIK kompensācija</a:t>
                      </a:r>
                    </a:p>
                  </a:txBody>
                  <a:tcPr marL="64292" marR="64292" marT="32146" marB="321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v-LV" sz="2200" dirty="0"/>
                    </a:p>
                  </a:txBody>
                  <a:tcPr marL="64292" marR="64292" marT="32146" marB="321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v-LV" sz="2200" dirty="0"/>
                    </a:p>
                  </a:txBody>
                  <a:tcPr marL="64292" marR="64292" marT="32146" marB="321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94169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23713E2-2A54-4123-8C6E-F0189C71C34A}"/>
              </a:ext>
            </a:extLst>
          </p:cNvPr>
          <p:cNvSpPr/>
          <p:nvPr/>
        </p:nvSpPr>
        <p:spPr>
          <a:xfrm>
            <a:off x="558188" y="1045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ELEKTROENERĢIJAS ATBALSTS JURIDISKAJIEM LIETOTĀJIEM</a:t>
            </a:r>
            <a:endParaRPr lang="lv-LV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224BE5C-F058-4C68-A41E-41DAFF52ED55}"/>
              </a:ext>
            </a:extLst>
          </p:cNvPr>
          <p:cNvSpPr/>
          <p:nvPr/>
        </p:nvSpPr>
        <p:spPr>
          <a:xfrm>
            <a:off x="558188" y="83006"/>
            <a:ext cx="4256183" cy="989305"/>
          </a:xfrm>
          <a:prstGeom prst="frame">
            <a:avLst>
              <a:gd name="adj1" fmla="val 4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96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D759C-00EC-4E53-8AD5-28543E9E2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8137" y="1249006"/>
            <a:ext cx="9985183" cy="5166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109" dirty="0">
                <a:solidFill>
                  <a:schemeClr val="bg1"/>
                </a:solidFill>
              </a:rPr>
              <a:t>50% kompensācija par elektroenerģijas cenu, kas pārsniedz 0,160 </a:t>
            </a:r>
            <a:r>
              <a:rPr lang="lv-LV" sz="2109" dirty="0" err="1">
                <a:solidFill>
                  <a:schemeClr val="bg1"/>
                </a:solidFill>
              </a:rPr>
              <a:t>euro</a:t>
            </a:r>
            <a:r>
              <a:rPr lang="lv-LV" sz="2109" dirty="0">
                <a:solidFill>
                  <a:schemeClr val="bg1"/>
                </a:solidFill>
              </a:rPr>
              <a:t>/</a:t>
            </a:r>
            <a:r>
              <a:rPr lang="lv-LV" sz="2109" dirty="0" err="1">
                <a:solidFill>
                  <a:schemeClr val="bg1"/>
                </a:solidFill>
              </a:rPr>
              <a:t>kWh</a:t>
            </a:r>
            <a:endParaRPr lang="lv-LV" sz="2109" dirty="0">
              <a:solidFill>
                <a:schemeClr val="bg1"/>
              </a:solidFill>
            </a:endParaRPr>
          </a:p>
          <a:p>
            <a:endParaRPr lang="lv-LV" sz="2109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lv-LV" sz="2000" dirty="0">
                <a:solidFill>
                  <a:schemeClr val="bg1"/>
                </a:solidFill>
              </a:rPr>
              <a:t>Piemērs: </a:t>
            </a:r>
            <a:r>
              <a:rPr lang="lv-LV" sz="1687" dirty="0">
                <a:solidFill>
                  <a:schemeClr val="bg1"/>
                </a:solidFill>
              </a:rPr>
              <a:t>Ja elektroenerģijas </a:t>
            </a:r>
            <a:r>
              <a:rPr lang="lv-LV" sz="1687" dirty="0" err="1">
                <a:solidFill>
                  <a:schemeClr val="bg1"/>
                </a:solidFill>
              </a:rPr>
              <a:t>patēriņs</a:t>
            </a:r>
            <a:r>
              <a:rPr lang="lv-LV" sz="1687" dirty="0">
                <a:solidFill>
                  <a:schemeClr val="bg1"/>
                </a:solidFill>
              </a:rPr>
              <a:t> ir 1000 </a:t>
            </a:r>
            <a:r>
              <a:rPr lang="lv-LV" sz="1687" dirty="0" err="1">
                <a:solidFill>
                  <a:schemeClr val="bg1"/>
                </a:solidFill>
              </a:rPr>
              <a:t>kWh</a:t>
            </a:r>
            <a:r>
              <a:rPr lang="lv-LV" sz="1687" dirty="0">
                <a:solidFill>
                  <a:schemeClr val="bg1"/>
                </a:solidFill>
              </a:rPr>
              <a:t> un </a:t>
            </a:r>
            <a:r>
              <a:rPr lang="lv-LV" sz="1687" dirty="0" err="1">
                <a:solidFill>
                  <a:schemeClr val="bg1"/>
                </a:solidFill>
              </a:rPr>
              <a:t>elektronerģijas</a:t>
            </a:r>
            <a:r>
              <a:rPr lang="lv-LV" sz="1687" dirty="0">
                <a:solidFill>
                  <a:schemeClr val="bg1"/>
                </a:solidFill>
              </a:rPr>
              <a:t> līguma cena ir 0,300 </a:t>
            </a:r>
            <a:r>
              <a:rPr lang="lv-LV" sz="1687" dirty="0" err="1">
                <a:solidFill>
                  <a:schemeClr val="bg1"/>
                </a:solidFill>
              </a:rPr>
              <a:t>euro</a:t>
            </a:r>
            <a:r>
              <a:rPr lang="lv-LV" sz="1687" dirty="0">
                <a:solidFill>
                  <a:schemeClr val="bg1"/>
                </a:solidFill>
              </a:rPr>
              <a:t>/</a:t>
            </a:r>
            <a:r>
              <a:rPr lang="lv-LV" sz="1687" dirty="0" err="1">
                <a:solidFill>
                  <a:schemeClr val="bg1"/>
                </a:solidFill>
              </a:rPr>
              <a:t>kWh</a:t>
            </a:r>
            <a:r>
              <a:rPr lang="lv-LV" sz="1687" dirty="0">
                <a:solidFill>
                  <a:schemeClr val="bg1"/>
                </a:solidFill>
              </a:rPr>
              <a:t>, tad:</a:t>
            </a:r>
          </a:p>
          <a:p>
            <a:pPr marL="0" indent="0">
              <a:buNone/>
            </a:pPr>
            <a:endParaRPr lang="lv-LV" sz="1687" dirty="0">
              <a:solidFill>
                <a:schemeClr val="bg1"/>
              </a:solidFill>
            </a:endParaRPr>
          </a:p>
          <a:p>
            <a:pPr marL="241093" indent="-241093">
              <a:buAutoNum type="arabicParenR"/>
            </a:pPr>
            <a:r>
              <a:rPr lang="lv-LV" sz="1687" dirty="0">
                <a:solidFill>
                  <a:schemeClr val="bg1"/>
                </a:solidFill>
              </a:rPr>
              <a:t>1000 </a:t>
            </a:r>
            <a:r>
              <a:rPr lang="lv-LV" sz="1687" dirty="0" err="1">
                <a:solidFill>
                  <a:schemeClr val="bg1"/>
                </a:solidFill>
              </a:rPr>
              <a:t>kWh</a:t>
            </a:r>
            <a:r>
              <a:rPr lang="lv-LV" sz="1687" dirty="0">
                <a:solidFill>
                  <a:schemeClr val="bg1"/>
                </a:solidFill>
              </a:rPr>
              <a:t> x 0,160 = </a:t>
            </a:r>
            <a:r>
              <a:rPr lang="lv-LV" sz="1687" b="1" dirty="0">
                <a:solidFill>
                  <a:schemeClr val="bg1"/>
                </a:solidFill>
              </a:rPr>
              <a:t>160 </a:t>
            </a:r>
            <a:r>
              <a:rPr lang="lv-LV" sz="1687" b="1" dirty="0" err="1">
                <a:solidFill>
                  <a:schemeClr val="bg1"/>
                </a:solidFill>
              </a:rPr>
              <a:t>euro</a:t>
            </a:r>
            <a:endParaRPr lang="lv-LV" sz="1687" b="1" dirty="0">
              <a:solidFill>
                <a:schemeClr val="bg1"/>
              </a:solidFill>
            </a:endParaRPr>
          </a:p>
          <a:p>
            <a:pPr marL="241093" indent="-241093">
              <a:buAutoNum type="arabicParenR"/>
            </a:pPr>
            <a:endParaRPr lang="lv-LV" sz="1687" dirty="0">
              <a:solidFill>
                <a:schemeClr val="bg1"/>
              </a:solidFill>
            </a:endParaRPr>
          </a:p>
          <a:p>
            <a:pPr marL="241093" indent="-241093">
              <a:buAutoNum type="arabicParenR"/>
            </a:pPr>
            <a:endParaRPr lang="lv-LV" sz="1687" dirty="0">
              <a:solidFill>
                <a:schemeClr val="bg1"/>
              </a:solidFill>
            </a:endParaRPr>
          </a:p>
          <a:p>
            <a:pPr marL="241093" indent="-241093">
              <a:buAutoNum type="arabicParenR"/>
            </a:pPr>
            <a:r>
              <a:rPr lang="lv-LV" sz="1687" dirty="0">
                <a:solidFill>
                  <a:schemeClr val="bg1"/>
                </a:solidFill>
              </a:rPr>
              <a:t>0,300-0,160 = 0,140 – 50% = 0,07 </a:t>
            </a:r>
            <a:r>
              <a:rPr lang="lv-LV" sz="1687" dirty="0" err="1">
                <a:solidFill>
                  <a:schemeClr val="bg1"/>
                </a:solidFill>
              </a:rPr>
              <a:t>euro</a:t>
            </a:r>
            <a:r>
              <a:rPr lang="lv-LV" sz="1687" dirty="0">
                <a:solidFill>
                  <a:schemeClr val="bg1"/>
                </a:solidFill>
              </a:rPr>
              <a:t>/</a:t>
            </a:r>
            <a:r>
              <a:rPr lang="lv-LV" sz="1687" dirty="0" err="1">
                <a:solidFill>
                  <a:schemeClr val="bg1"/>
                </a:solidFill>
              </a:rPr>
              <a:t>kWh</a:t>
            </a:r>
            <a:endParaRPr lang="lv-LV" sz="1687" dirty="0">
              <a:solidFill>
                <a:schemeClr val="bg1"/>
              </a:solidFill>
            </a:endParaRPr>
          </a:p>
          <a:p>
            <a:pPr marL="0" indent="0" defTabSz="256719">
              <a:buNone/>
            </a:pPr>
            <a:r>
              <a:rPr lang="lv-LV" sz="1687" dirty="0">
                <a:solidFill>
                  <a:schemeClr val="bg1"/>
                </a:solidFill>
              </a:rPr>
              <a:t>	1000 </a:t>
            </a:r>
            <a:r>
              <a:rPr lang="lv-LV" sz="1687" dirty="0" err="1">
                <a:solidFill>
                  <a:schemeClr val="bg1"/>
                </a:solidFill>
              </a:rPr>
              <a:t>kWh</a:t>
            </a:r>
            <a:r>
              <a:rPr lang="lv-LV" sz="1687" dirty="0">
                <a:solidFill>
                  <a:schemeClr val="bg1"/>
                </a:solidFill>
              </a:rPr>
              <a:t> x 0,07 = </a:t>
            </a:r>
            <a:r>
              <a:rPr lang="lv-LV" sz="1687" b="1" dirty="0">
                <a:solidFill>
                  <a:schemeClr val="bg1"/>
                </a:solidFill>
              </a:rPr>
              <a:t>70 </a:t>
            </a:r>
            <a:r>
              <a:rPr lang="lv-LV" sz="1687" b="1" dirty="0" err="1">
                <a:solidFill>
                  <a:schemeClr val="bg1"/>
                </a:solidFill>
              </a:rPr>
              <a:t>euro</a:t>
            </a:r>
            <a:endParaRPr lang="lv-LV" sz="1687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lv-LV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lv-LV" sz="1687" dirty="0">
                <a:solidFill>
                  <a:schemeClr val="bg1"/>
                </a:solidFill>
              </a:rPr>
              <a:t>Elektroenerģijas cena ar atbalstu </a:t>
            </a:r>
            <a:r>
              <a:rPr lang="lv-LV" sz="1687" b="1" dirty="0">
                <a:solidFill>
                  <a:schemeClr val="bg1"/>
                </a:solidFill>
              </a:rPr>
              <a:t>230 </a:t>
            </a:r>
            <a:r>
              <a:rPr lang="lv-LV" sz="1687" b="1" dirty="0" err="1">
                <a:solidFill>
                  <a:schemeClr val="bg1"/>
                </a:solidFill>
              </a:rPr>
              <a:t>euro</a:t>
            </a:r>
            <a:endParaRPr lang="lv-LV" sz="1687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lv-LV" sz="1687" dirty="0">
                <a:solidFill>
                  <a:schemeClr val="bg1"/>
                </a:solidFill>
              </a:rPr>
              <a:t>Elektroenerģijas cena bez atbalsta 1000 </a:t>
            </a:r>
            <a:r>
              <a:rPr lang="lv-LV" sz="1687" dirty="0" err="1">
                <a:solidFill>
                  <a:schemeClr val="bg1"/>
                </a:solidFill>
              </a:rPr>
              <a:t>kWh</a:t>
            </a:r>
            <a:r>
              <a:rPr lang="lv-LV" sz="1687" dirty="0">
                <a:solidFill>
                  <a:schemeClr val="bg1"/>
                </a:solidFill>
              </a:rPr>
              <a:t> x 0,300 = </a:t>
            </a:r>
            <a:r>
              <a:rPr lang="lv-LV" sz="1687" b="1" dirty="0">
                <a:solidFill>
                  <a:schemeClr val="bg1"/>
                </a:solidFill>
              </a:rPr>
              <a:t>300 </a:t>
            </a:r>
            <a:r>
              <a:rPr lang="lv-LV" sz="1687" b="1" dirty="0" err="1">
                <a:solidFill>
                  <a:schemeClr val="bg1"/>
                </a:solidFill>
              </a:rPr>
              <a:t>euro</a:t>
            </a:r>
            <a:endParaRPr lang="lv-LV" sz="1687" b="1" dirty="0">
              <a:solidFill>
                <a:schemeClr val="bg1"/>
              </a:solidFill>
            </a:endParaRPr>
          </a:p>
          <a:p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id="{01A3E0EF-4680-4982-90CA-C6231B92403A}"/>
              </a:ext>
            </a:extLst>
          </p:cNvPr>
          <p:cNvSpPr/>
          <p:nvPr/>
        </p:nvSpPr>
        <p:spPr>
          <a:xfrm>
            <a:off x="2001348" y="3832397"/>
            <a:ext cx="514334" cy="5036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2" tIns="32146" rIns="64292" bIns="32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 sz="1266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878ECCE-829F-4FB5-BD8B-A508566924B3}"/>
              </a:ext>
            </a:extLst>
          </p:cNvPr>
          <p:cNvSpPr/>
          <p:nvPr/>
        </p:nvSpPr>
        <p:spPr>
          <a:xfrm>
            <a:off x="333895" y="187287"/>
            <a:ext cx="4539843" cy="848299"/>
          </a:xfrm>
          <a:prstGeom prst="frame">
            <a:avLst>
              <a:gd name="adj1" fmla="val 4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ELEKTROENERĢIJAS ATBALSTS JURIDISKAJIEM LIETOTĀJIEM</a:t>
            </a:r>
            <a:endParaRPr lang="lv-LV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DBBE00-DACF-4297-9910-0EA284BE3649}"/>
              </a:ext>
            </a:extLst>
          </p:cNvPr>
          <p:cNvSpPr/>
          <p:nvPr/>
        </p:nvSpPr>
        <p:spPr>
          <a:xfrm>
            <a:off x="815248" y="2280492"/>
            <a:ext cx="9584675" cy="41352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DAE1A-4C1E-4636-ACEE-46CBC3C8B1E1}"/>
              </a:ext>
            </a:extLst>
          </p:cNvPr>
          <p:cNvSpPr txBox="1"/>
          <p:nvPr/>
        </p:nvSpPr>
        <p:spPr>
          <a:xfrm>
            <a:off x="5871990" y="297455"/>
            <a:ext cx="5310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bg1"/>
                </a:solidFill>
              </a:rPr>
              <a:t>Piemēro elektroenerģijas tirgotājs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bg1"/>
                </a:solidFill>
              </a:rPr>
              <a:t>No 1.oktobra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v-LV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A8F8A3-2017-423D-A4E3-4381A886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5234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834C7-32D3-485C-B447-0110D62229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93428" y="1142074"/>
            <a:ext cx="9317398" cy="5638768"/>
          </a:xfrm>
        </p:spPr>
        <p:txBody>
          <a:bodyPr vert="horz" lIns="64290" tIns="32145" rIns="64290" bIns="32145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687" b="1" dirty="0">
                <a:solidFill>
                  <a:schemeClr val="bg1"/>
                </a:solidFill>
              </a:rPr>
              <a:t>Atbalsta saņēmēji</a:t>
            </a:r>
            <a:r>
              <a:rPr lang="lv-LV" sz="1687" dirty="0">
                <a:solidFill>
                  <a:schemeClr val="bg1"/>
                </a:solidFill>
              </a:rPr>
              <a:t>:</a:t>
            </a:r>
          </a:p>
          <a:p>
            <a:pPr marL="522341" lvl="1" indent="-20090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"/>
            </a:pPr>
            <a:r>
              <a:rPr lang="lv-LV" sz="1406" b="1" dirty="0">
                <a:solidFill>
                  <a:schemeClr val="bg1"/>
                </a:solidFill>
              </a:rPr>
              <a:t>energoresursu izmaksas sastāda 3%</a:t>
            </a:r>
            <a:r>
              <a:rPr lang="lv-LV" sz="1406" dirty="0">
                <a:solidFill>
                  <a:schemeClr val="bg1"/>
                </a:solidFill>
              </a:rPr>
              <a:t> komersanta saimnieciskās darbības izmaksām </a:t>
            </a:r>
            <a:r>
              <a:rPr lang="lv-LV" sz="1406" b="1" dirty="0">
                <a:solidFill>
                  <a:schemeClr val="bg1"/>
                </a:solidFill>
              </a:rPr>
              <a:t>2021.gadā</a:t>
            </a:r>
          </a:p>
          <a:p>
            <a:pPr marL="522341" lvl="1" indent="-20090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"/>
            </a:pPr>
            <a:r>
              <a:rPr lang="lv-LV" sz="1406" b="1" dirty="0">
                <a:solidFill>
                  <a:schemeClr val="bg1"/>
                </a:solidFill>
              </a:rPr>
              <a:t>kopējais elektroenerģijas patēriņš </a:t>
            </a:r>
            <a:r>
              <a:rPr lang="lv-LV" sz="1406" dirty="0">
                <a:solidFill>
                  <a:schemeClr val="bg1"/>
                </a:solidFill>
              </a:rPr>
              <a:t>komersanta vajadzībām 2021. gadā bija </a:t>
            </a:r>
            <a:r>
              <a:rPr lang="lv-LV" sz="1406" b="1" dirty="0">
                <a:solidFill>
                  <a:schemeClr val="bg1"/>
                </a:solidFill>
              </a:rPr>
              <a:t>vismaz 500 </a:t>
            </a:r>
            <a:r>
              <a:rPr lang="lv-LV" sz="1406" dirty="0" err="1">
                <a:solidFill>
                  <a:schemeClr val="bg1"/>
                </a:solidFill>
              </a:rPr>
              <a:t>MWh</a:t>
            </a:r>
            <a:r>
              <a:rPr lang="lv-LV" sz="1406" dirty="0">
                <a:solidFill>
                  <a:schemeClr val="bg1"/>
                </a:solidFill>
              </a:rPr>
              <a:t> </a:t>
            </a:r>
            <a:r>
              <a:rPr lang="lv-LV" sz="1406" b="1" dirty="0">
                <a:solidFill>
                  <a:schemeClr val="bg1"/>
                </a:solidFill>
              </a:rPr>
              <a:t>vai kopējais gāzes patēriņš </a:t>
            </a:r>
            <a:r>
              <a:rPr lang="lv-LV" sz="1406" dirty="0">
                <a:solidFill>
                  <a:schemeClr val="bg1"/>
                </a:solidFill>
              </a:rPr>
              <a:t>2021.gadā bija vismaz </a:t>
            </a:r>
            <a:r>
              <a:rPr lang="lv-LV" sz="1406" b="1" dirty="0">
                <a:solidFill>
                  <a:schemeClr val="bg1"/>
                </a:solidFill>
              </a:rPr>
              <a:t>500 </a:t>
            </a:r>
            <a:r>
              <a:rPr lang="lv-LV" sz="1406" b="1" dirty="0" err="1">
                <a:solidFill>
                  <a:schemeClr val="bg1"/>
                </a:solidFill>
              </a:rPr>
              <a:t>MWh</a:t>
            </a:r>
            <a:endParaRPr lang="lv-LV" sz="1406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lv-LV" sz="1687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687" b="1" dirty="0">
                <a:solidFill>
                  <a:schemeClr val="bg1"/>
                </a:solidFill>
              </a:rPr>
              <a:t>Atbalsta formula:</a:t>
            </a:r>
          </a:p>
          <a:p>
            <a:pPr marL="241080" indent="-241080" algn="just">
              <a:spcBef>
                <a:spcPts val="0"/>
              </a:spcBef>
              <a:buFont typeface="Arial" panose="020B0604020202020204" pitchFamily="34" charset="0"/>
              <a:buChar char=""/>
            </a:pPr>
            <a:r>
              <a:rPr lang="lv-LV" sz="1687" b="1" dirty="0">
                <a:solidFill>
                  <a:schemeClr val="bg1"/>
                </a:solidFill>
              </a:rPr>
              <a:t>(p(t) - p(</a:t>
            </a:r>
            <a:r>
              <a:rPr lang="lv-LV" sz="1687" b="1" dirty="0" err="1">
                <a:solidFill>
                  <a:schemeClr val="bg1"/>
                </a:solidFill>
              </a:rPr>
              <a:t>ref</a:t>
            </a:r>
            <a:r>
              <a:rPr lang="lv-LV" sz="1687" b="1" dirty="0">
                <a:solidFill>
                  <a:schemeClr val="bg1"/>
                </a:solidFill>
              </a:rPr>
              <a:t>) * 2) * q(t) </a:t>
            </a:r>
            <a:r>
              <a:rPr lang="lv-LV" sz="1687" dirty="0">
                <a:solidFill>
                  <a:schemeClr val="bg1"/>
                </a:solidFill>
              </a:rPr>
              <a:t>kur</a:t>
            </a:r>
          </a:p>
          <a:p>
            <a:pPr marL="241080" indent="-241080" algn="just">
              <a:spcBef>
                <a:spcPts val="0"/>
              </a:spcBef>
              <a:buFont typeface="Arial" panose="020B0604020202020204" pitchFamily="34" charset="0"/>
              <a:buChar char=""/>
            </a:pPr>
            <a:endParaRPr lang="lv-LV" sz="1687" b="1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lv-LV" sz="1687" dirty="0">
                <a:solidFill>
                  <a:schemeClr val="bg1"/>
                </a:solidFill>
              </a:rPr>
              <a:t>p- apzīmē vienības cenu par dabasgāzi vai elektroenerģiju,</a:t>
            </a:r>
          </a:p>
          <a:p>
            <a:pPr algn="just">
              <a:spcBef>
                <a:spcPts val="0"/>
              </a:spcBef>
            </a:pPr>
            <a:r>
              <a:rPr lang="lv-LV" sz="1687" dirty="0">
                <a:solidFill>
                  <a:schemeClr val="bg1"/>
                </a:solidFill>
              </a:rPr>
              <a:t>q - patērēto daudzumu,</a:t>
            </a:r>
          </a:p>
          <a:p>
            <a:pPr algn="just">
              <a:spcBef>
                <a:spcPts val="0"/>
              </a:spcBef>
            </a:pPr>
            <a:r>
              <a:rPr lang="lv-LV" sz="1687" dirty="0" err="1">
                <a:solidFill>
                  <a:schemeClr val="bg1"/>
                </a:solidFill>
              </a:rPr>
              <a:t>ref</a:t>
            </a:r>
            <a:r>
              <a:rPr lang="lv-LV" sz="1687" dirty="0">
                <a:solidFill>
                  <a:schemeClr val="bg1"/>
                </a:solidFill>
              </a:rPr>
              <a:t>-  atsauces periodu no 2021. gada 1. janvāra līdz 2021. gada 31. decembrim</a:t>
            </a:r>
          </a:p>
          <a:p>
            <a:pPr algn="just">
              <a:spcBef>
                <a:spcPts val="0"/>
              </a:spcBef>
            </a:pPr>
            <a:r>
              <a:rPr lang="lv-LV" sz="1687" dirty="0">
                <a:solidFill>
                  <a:schemeClr val="bg1"/>
                </a:solidFill>
              </a:rPr>
              <a:t>t - konkrēto mēnesi laikposmā no 2022. gada 1. februāra līdz 31. decembrim</a:t>
            </a:r>
          </a:p>
          <a:p>
            <a:pPr algn="just">
              <a:spcBef>
                <a:spcPts val="0"/>
              </a:spcBef>
            </a:pPr>
            <a:endParaRPr lang="lv-LV" sz="1687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endParaRPr lang="lv-LV" sz="1687" dirty="0">
              <a:solidFill>
                <a:schemeClr val="bg1"/>
              </a:solidFill>
            </a:endParaRPr>
          </a:p>
          <a:p>
            <a:pPr marL="200901" indent="-20090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687" b="1" dirty="0">
                <a:solidFill>
                  <a:schemeClr val="bg1"/>
                </a:solidFill>
              </a:rPr>
              <a:t>Kopējā atbalsta intensitāte &lt;30 % no dabasgāzes un elektroenerģijas attiecināmajām izmaksām </a:t>
            </a:r>
          </a:p>
          <a:p>
            <a:pPr marL="200901" indent="-20090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687" b="1" dirty="0">
                <a:solidFill>
                  <a:schemeClr val="bg1"/>
                </a:solidFill>
              </a:rPr>
              <a:t>Kopējais atbalsts &lt; 2 milj. EUR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lv-LV" sz="1687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687" b="1" dirty="0">
                <a:solidFill>
                  <a:schemeClr val="bg1"/>
                </a:solidFill>
              </a:rPr>
              <a:t>Finansējums</a:t>
            </a:r>
            <a:r>
              <a:rPr lang="lv-LV" sz="1687" dirty="0">
                <a:solidFill>
                  <a:schemeClr val="bg1"/>
                </a:solidFill>
              </a:rPr>
              <a:t>: 50 milj. EUR</a:t>
            </a:r>
            <a:endParaRPr lang="en-AU" sz="1687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B1924-4E46-4063-8859-F7BF556CA60D}"/>
              </a:ext>
            </a:extLst>
          </p:cNvPr>
          <p:cNvSpPr txBox="1"/>
          <p:nvPr/>
        </p:nvSpPr>
        <p:spPr>
          <a:xfrm>
            <a:off x="9710826" y="2410776"/>
            <a:ext cx="2375435" cy="4030078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Dot"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399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lv-LV" sz="984" dirty="0">
              <a:solidFill>
                <a:schemeClr val="bg1"/>
              </a:solidFill>
            </a:endParaRPr>
          </a:p>
          <a:p>
            <a:r>
              <a:rPr lang="lv-LV" sz="984" dirty="0">
                <a:solidFill>
                  <a:schemeClr val="bg1"/>
                </a:solidFill>
              </a:rPr>
              <a:t>Var sniegt atbalstu, ja:</a:t>
            </a:r>
          </a:p>
          <a:p>
            <a:endParaRPr lang="lv-LV" sz="984" dirty="0">
              <a:solidFill>
                <a:schemeClr val="bg1"/>
              </a:solidFill>
            </a:endParaRPr>
          </a:p>
          <a:p>
            <a:r>
              <a:rPr lang="lv-LV" sz="984" dirty="0">
                <a:solidFill>
                  <a:schemeClr val="bg1"/>
                </a:solidFill>
              </a:rPr>
              <a:t>Nepiemēro starptautiskās vai nacionālās sankcijas</a:t>
            </a:r>
          </a:p>
          <a:p>
            <a:endParaRPr lang="lv-LV" sz="984" dirty="0">
              <a:solidFill>
                <a:schemeClr val="bg1"/>
              </a:solidFill>
            </a:endParaRPr>
          </a:p>
          <a:p>
            <a:r>
              <a:rPr lang="lv-LV" sz="984" dirty="0">
                <a:solidFill>
                  <a:schemeClr val="bg1"/>
                </a:solidFill>
              </a:rPr>
              <a:t> Nepastāv tieša vai netieša izšķirošā ietekme Krievijas Federācijai vai Baltkrievijas Republikai, tās pilsoņiem vai juridiskajām personām,  kas reģistrētas Krievijas Federācijā vai Baltkrievijas Republikā</a:t>
            </a:r>
          </a:p>
          <a:p>
            <a:endParaRPr lang="lv-LV" sz="984" dirty="0">
              <a:solidFill>
                <a:schemeClr val="bg1"/>
              </a:solidFill>
            </a:endParaRPr>
          </a:p>
          <a:p>
            <a:r>
              <a:rPr lang="lv-LV" sz="984" dirty="0">
                <a:solidFill>
                  <a:schemeClr val="bg1"/>
                </a:solidFill>
              </a:rPr>
              <a:t>Nav nodokļu parādu virs 1000 EUR</a:t>
            </a:r>
          </a:p>
          <a:p>
            <a:endParaRPr lang="lv-LV" sz="984" dirty="0">
              <a:solidFill>
                <a:schemeClr val="bg1"/>
              </a:solidFill>
            </a:endParaRPr>
          </a:p>
          <a:p>
            <a:r>
              <a:rPr lang="lv-LV" sz="984" dirty="0">
                <a:solidFill>
                  <a:schemeClr val="bg1"/>
                </a:solidFill>
              </a:rPr>
              <a:t>Nav pasludināts juridiskās personas maksātnespējas process, vai saimnieciskā darbība nav izbeigta</a:t>
            </a:r>
          </a:p>
          <a:p>
            <a:endParaRPr lang="lv-LV" sz="984" dirty="0">
              <a:solidFill>
                <a:schemeClr val="bg1"/>
              </a:solidFill>
            </a:endParaRPr>
          </a:p>
          <a:p>
            <a:r>
              <a:rPr lang="lv-LV" sz="984" dirty="0">
                <a:solidFill>
                  <a:schemeClr val="bg1"/>
                </a:solidFill>
              </a:rPr>
              <a:t>Komersanta interesēs fiziska persona nav izdarījusi noziedzīgu nodarījumu</a:t>
            </a:r>
          </a:p>
          <a:p>
            <a:endParaRPr lang="lv-LV" sz="984" dirty="0">
              <a:solidFill>
                <a:schemeClr val="bg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4EAAD18-C8D9-4FAA-B55E-F7B9308C6E40}"/>
              </a:ext>
            </a:extLst>
          </p:cNvPr>
          <p:cNvSpPr/>
          <p:nvPr/>
        </p:nvSpPr>
        <p:spPr>
          <a:xfrm>
            <a:off x="333895" y="187287"/>
            <a:ext cx="4539843" cy="848299"/>
          </a:xfrm>
          <a:prstGeom prst="frame">
            <a:avLst>
              <a:gd name="adj1" fmla="val 4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ATBALSTS ENERGOINTENSĪVIEM APSTRĀDES RŪPNIECĪBAS UZŅĒMUMIEM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C92B3-A8F0-4D8E-98A2-57229CD32F54}"/>
              </a:ext>
            </a:extLst>
          </p:cNvPr>
          <p:cNvSpPr txBox="1"/>
          <p:nvPr/>
        </p:nvSpPr>
        <p:spPr>
          <a:xfrm>
            <a:off x="5871990" y="297455"/>
            <a:ext cx="5310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bg1"/>
                </a:solidFill>
              </a:rPr>
              <a:t>Tiek gaidīts EK saskaņojums valsts atbalstam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33318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F1CDA2-4DF9-40D7-8404-92E902852F8F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122A7-F73A-4B61-8E9F-C10F3220F7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53" r="38094"/>
          <a:stretch/>
        </p:blipFill>
        <p:spPr>
          <a:xfrm>
            <a:off x="2652203" y="240991"/>
            <a:ext cx="2721628" cy="19894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0EA940-BDE9-4FC5-BB6E-67B98FDFCD05}"/>
              </a:ext>
            </a:extLst>
          </p:cNvPr>
          <p:cNvSpPr/>
          <p:nvPr/>
        </p:nvSpPr>
        <p:spPr>
          <a:xfrm>
            <a:off x="2401046" y="3659845"/>
            <a:ext cx="7389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Paldies</a:t>
            </a:r>
            <a:r>
              <a:rPr lang="en-US" b="1" dirty="0">
                <a:solidFill>
                  <a:schemeClr val="bg1"/>
                </a:solidFill>
              </a:rPr>
              <a:t> par </a:t>
            </a:r>
            <a:r>
              <a:rPr lang="en-US" b="1" dirty="0" err="1">
                <a:solidFill>
                  <a:schemeClr val="bg1"/>
                </a:solidFill>
              </a:rPr>
              <a:t>uzmanību</a:t>
            </a:r>
            <a:r>
              <a:rPr lang="en-US" b="1" dirty="0">
                <a:solidFill>
                  <a:schemeClr val="bg1"/>
                </a:solidFill>
              </a:rPr>
              <a:t> ! Lai </a:t>
            </a:r>
            <a:r>
              <a:rPr lang="en-US" b="1" dirty="0" err="1">
                <a:solidFill>
                  <a:schemeClr val="bg1"/>
                </a:solidFill>
              </a:rPr>
              <a:t>visiem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izdodas</a:t>
            </a:r>
            <a:r>
              <a:rPr lang="en-US" b="1" dirty="0">
                <a:solidFill>
                  <a:schemeClr val="bg1"/>
                </a:solidFill>
              </a:rPr>
              <a:t>! </a:t>
            </a:r>
            <a:endParaRPr lang="lv-LV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07BFB7-076E-4EAB-9CBD-1AA74A2F2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155" y="235976"/>
            <a:ext cx="2521097" cy="198943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CF61C-5638-4775-ACC3-3C50275346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CFEDF96-FF3E-4669-ABD8-3AA925C5E2D4}" type="slidenum">
              <a:rPr lang="en-US" altLang="lv-LV" smtClean="0"/>
              <a:pPr>
                <a:defRPr/>
              </a:pPr>
              <a:t>17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4215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F1CDA2-4DF9-40D7-8404-92E902852F8F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AB9798-44AF-4454-91C7-F21AFDCB4F39}"/>
              </a:ext>
            </a:extLst>
          </p:cNvPr>
          <p:cNvSpPr txBox="1"/>
          <p:nvPr/>
        </p:nvSpPr>
        <p:spPr>
          <a:xfrm>
            <a:off x="5046242" y="3172592"/>
            <a:ext cx="695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i="1" dirty="0">
                <a:solidFill>
                  <a:schemeClr val="bg1"/>
                </a:solidFill>
              </a:rPr>
              <a:t>Horizontāli pasākumi visām mājsaimniecībām: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16B3F9-5CB0-4F5C-BF2E-AD3DFD0F4774}"/>
              </a:ext>
            </a:extLst>
          </p:cNvPr>
          <p:cNvSpPr txBox="1"/>
          <p:nvPr/>
        </p:nvSpPr>
        <p:spPr>
          <a:xfrm>
            <a:off x="5147843" y="1121331"/>
            <a:ext cx="695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Valsts pabalsts</a:t>
            </a:r>
            <a:endParaRPr lang="lv-LV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6E0DEF-F92A-493F-8EA2-919C6EF01248}"/>
              </a:ext>
            </a:extLst>
          </p:cNvPr>
          <p:cNvSpPr txBox="1"/>
          <p:nvPr/>
        </p:nvSpPr>
        <p:spPr>
          <a:xfrm>
            <a:off x="5140036" y="1662876"/>
            <a:ext cx="695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Mājokļa pabalsts</a:t>
            </a:r>
            <a:endParaRPr lang="lv-LV" sz="2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4B4896-1DA8-4CED-A4F8-959F0BE5C1A2}"/>
              </a:ext>
            </a:extLst>
          </p:cNvPr>
          <p:cNvSpPr txBox="1"/>
          <p:nvPr/>
        </p:nvSpPr>
        <p:spPr>
          <a:xfrm>
            <a:off x="5212332" y="3699283"/>
            <a:ext cx="695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Dabasgāzei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2B65D-083B-4730-852F-221B313D68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r="-7825"/>
          <a:stretch/>
        </p:blipFill>
        <p:spPr>
          <a:xfrm>
            <a:off x="173291" y="0"/>
            <a:ext cx="5060537" cy="6858000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6D70AD41-C16B-4172-AE3C-B6B1F8C844D2}"/>
              </a:ext>
            </a:extLst>
          </p:cNvPr>
          <p:cNvSpPr/>
          <p:nvPr/>
        </p:nvSpPr>
        <p:spPr>
          <a:xfrm>
            <a:off x="280566" y="5833780"/>
            <a:ext cx="4510216" cy="852616"/>
          </a:xfrm>
          <a:prstGeom prst="frame">
            <a:avLst>
              <a:gd name="adj1" fmla="val 4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dirty="0">
                <a:solidFill>
                  <a:schemeClr val="bg1"/>
                </a:solidFill>
              </a:rPr>
              <a:t>Atbalsta</a:t>
            </a:r>
            <a:r>
              <a:rPr lang="lv-LV" sz="3200" b="1" dirty="0">
                <a:solidFill>
                  <a:schemeClr val="tx1"/>
                </a:solidFill>
              </a:rPr>
              <a:t> </a:t>
            </a:r>
            <a:r>
              <a:rPr lang="lv-LV" sz="3200" b="1" dirty="0">
                <a:solidFill>
                  <a:schemeClr val="bg1"/>
                </a:solidFill>
              </a:rPr>
              <a:t>pasākumi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0B05F0-8F30-436B-9510-E3E0D6BF6391}"/>
              </a:ext>
            </a:extLst>
          </p:cNvPr>
          <p:cNvSpPr txBox="1"/>
          <p:nvPr/>
        </p:nvSpPr>
        <p:spPr>
          <a:xfrm>
            <a:off x="5212332" y="4830569"/>
            <a:ext cx="695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Granulu, brikešu, malkas iegādei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DDB42-E1A6-4023-B3D2-23AB2B6A3132}"/>
              </a:ext>
            </a:extLst>
          </p:cNvPr>
          <p:cNvSpPr txBox="1"/>
          <p:nvPr/>
        </p:nvSpPr>
        <p:spPr>
          <a:xfrm>
            <a:off x="4938586" y="574285"/>
            <a:ext cx="695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i="1" dirty="0" err="1">
                <a:solidFill>
                  <a:schemeClr val="bg1"/>
                </a:solidFill>
              </a:rPr>
              <a:t>Mazaizsargātām</a:t>
            </a:r>
            <a:r>
              <a:rPr lang="lv-LV" sz="2000" i="1" dirty="0">
                <a:solidFill>
                  <a:schemeClr val="bg1"/>
                </a:solidFill>
              </a:rPr>
              <a:t> iedzīvotāju grupām: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F33495-9E5A-49F6-AA2C-3BAB40048D4E}"/>
              </a:ext>
            </a:extLst>
          </p:cNvPr>
          <p:cNvSpPr/>
          <p:nvPr/>
        </p:nvSpPr>
        <p:spPr>
          <a:xfrm>
            <a:off x="5214417" y="4289024"/>
            <a:ext cx="5036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Centralizētai siltumapgādei </a:t>
            </a:r>
            <a:endParaRPr lang="lv-LV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1C5B54-E642-4E2C-99F9-1AEF1D77BD6A}"/>
              </a:ext>
            </a:extLst>
          </p:cNvPr>
          <p:cNvSpPr txBox="1"/>
          <p:nvPr/>
        </p:nvSpPr>
        <p:spPr>
          <a:xfrm>
            <a:off x="5235149" y="5936667"/>
            <a:ext cx="695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Elektroenerģijas 100 </a:t>
            </a:r>
            <a:r>
              <a:rPr lang="lv-LV" sz="2400" b="1" dirty="0" err="1">
                <a:solidFill>
                  <a:schemeClr val="bg1"/>
                </a:solidFill>
              </a:rPr>
              <a:t>kWh</a:t>
            </a:r>
            <a:r>
              <a:rPr lang="lv-LV" sz="2400" b="1" dirty="0">
                <a:solidFill>
                  <a:schemeClr val="bg1"/>
                </a:solidFill>
              </a:rPr>
              <a:t> patēriņam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EB8B57-094A-41E5-B196-1D36E76F06D0}"/>
              </a:ext>
            </a:extLst>
          </p:cNvPr>
          <p:cNvSpPr txBox="1"/>
          <p:nvPr/>
        </p:nvSpPr>
        <p:spPr>
          <a:xfrm>
            <a:off x="5235149" y="5346926"/>
            <a:ext cx="695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Elektroener</a:t>
            </a:r>
            <a:r>
              <a:rPr lang="lv-LV" sz="2400" b="1" dirty="0">
                <a:solidFill>
                  <a:schemeClr val="bg1"/>
                </a:solidFill>
              </a:rPr>
              <a:t>ģ</a:t>
            </a:r>
            <a:r>
              <a:rPr lang="en-US" sz="2400" b="1" dirty="0" err="1">
                <a:solidFill>
                  <a:schemeClr val="bg1"/>
                </a:solidFill>
              </a:rPr>
              <a:t>ija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apkurei</a:t>
            </a:r>
            <a:endParaRPr lang="lv-LV" sz="24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BB4F5-478C-4B2B-A3CE-F418B14B87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12309" y="6381596"/>
            <a:ext cx="406400" cy="304800"/>
          </a:xfrm>
        </p:spPr>
        <p:txBody>
          <a:bodyPr/>
          <a:lstStyle/>
          <a:p>
            <a:pPr>
              <a:defRPr/>
            </a:pPr>
            <a:fld id="{9CFEDF96-FF3E-4669-ABD8-3AA925C5E2D4}" type="slidenum">
              <a:rPr lang="en-US" altLang="lv-LV" smtClean="0"/>
              <a:pPr>
                <a:defRPr/>
              </a:pPr>
              <a:t>2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51469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F1CDA2-4DF9-40D7-8404-92E902852F8F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D70AD41-C16B-4172-AE3C-B6B1F8C844D2}"/>
              </a:ext>
            </a:extLst>
          </p:cNvPr>
          <p:cNvSpPr/>
          <p:nvPr/>
        </p:nvSpPr>
        <p:spPr>
          <a:xfrm>
            <a:off x="296562" y="368401"/>
            <a:ext cx="4166058" cy="852616"/>
          </a:xfrm>
          <a:prstGeom prst="frame">
            <a:avLst>
              <a:gd name="adj1" fmla="val 4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3200" b="1" dirty="0">
                <a:solidFill>
                  <a:schemeClr val="bg1"/>
                </a:solidFill>
              </a:rPr>
              <a:t>Valsts pabalsts</a:t>
            </a:r>
            <a:endParaRPr lang="lv-LV" sz="32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7A9771-C42C-4A1C-8B45-41003AD4B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23" y="0"/>
            <a:ext cx="3226689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07F62F-C524-43AC-9C45-91842D960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155" y="0"/>
            <a:ext cx="322668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54790D-BF83-4182-8442-08451D7A1E0B}"/>
              </a:ext>
            </a:extLst>
          </p:cNvPr>
          <p:cNvSpPr/>
          <p:nvPr/>
        </p:nvSpPr>
        <p:spPr>
          <a:xfrm>
            <a:off x="296562" y="1711508"/>
            <a:ext cx="425441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lv-LV" b="1" dirty="0">
                <a:solidFill>
                  <a:schemeClr val="bg1"/>
                </a:solidFill>
              </a:rPr>
              <a:t>Senioriem</a:t>
            </a:r>
          </a:p>
          <a:p>
            <a:pPr>
              <a:spcBef>
                <a:spcPts val="1200"/>
              </a:spcBef>
            </a:pPr>
            <a:r>
              <a:rPr lang="lv-LV" b="1" dirty="0">
                <a:solidFill>
                  <a:schemeClr val="bg1"/>
                </a:solidFill>
              </a:rPr>
              <a:t>Personām ar invaliditāti</a:t>
            </a:r>
          </a:p>
          <a:p>
            <a:pPr>
              <a:spcBef>
                <a:spcPts val="1200"/>
              </a:spcBef>
            </a:pPr>
            <a:r>
              <a:rPr lang="lv-LV" b="1" dirty="0">
                <a:solidFill>
                  <a:schemeClr val="bg1"/>
                </a:solidFill>
              </a:rPr>
              <a:t>Apgādnieku zaudējušām personām</a:t>
            </a:r>
          </a:p>
          <a:p>
            <a:pPr>
              <a:spcBef>
                <a:spcPts val="1200"/>
              </a:spcBef>
            </a:pPr>
            <a:r>
              <a:rPr lang="lv-LV" b="1" dirty="0">
                <a:solidFill>
                  <a:schemeClr val="bg1"/>
                </a:solidFill>
              </a:rPr>
              <a:t>Ģimenēm, kuras audzina bērnu ar invaliditāti</a:t>
            </a:r>
          </a:p>
          <a:p>
            <a:pPr>
              <a:spcBef>
                <a:spcPts val="1200"/>
              </a:spcBef>
            </a:pPr>
            <a:r>
              <a:rPr lang="lv-LV" b="1" dirty="0">
                <a:solidFill>
                  <a:schemeClr val="bg1"/>
                </a:solidFill>
              </a:rPr>
              <a:t>Personām ar bēgļa vai alternatīvo statusu</a:t>
            </a:r>
          </a:p>
          <a:p>
            <a:endParaRPr lang="lv-LV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A91E97-9144-468D-8C7A-AA24E3A3E1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48141" y="6453692"/>
            <a:ext cx="406400" cy="304800"/>
          </a:xfrm>
        </p:spPr>
        <p:txBody>
          <a:bodyPr/>
          <a:lstStyle/>
          <a:p>
            <a:pPr>
              <a:defRPr/>
            </a:pPr>
            <a:fld id="{9CFEDF96-FF3E-4669-ABD8-3AA925C5E2D4}" type="slidenum">
              <a:rPr lang="en-US" altLang="lv-LV" smtClean="0"/>
              <a:pPr>
                <a:defRPr/>
              </a:pPr>
              <a:t>3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07987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F1CDA2-4DF9-40D7-8404-92E902852F8F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D70AD41-C16B-4172-AE3C-B6B1F8C844D2}"/>
              </a:ext>
            </a:extLst>
          </p:cNvPr>
          <p:cNvSpPr/>
          <p:nvPr/>
        </p:nvSpPr>
        <p:spPr>
          <a:xfrm>
            <a:off x="296562" y="368401"/>
            <a:ext cx="4166058" cy="1989438"/>
          </a:xfrm>
          <a:prstGeom prst="frame">
            <a:avLst>
              <a:gd name="adj1" fmla="val 4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bg1"/>
                </a:solidFill>
              </a:rPr>
              <a:t>Dabasgāze</a:t>
            </a:r>
            <a:endParaRPr lang="lv-LV" sz="3200" u="sng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9A2081-65E4-45AA-B5E1-1FE88EEC4826}"/>
              </a:ext>
            </a:extLst>
          </p:cNvPr>
          <p:cNvSpPr/>
          <p:nvPr/>
        </p:nvSpPr>
        <p:spPr>
          <a:xfrm>
            <a:off x="4891709" y="368401"/>
            <a:ext cx="70037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chemeClr val="bg1"/>
                </a:solidFill>
              </a:rPr>
              <a:t>Jūlija/augusta atbalsts piemērots septembra rēķinos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v-LV" sz="1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chemeClr val="bg1"/>
                </a:solidFill>
              </a:rPr>
              <a:t>Dabasgāzes tirgotāju piemērotais maksas samazinājums tiks segts caur Būvniecības valsts kontroles biroju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859CF8-72D9-41E8-8F8B-66040E1D06F6}"/>
              </a:ext>
            </a:extLst>
          </p:cNvPr>
          <p:cNvSpPr txBox="1">
            <a:spLocks/>
          </p:cNvSpPr>
          <p:nvPr/>
        </p:nvSpPr>
        <p:spPr>
          <a:xfrm>
            <a:off x="296562" y="2602752"/>
            <a:ext cx="11293033" cy="38659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800" dirty="0">
                <a:solidFill>
                  <a:schemeClr val="bg1"/>
                </a:solidFill>
              </a:rPr>
              <a:t>Mājsaimniecībām, kas apkurē izmanto dabasgāzi (patēriņš virs 221 </a:t>
            </a:r>
            <a:r>
              <a:rPr lang="lv-LV" sz="1800" dirty="0" err="1">
                <a:solidFill>
                  <a:schemeClr val="bg1"/>
                </a:solidFill>
              </a:rPr>
              <a:t>kWh</a:t>
            </a:r>
            <a:r>
              <a:rPr lang="lv-LV" sz="1800" dirty="0">
                <a:solidFill>
                  <a:schemeClr val="bg1"/>
                </a:solidFill>
              </a:rPr>
              <a:t> jeb 21 m3 mēnesī):</a:t>
            </a:r>
          </a:p>
          <a:p>
            <a:pPr marL="0" indent="0">
              <a:buNone/>
            </a:pPr>
            <a:r>
              <a:rPr lang="lv-LV" sz="1800" dirty="0">
                <a:solidFill>
                  <a:schemeClr val="bg1"/>
                </a:solidFill>
              </a:rPr>
              <a:t>1) kompensācija </a:t>
            </a:r>
            <a:r>
              <a:rPr lang="lv-LV" sz="1800" b="1" dirty="0">
                <a:solidFill>
                  <a:srgbClr val="FFFF00"/>
                </a:solidFill>
              </a:rPr>
              <a:t>0,03 </a:t>
            </a:r>
            <a:r>
              <a:rPr lang="lv-LV" sz="1800" b="1" dirty="0" err="1">
                <a:solidFill>
                  <a:srgbClr val="FFFF00"/>
                </a:solidFill>
              </a:rPr>
              <a:t>euro</a:t>
            </a:r>
            <a:r>
              <a:rPr lang="lv-LV" sz="1800" b="1" dirty="0">
                <a:solidFill>
                  <a:srgbClr val="FFFF00"/>
                </a:solidFill>
              </a:rPr>
              <a:t>/</a:t>
            </a:r>
            <a:r>
              <a:rPr lang="lv-LV" sz="1800" b="1" dirty="0" err="1">
                <a:solidFill>
                  <a:srgbClr val="FFFF00"/>
                </a:solidFill>
              </a:rPr>
              <a:t>kWh</a:t>
            </a:r>
            <a:endParaRPr lang="lv-LV" sz="1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lv-LV" sz="1800" b="1" dirty="0">
                <a:solidFill>
                  <a:schemeClr val="bg1"/>
                </a:solidFill>
              </a:rPr>
              <a:t> Atbalsta periods 01.07.2022. – 30.04.2023.</a:t>
            </a:r>
          </a:p>
          <a:p>
            <a:pPr marL="0" indent="0">
              <a:buNone/>
            </a:pPr>
            <a:endParaRPr lang="lv-LV" sz="1800" dirty="0">
              <a:solidFill>
                <a:schemeClr val="bg1"/>
              </a:solidFill>
            </a:endParaRPr>
          </a:p>
          <a:p>
            <a:endParaRPr lang="lv-LV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lv-LV" sz="1800" dirty="0">
                <a:solidFill>
                  <a:schemeClr val="bg1"/>
                </a:solidFill>
              </a:rPr>
              <a:t>2) noteikts vienots dabasgāzes cenas slieksnis – </a:t>
            </a:r>
            <a:r>
              <a:rPr lang="lv-LV" sz="1800" b="1" dirty="0">
                <a:solidFill>
                  <a:srgbClr val="FFFF00"/>
                </a:solidFill>
              </a:rPr>
              <a:t>0,1087 </a:t>
            </a:r>
            <a:r>
              <a:rPr lang="lv-LV" sz="1800" b="1" dirty="0" err="1">
                <a:solidFill>
                  <a:srgbClr val="FFFF00"/>
                </a:solidFill>
              </a:rPr>
              <a:t>euro</a:t>
            </a:r>
            <a:r>
              <a:rPr lang="lv-LV" sz="1800" b="1" dirty="0">
                <a:solidFill>
                  <a:srgbClr val="FFFF00"/>
                </a:solidFill>
              </a:rPr>
              <a:t>/</a:t>
            </a:r>
            <a:r>
              <a:rPr lang="lv-LV" sz="1800" b="1" dirty="0" err="1">
                <a:solidFill>
                  <a:srgbClr val="FFFF00"/>
                </a:solidFill>
              </a:rPr>
              <a:t>kWh</a:t>
            </a:r>
            <a:endParaRPr lang="lv-LV" sz="1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lv-LV" sz="1800" b="1" dirty="0">
                <a:solidFill>
                  <a:schemeClr val="bg1"/>
                </a:solidFill>
              </a:rPr>
              <a:t>Atbalsta periods 01.10.2022. – 30.04.2023.</a:t>
            </a:r>
          </a:p>
          <a:p>
            <a:endParaRPr lang="lv-LV" sz="1800" dirty="0">
              <a:solidFill>
                <a:schemeClr val="bg1"/>
              </a:solidFill>
            </a:endParaRPr>
          </a:p>
          <a:p>
            <a:endParaRPr lang="lv-LV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lv-LV" sz="1800" dirty="0">
                <a:solidFill>
                  <a:schemeClr val="bg1"/>
                </a:solidFill>
              </a:rPr>
              <a:t>No 01.10.2022. faktiskais kopējais dabasgāzes cenas slieksnis veidojas </a:t>
            </a:r>
            <a:r>
              <a:rPr lang="lv-LV" sz="1800" b="1" dirty="0">
                <a:solidFill>
                  <a:srgbClr val="FFFF00"/>
                </a:solidFill>
              </a:rPr>
              <a:t>0,0780 </a:t>
            </a:r>
            <a:r>
              <a:rPr lang="lv-LV" sz="1800" b="1" dirty="0" err="1">
                <a:solidFill>
                  <a:srgbClr val="FFFF00"/>
                </a:solidFill>
              </a:rPr>
              <a:t>euro</a:t>
            </a:r>
            <a:r>
              <a:rPr lang="lv-LV" sz="1800" b="1" dirty="0">
                <a:solidFill>
                  <a:srgbClr val="FFFF00"/>
                </a:solidFill>
              </a:rPr>
              <a:t>/</a:t>
            </a:r>
            <a:r>
              <a:rPr lang="lv-LV" sz="1800" b="1" dirty="0" err="1">
                <a:solidFill>
                  <a:srgbClr val="FFFF00"/>
                </a:solidFill>
              </a:rPr>
              <a:t>kWh</a:t>
            </a:r>
            <a:r>
              <a:rPr lang="lv-LV" sz="1800" b="1" dirty="0">
                <a:solidFill>
                  <a:srgbClr val="FFFF00"/>
                </a:solidFill>
              </a:rPr>
              <a:t> </a:t>
            </a:r>
            <a:r>
              <a:rPr lang="lv-LV" sz="1800" dirty="0">
                <a:solidFill>
                  <a:schemeClr val="bg1"/>
                </a:solidFill>
              </a:rPr>
              <a:t>apmērā</a:t>
            </a:r>
            <a:r>
              <a:rPr lang="lv-LV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0ECB69D0-B0DE-4AAF-8520-EBBCDF170BA8}"/>
              </a:ext>
            </a:extLst>
          </p:cNvPr>
          <p:cNvSpPr/>
          <p:nvPr/>
        </p:nvSpPr>
        <p:spPr>
          <a:xfrm>
            <a:off x="2153885" y="3843207"/>
            <a:ext cx="451412" cy="4853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Equals 16">
            <a:extLst>
              <a:ext uri="{FF2B5EF4-FFF2-40B4-BE49-F238E27FC236}">
                <a16:creationId xmlns:a16="http://schemas.microsoft.com/office/drawing/2014/main" id="{C8210526-82C0-493A-B7F9-F026F6E60C0E}"/>
              </a:ext>
            </a:extLst>
          </p:cNvPr>
          <p:cNvSpPr/>
          <p:nvPr/>
        </p:nvSpPr>
        <p:spPr>
          <a:xfrm>
            <a:off x="2092299" y="5326344"/>
            <a:ext cx="574584" cy="4853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9376A-C3C2-449E-AE51-423E522EC4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CFEDF96-FF3E-4669-ABD8-3AA925C5E2D4}" type="slidenum">
              <a:rPr lang="en-US" altLang="lv-LV" smtClean="0"/>
              <a:pPr>
                <a:defRPr/>
              </a:pPr>
              <a:t>4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664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014EC12-94FD-1909-E1EA-9E6DE8D59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224" y="106023"/>
            <a:ext cx="11542384" cy="800086"/>
          </a:xfrm>
        </p:spPr>
        <p:txBody>
          <a:bodyPr>
            <a:normAutofit/>
          </a:bodyPr>
          <a:lstStyle/>
          <a:p>
            <a:r>
              <a:rPr lang="lv-LV" sz="3375" dirty="0" err="1">
                <a:solidFill>
                  <a:schemeClr val="accent4"/>
                </a:solidFill>
              </a:rPr>
              <a:t>Energoatbalsta</a:t>
            </a:r>
            <a:r>
              <a:rPr lang="lv-LV" sz="3375" dirty="0">
                <a:solidFill>
                  <a:schemeClr val="accent4"/>
                </a:solidFill>
              </a:rPr>
              <a:t> veidi un piemērošana</a:t>
            </a:r>
            <a:endParaRPr lang="en-US" sz="3375" dirty="0">
              <a:solidFill>
                <a:schemeClr val="accent4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9DA011-186E-FBA1-2566-E2847E01E4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5295" y="1838546"/>
            <a:ext cx="11542384" cy="447822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39890946-9CC7-4CE6-9703-F8F4DAB17D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689747"/>
              </p:ext>
            </p:extLst>
          </p:nvPr>
        </p:nvGraphicFramePr>
        <p:xfrm>
          <a:off x="324807" y="869463"/>
          <a:ext cx="11542385" cy="51190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3117">
                  <a:extLst>
                    <a:ext uri="{9D8B030D-6E8A-4147-A177-3AD203B41FA5}">
                      <a16:colId xmlns:a16="http://schemas.microsoft.com/office/drawing/2014/main" val="3962026261"/>
                    </a:ext>
                  </a:extLst>
                </a:gridCol>
                <a:gridCol w="5055079">
                  <a:extLst>
                    <a:ext uri="{9D8B030D-6E8A-4147-A177-3AD203B41FA5}">
                      <a16:colId xmlns:a16="http://schemas.microsoft.com/office/drawing/2014/main" val="3023426872"/>
                    </a:ext>
                  </a:extLst>
                </a:gridCol>
                <a:gridCol w="4224189">
                  <a:extLst>
                    <a:ext uri="{9D8B030D-6E8A-4147-A177-3AD203B41FA5}">
                      <a16:colId xmlns:a16="http://schemas.microsoft.com/office/drawing/2014/main" val="1231463390"/>
                    </a:ext>
                  </a:extLst>
                </a:gridCol>
              </a:tblGrid>
              <a:tr h="740598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Atbalsta veids</a:t>
                      </a:r>
                    </a:p>
                  </a:txBody>
                  <a:tcPr marL="64292" marR="64292" marT="32146" marB="32146"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Automātiski rēķinos piemērojamais atbalsts</a:t>
                      </a:r>
                    </a:p>
                  </a:txBody>
                  <a:tcPr marL="64292" marR="64292" marT="32146" marB="32146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Atbalsts, kuram jāpiesakās pašvaldībā</a:t>
                      </a:r>
                    </a:p>
                  </a:txBody>
                  <a:tcPr marL="64292" marR="64292" marT="32146" marB="32146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38555049"/>
                  </a:ext>
                </a:extLst>
              </a:tr>
              <a:tr h="590030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2000" kern="1200" dirty="0"/>
                        <a:t>Apkure</a:t>
                      </a:r>
                      <a:endParaRPr lang="lv-LV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2" marR="64292" marT="32146" marB="32146" anchor="ctr"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Centralizētā siltumapgāde </a:t>
                      </a:r>
                    </a:p>
                  </a:txBody>
                  <a:tcPr marL="64292" marR="64292" marT="32146" marB="32146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Malka *</a:t>
                      </a:r>
                    </a:p>
                  </a:txBody>
                  <a:tcPr marL="64292" marR="64292" marT="32146" marB="32146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9555216"/>
                  </a:ext>
                </a:extLst>
              </a:tr>
              <a:tr h="59003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lv-LV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19D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Dabasgāze</a:t>
                      </a:r>
                    </a:p>
                  </a:txBody>
                  <a:tcPr marL="64292" marR="64292" marT="32146" marB="32146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Koksnes granulas*</a:t>
                      </a:r>
                    </a:p>
                  </a:txBody>
                  <a:tcPr marL="64292" marR="64292" marT="32146" marB="32146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09788330"/>
                  </a:ext>
                </a:extLst>
              </a:tr>
              <a:tr h="59003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lv-LV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19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sz="2000" dirty="0"/>
                    </a:p>
                  </a:txBody>
                  <a:tcPr marL="64292" marR="64292" marT="32146" marB="32146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Koksnes briketes*</a:t>
                      </a:r>
                    </a:p>
                  </a:txBody>
                  <a:tcPr marL="64292" marR="64292" marT="32146" marB="32146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2467757"/>
                  </a:ext>
                </a:extLst>
              </a:tr>
              <a:tr h="720622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lv-LV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19DAE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sz="2000" dirty="0"/>
                    </a:p>
                  </a:txBody>
                  <a:tcPr marL="64292" marR="64292" marT="32146" marB="32146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Elektroenerģija ar patēriņu virs 500 </a:t>
                      </a:r>
                      <a:r>
                        <a:rPr lang="lv-LV" sz="2000" dirty="0" err="1"/>
                        <a:t>kWh</a:t>
                      </a:r>
                      <a:r>
                        <a:rPr lang="lv-LV" sz="2000" dirty="0"/>
                        <a:t>**</a:t>
                      </a:r>
                    </a:p>
                  </a:txBody>
                  <a:tcPr marL="64292" marR="64292" marT="32146" marB="32146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95414679"/>
                  </a:ext>
                </a:extLst>
              </a:tr>
              <a:tr h="5900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lv-LV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2" marR="64292" marT="32146" marB="32146"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sz="2000" dirty="0"/>
                    </a:p>
                  </a:txBody>
                  <a:tcPr marL="64292" marR="64292" marT="32146" marB="32146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sz="2000" dirty="0"/>
                    </a:p>
                  </a:txBody>
                  <a:tcPr marL="64292" marR="64292" marT="32146" marB="32146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076780"/>
                  </a:ext>
                </a:extLst>
              </a:tr>
              <a:tr h="6238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2000" kern="1200" dirty="0"/>
                        <a:t>Elektroenerģija</a:t>
                      </a:r>
                      <a:endParaRPr lang="lv-LV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2" marR="64292" marT="32146" marB="32146"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Pirmās 100 </a:t>
                      </a:r>
                      <a:r>
                        <a:rPr lang="lv-LV" sz="2000" dirty="0" err="1"/>
                        <a:t>kWh</a:t>
                      </a:r>
                      <a:r>
                        <a:rPr lang="lv-LV" sz="2000" dirty="0"/>
                        <a:t> </a:t>
                      </a:r>
                    </a:p>
                  </a:txBody>
                  <a:tcPr marL="64292" marR="64292" marT="32146" marB="32146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lv-LV" sz="2000" dirty="0"/>
                    </a:p>
                  </a:txBody>
                  <a:tcPr marL="64292" marR="64292" marT="32146" marB="32146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977424"/>
                  </a:ext>
                </a:extLst>
              </a:tr>
              <a:tr h="503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lv-LV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2" marR="64292" marT="32146" marB="32146"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Obligātā iepirkuma komponente </a:t>
                      </a:r>
                    </a:p>
                    <a:p>
                      <a:endParaRPr lang="lv-LV" sz="2000" dirty="0"/>
                    </a:p>
                  </a:txBody>
                  <a:tcPr marL="64292" marR="64292" marT="32146" marB="32146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lv-LV" sz="2000" dirty="0"/>
                    </a:p>
                  </a:txBody>
                  <a:tcPr marL="64292" marR="64292" marT="32146" marB="32146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267115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B03659-8457-4950-B5C4-088DE1E642FF}"/>
              </a:ext>
            </a:extLst>
          </p:cNvPr>
          <p:cNvSpPr txBox="1"/>
          <p:nvPr/>
        </p:nvSpPr>
        <p:spPr>
          <a:xfrm>
            <a:off x="724619" y="6228757"/>
            <a:ext cx="596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* Iesniegumi tiek pieņemti no 01.10.</a:t>
            </a:r>
          </a:p>
          <a:p>
            <a:r>
              <a:rPr lang="lv-LV" sz="1400" dirty="0"/>
              <a:t>** Iesniegumi tiks pieņemti no 01.11.</a:t>
            </a:r>
          </a:p>
        </p:txBody>
      </p:sp>
    </p:spTree>
    <p:extLst>
      <p:ext uri="{BB962C8B-B14F-4D97-AF65-F5344CB8AC3E}">
        <p14:creationId xmlns:p14="http://schemas.microsoft.com/office/powerpoint/2010/main" val="391436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F866F-F1BD-49D9-88AF-BD08E55B2C3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69585" y="2237028"/>
            <a:ext cx="3822013" cy="4620972"/>
          </a:xfrm>
        </p:spPr>
        <p:txBody>
          <a:bodyPr>
            <a:normAutofit fontScale="92500" lnSpcReduction="20000"/>
          </a:bodyPr>
          <a:lstStyle/>
          <a:p>
            <a:endParaRPr lang="lv-LV" sz="2400" dirty="0">
              <a:solidFill>
                <a:schemeClr val="bg1"/>
              </a:solidFill>
            </a:endParaRPr>
          </a:p>
          <a:p>
            <a:pPr marL="361639" indent="-361639">
              <a:buAutoNum type="arabicParenR"/>
            </a:pPr>
            <a:r>
              <a:rPr lang="lv-LV" sz="2400" dirty="0">
                <a:solidFill>
                  <a:schemeClr val="bg1"/>
                </a:solidFill>
              </a:rPr>
              <a:t>Par tarifa daļu, kas ir zem 0,068 </a:t>
            </a:r>
            <a:r>
              <a:rPr lang="lv-LV" sz="2400" dirty="0" err="1">
                <a:solidFill>
                  <a:schemeClr val="bg1"/>
                </a:solidFill>
              </a:rPr>
              <a:t>euro</a:t>
            </a:r>
            <a:r>
              <a:rPr lang="lv-LV" sz="2400" dirty="0">
                <a:solidFill>
                  <a:schemeClr val="bg1"/>
                </a:solidFill>
              </a:rPr>
              <a:t>/</a:t>
            </a:r>
            <a:r>
              <a:rPr lang="lv-LV" sz="2400" dirty="0" err="1">
                <a:solidFill>
                  <a:schemeClr val="bg1"/>
                </a:solidFill>
              </a:rPr>
              <a:t>kWh</a:t>
            </a:r>
            <a:r>
              <a:rPr lang="lv-LV" sz="2400" dirty="0">
                <a:solidFill>
                  <a:schemeClr val="bg1"/>
                </a:solidFill>
              </a:rPr>
              <a:t> kompensācija nepienākas</a:t>
            </a:r>
          </a:p>
          <a:p>
            <a:pPr marL="361639" indent="-361639">
              <a:buAutoNum type="arabicParenR"/>
            </a:pPr>
            <a:endParaRPr lang="lv-LV" sz="2400" dirty="0">
              <a:solidFill>
                <a:schemeClr val="bg1"/>
              </a:solidFill>
            </a:endParaRPr>
          </a:p>
          <a:p>
            <a:pPr marL="361639" indent="-361639">
              <a:buAutoNum type="arabicParenR"/>
            </a:pPr>
            <a:r>
              <a:rPr lang="lv-LV" sz="2400" dirty="0">
                <a:solidFill>
                  <a:schemeClr val="bg1"/>
                </a:solidFill>
              </a:rPr>
              <a:t>Kompensācijas </a:t>
            </a:r>
            <a:r>
              <a:rPr lang="lv-LV" sz="2400" dirty="0">
                <a:solidFill>
                  <a:srgbClr val="FFFF00"/>
                </a:solidFill>
              </a:rPr>
              <a:t>50% </a:t>
            </a:r>
            <a:r>
              <a:rPr lang="lv-LV" sz="2400" dirty="0">
                <a:solidFill>
                  <a:schemeClr val="bg1"/>
                </a:solidFill>
              </a:rPr>
              <a:t>apmērā par to tarifa daļu, kas ir no 0,068 – 0,150 </a:t>
            </a:r>
            <a:r>
              <a:rPr lang="lv-LV" sz="2400" dirty="0" err="1">
                <a:solidFill>
                  <a:schemeClr val="bg1"/>
                </a:solidFill>
              </a:rPr>
              <a:t>euro</a:t>
            </a:r>
            <a:r>
              <a:rPr lang="lv-LV" sz="2400" dirty="0">
                <a:solidFill>
                  <a:schemeClr val="bg1"/>
                </a:solidFill>
              </a:rPr>
              <a:t>/</a:t>
            </a:r>
            <a:r>
              <a:rPr lang="lv-LV" sz="2400" dirty="0" err="1">
                <a:solidFill>
                  <a:schemeClr val="bg1"/>
                </a:solidFill>
              </a:rPr>
              <a:t>kWh</a:t>
            </a:r>
            <a:endParaRPr lang="lv-LV" sz="2400" dirty="0">
              <a:solidFill>
                <a:schemeClr val="bg1"/>
              </a:solidFill>
            </a:endParaRPr>
          </a:p>
          <a:p>
            <a:pPr marL="361639" indent="-361639">
              <a:buAutoNum type="arabicParenR"/>
            </a:pPr>
            <a:endParaRPr lang="lv-LV" sz="2400" dirty="0">
              <a:solidFill>
                <a:schemeClr val="bg1"/>
              </a:solidFill>
            </a:endParaRPr>
          </a:p>
          <a:p>
            <a:pPr marL="361639" indent="-361639">
              <a:buAutoNum type="arabicParenR"/>
            </a:pPr>
            <a:r>
              <a:rPr lang="lv-LV" sz="2400" dirty="0">
                <a:solidFill>
                  <a:schemeClr val="bg1"/>
                </a:solidFill>
              </a:rPr>
              <a:t>Kompensācija </a:t>
            </a:r>
            <a:r>
              <a:rPr lang="lv-LV" sz="2400" dirty="0">
                <a:solidFill>
                  <a:srgbClr val="FFFF00"/>
                </a:solidFill>
              </a:rPr>
              <a:t>90%</a:t>
            </a:r>
            <a:r>
              <a:rPr lang="lv-LV" sz="2400" dirty="0">
                <a:solidFill>
                  <a:schemeClr val="bg1"/>
                </a:solidFill>
              </a:rPr>
              <a:t> apmērā par to tarifa daļu, kas pārsniedz 0,150 </a:t>
            </a:r>
            <a:r>
              <a:rPr lang="lv-LV" sz="2400" dirty="0" err="1">
                <a:solidFill>
                  <a:schemeClr val="bg1"/>
                </a:solidFill>
              </a:rPr>
              <a:t>euro</a:t>
            </a:r>
            <a:r>
              <a:rPr lang="lv-LV" sz="2400" dirty="0">
                <a:solidFill>
                  <a:schemeClr val="bg1"/>
                </a:solidFill>
              </a:rPr>
              <a:t>/</a:t>
            </a:r>
            <a:r>
              <a:rPr lang="lv-LV" sz="2400" dirty="0" err="1">
                <a:solidFill>
                  <a:schemeClr val="bg1"/>
                </a:solidFill>
              </a:rPr>
              <a:t>kWh</a:t>
            </a:r>
            <a:r>
              <a:rPr lang="lv-LV" sz="2400" dirty="0">
                <a:solidFill>
                  <a:schemeClr val="bg1"/>
                </a:solidFill>
              </a:rPr>
              <a:t> </a:t>
            </a:r>
          </a:p>
          <a:p>
            <a:endParaRPr lang="lv-LV" dirty="0">
              <a:solidFill>
                <a:schemeClr val="bg1"/>
              </a:solidFill>
            </a:endParaRPr>
          </a:p>
          <a:p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C41ADB-CC6C-4196-ACBA-D68FC914364F}"/>
              </a:ext>
            </a:extLst>
          </p:cNvPr>
          <p:cNvSpPr txBox="1">
            <a:spLocks/>
          </p:cNvSpPr>
          <p:nvPr/>
        </p:nvSpPr>
        <p:spPr>
          <a:xfrm>
            <a:off x="4880853" y="1422213"/>
            <a:ext cx="6797027" cy="509852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64292" tIns="32146" rIns="64292" bIns="32146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lv-LV" sz="1969" i="1" dirty="0">
                <a:solidFill>
                  <a:schemeClr val="bg1"/>
                </a:solidFill>
              </a:rPr>
            </a:br>
            <a:r>
              <a:rPr lang="lv-LV" sz="1969" i="1" dirty="0">
                <a:solidFill>
                  <a:schemeClr val="bg1"/>
                </a:solidFill>
              </a:rPr>
              <a:t>Piemērs: 200 </a:t>
            </a:r>
            <a:r>
              <a:rPr lang="lv-LV" sz="1969" i="1" dirty="0" err="1">
                <a:solidFill>
                  <a:schemeClr val="bg1"/>
                </a:solidFill>
              </a:rPr>
              <a:t>kWh</a:t>
            </a:r>
            <a:r>
              <a:rPr lang="lv-LV" sz="1969" i="1" dirty="0">
                <a:solidFill>
                  <a:schemeClr val="bg1"/>
                </a:solidFill>
              </a:rPr>
              <a:t> patēriņš, tarifs 0,250 </a:t>
            </a:r>
            <a:r>
              <a:rPr lang="lv-LV" sz="1969" i="1" dirty="0" err="1">
                <a:solidFill>
                  <a:schemeClr val="bg1"/>
                </a:solidFill>
              </a:rPr>
              <a:t>euro</a:t>
            </a:r>
            <a:r>
              <a:rPr lang="lv-LV" sz="1969" i="1" dirty="0">
                <a:solidFill>
                  <a:schemeClr val="bg1"/>
                </a:solidFill>
              </a:rPr>
              <a:t>/</a:t>
            </a:r>
            <a:r>
              <a:rPr lang="lv-LV" sz="1969" i="1" dirty="0" err="1">
                <a:solidFill>
                  <a:schemeClr val="bg1"/>
                </a:solidFill>
              </a:rPr>
              <a:t>kWh</a:t>
            </a:r>
            <a:endParaRPr lang="lv-LV" sz="1969" i="1" dirty="0">
              <a:solidFill>
                <a:schemeClr val="bg1"/>
              </a:solidFill>
            </a:endParaRPr>
          </a:p>
          <a:p>
            <a:endParaRPr lang="lv-LV" sz="1969" dirty="0">
              <a:solidFill>
                <a:schemeClr val="bg1"/>
              </a:solidFill>
            </a:endParaRPr>
          </a:p>
          <a:p>
            <a:pPr marL="361639" indent="-361639">
              <a:buFont typeface="Arial" panose="020B0604020202020204" pitchFamily="34" charset="0"/>
              <a:buAutoNum type="arabicParenR"/>
            </a:pPr>
            <a:r>
              <a:rPr lang="lv-LV" sz="1969" dirty="0">
                <a:solidFill>
                  <a:schemeClr val="bg1"/>
                </a:solidFill>
              </a:rPr>
              <a:t>200 </a:t>
            </a:r>
            <a:r>
              <a:rPr lang="lv-LV" sz="1969" dirty="0" err="1">
                <a:solidFill>
                  <a:schemeClr val="bg1"/>
                </a:solidFill>
              </a:rPr>
              <a:t>kWh</a:t>
            </a:r>
            <a:r>
              <a:rPr lang="lv-LV" sz="1969" dirty="0">
                <a:solidFill>
                  <a:schemeClr val="bg1"/>
                </a:solidFill>
              </a:rPr>
              <a:t> x 0,068 = </a:t>
            </a:r>
            <a:r>
              <a:rPr lang="lv-LV" sz="1969" b="1" dirty="0">
                <a:solidFill>
                  <a:schemeClr val="bg1"/>
                </a:solidFill>
              </a:rPr>
              <a:t>13,6 </a:t>
            </a:r>
            <a:r>
              <a:rPr lang="lv-LV" sz="1969" b="1" dirty="0" err="1">
                <a:solidFill>
                  <a:schemeClr val="bg1"/>
                </a:solidFill>
              </a:rPr>
              <a:t>euro</a:t>
            </a:r>
            <a:endParaRPr lang="lv-LV" sz="1969" b="1" dirty="0">
              <a:solidFill>
                <a:schemeClr val="bg1"/>
              </a:solidFill>
            </a:endParaRPr>
          </a:p>
          <a:p>
            <a:pPr marL="361639" indent="-361639">
              <a:buFont typeface="Arial" panose="020B0604020202020204" pitchFamily="34" charset="0"/>
              <a:buAutoNum type="arabicParenR"/>
            </a:pPr>
            <a:endParaRPr lang="lv-LV" sz="1969" dirty="0">
              <a:solidFill>
                <a:schemeClr val="bg1"/>
              </a:solidFill>
            </a:endParaRPr>
          </a:p>
          <a:p>
            <a:pPr marL="361639" indent="-361639">
              <a:buFont typeface="Arial" panose="020B0604020202020204" pitchFamily="34" charset="0"/>
              <a:buAutoNum type="arabicParenR"/>
            </a:pPr>
            <a:endParaRPr lang="lv-LV" sz="1969" dirty="0">
              <a:solidFill>
                <a:schemeClr val="bg1"/>
              </a:solidFill>
            </a:endParaRPr>
          </a:p>
          <a:p>
            <a:pPr marL="361639" indent="-361639">
              <a:buFont typeface="Arial" panose="020B0604020202020204" pitchFamily="34" charset="0"/>
              <a:buAutoNum type="arabicParenR"/>
            </a:pPr>
            <a:r>
              <a:rPr lang="lv-LV" sz="1969" dirty="0">
                <a:solidFill>
                  <a:schemeClr val="bg1"/>
                </a:solidFill>
              </a:rPr>
              <a:t>0,150 – 0,068 = 0,082 – 50%= 0,041 </a:t>
            </a:r>
            <a:r>
              <a:rPr lang="lv-LV" sz="1969" dirty="0" err="1">
                <a:solidFill>
                  <a:schemeClr val="bg1"/>
                </a:solidFill>
              </a:rPr>
              <a:t>euro</a:t>
            </a:r>
            <a:r>
              <a:rPr lang="lv-LV" sz="1969" dirty="0">
                <a:solidFill>
                  <a:schemeClr val="bg1"/>
                </a:solidFill>
              </a:rPr>
              <a:t>/</a:t>
            </a:r>
            <a:r>
              <a:rPr lang="lv-LV" sz="1969" dirty="0" err="1">
                <a:solidFill>
                  <a:schemeClr val="bg1"/>
                </a:solidFill>
              </a:rPr>
              <a:t>kWh</a:t>
            </a:r>
            <a:endParaRPr lang="lv-LV" sz="1969" dirty="0">
              <a:solidFill>
                <a:schemeClr val="bg1"/>
              </a:solidFill>
            </a:endParaRPr>
          </a:p>
          <a:p>
            <a:pPr marL="375034"/>
            <a:r>
              <a:rPr lang="lv-LV" sz="1969" dirty="0">
                <a:solidFill>
                  <a:schemeClr val="bg1"/>
                </a:solidFill>
              </a:rPr>
              <a:t>200 </a:t>
            </a:r>
            <a:r>
              <a:rPr lang="lv-LV" sz="1969" dirty="0" err="1">
                <a:solidFill>
                  <a:schemeClr val="bg1"/>
                </a:solidFill>
              </a:rPr>
              <a:t>kWh</a:t>
            </a:r>
            <a:r>
              <a:rPr lang="lv-LV" sz="1969" dirty="0">
                <a:solidFill>
                  <a:schemeClr val="bg1"/>
                </a:solidFill>
              </a:rPr>
              <a:t> x 0,041 = </a:t>
            </a:r>
            <a:r>
              <a:rPr lang="lv-LV" sz="1969" b="1" dirty="0">
                <a:solidFill>
                  <a:schemeClr val="bg1"/>
                </a:solidFill>
              </a:rPr>
              <a:t>8,2 </a:t>
            </a:r>
            <a:r>
              <a:rPr lang="lv-LV" sz="1969" b="1" dirty="0" err="1">
                <a:solidFill>
                  <a:schemeClr val="bg1"/>
                </a:solidFill>
              </a:rPr>
              <a:t>euro</a:t>
            </a:r>
            <a:endParaRPr lang="lv-LV" sz="1969" b="1" dirty="0">
              <a:solidFill>
                <a:schemeClr val="bg1"/>
              </a:solidFill>
            </a:endParaRPr>
          </a:p>
          <a:p>
            <a:pPr marL="375034"/>
            <a:endParaRPr lang="lv-LV" sz="1969" dirty="0">
              <a:solidFill>
                <a:schemeClr val="bg1"/>
              </a:solidFill>
            </a:endParaRPr>
          </a:p>
          <a:p>
            <a:pPr marL="375034"/>
            <a:endParaRPr lang="lv-LV" sz="1969" dirty="0">
              <a:solidFill>
                <a:schemeClr val="bg1"/>
              </a:solidFill>
            </a:endParaRPr>
          </a:p>
          <a:p>
            <a:r>
              <a:rPr lang="lv-LV" sz="1969" dirty="0">
                <a:solidFill>
                  <a:schemeClr val="bg1"/>
                </a:solidFill>
              </a:rPr>
              <a:t>3) 0,250 – 0,150 = 0,1 – 90% = 0,01 </a:t>
            </a:r>
            <a:r>
              <a:rPr lang="lv-LV" sz="1969" dirty="0" err="1">
                <a:solidFill>
                  <a:schemeClr val="bg1"/>
                </a:solidFill>
              </a:rPr>
              <a:t>euro</a:t>
            </a:r>
            <a:r>
              <a:rPr lang="lv-LV" sz="1969" dirty="0">
                <a:solidFill>
                  <a:schemeClr val="bg1"/>
                </a:solidFill>
              </a:rPr>
              <a:t>/</a:t>
            </a:r>
            <a:r>
              <a:rPr lang="lv-LV" sz="1969" dirty="0" err="1">
                <a:solidFill>
                  <a:schemeClr val="bg1"/>
                </a:solidFill>
              </a:rPr>
              <a:t>kWh</a:t>
            </a:r>
            <a:endParaRPr lang="lv-LV" sz="1969" dirty="0">
              <a:solidFill>
                <a:schemeClr val="bg1"/>
              </a:solidFill>
            </a:endParaRPr>
          </a:p>
          <a:p>
            <a:pPr defTabSz="375034"/>
            <a:r>
              <a:rPr lang="lv-LV" sz="1969" dirty="0">
                <a:solidFill>
                  <a:schemeClr val="bg1"/>
                </a:solidFill>
              </a:rPr>
              <a:t>	200 </a:t>
            </a:r>
            <a:r>
              <a:rPr lang="lv-LV" sz="1969" dirty="0" err="1">
                <a:solidFill>
                  <a:schemeClr val="bg1"/>
                </a:solidFill>
              </a:rPr>
              <a:t>kWh</a:t>
            </a:r>
            <a:r>
              <a:rPr lang="lv-LV" sz="1969" dirty="0">
                <a:solidFill>
                  <a:schemeClr val="bg1"/>
                </a:solidFill>
              </a:rPr>
              <a:t> x 0,01 = </a:t>
            </a:r>
            <a:r>
              <a:rPr lang="lv-LV" sz="1969" b="1" dirty="0">
                <a:solidFill>
                  <a:schemeClr val="bg1"/>
                </a:solidFill>
              </a:rPr>
              <a:t>2 </a:t>
            </a:r>
            <a:r>
              <a:rPr lang="lv-LV" sz="1969" b="1" dirty="0" err="1">
                <a:solidFill>
                  <a:schemeClr val="bg1"/>
                </a:solidFill>
              </a:rPr>
              <a:t>euro</a:t>
            </a:r>
            <a:endParaRPr lang="lv-LV" sz="1969" b="1" dirty="0">
              <a:solidFill>
                <a:schemeClr val="bg1"/>
              </a:solidFill>
            </a:endParaRPr>
          </a:p>
          <a:p>
            <a:pPr defTabSz="375034"/>
            <a:endParaRPr lang="lv-LV" sz="1969" dirty="0">
              <a:solidFill>
                <a:schemeClr val="bg1"/>
              </a:solidFill>
            </a:endParaRPr>
          </a:p>
          <a:p>
            <a:pPr defTabSz="375034"/>
            <a:r>
              <a:rPr lang="lv-LV" sz="1969" dirty="0">
                <a:solidFill>
                  <a:schemeClr val="bg1"/>
                </a:solidFill>
              </a:rPr>
              <a:t>CSA cena ar atbalstu </a:t>
            </a:r>
            <a:r>
              <a:rPr lang="lv-LV" sz="1969" b="1" dirty="0">
                <a:solidFill>
                  <a:srgbClr val="FFFF00"/>
                </a:solidFill>
              </a:rPr>
              <a:t>23,8 </a:t>
            </a:r>
            <a:r>
              <a:rPr lang="lv-LV" sz="1969" b="1" dirty="0" err="1">
                <a:solidFill>
                  <a:srgbClr val="FFFF00"/>
                </a:solidFill>
              </a:rPr>
              <a:t>euro</a:t>
            </a:r>
            <a:endParaRPr lang="lv-LV" sz="1969" b="1" dirty="0">
              <a:solidFill>
                <a:srgbClr val="FFFF00"/>
              </a:solidFill>
            </a:endParaRPr>
          </a:p>
          <a:p>
            <a:pPr defTabSz="375034"/>
            <a:r>
              <a:rPr lang="lv-LV" sz="1969" dirty="0">
                <a:solidFill>
                  <a:schemeClr val="bg1"/>
                </a:solidFill>
              </a:rPr>
              <a:t>Bez atbalsta 200 </a:t>
            </a:r>
            <a:r>
              <a:rPr lang="lv-LV" sz="1969" dirty="0" err="1">
                <a:solidFill>
                  <a:schemeClr val="bg1"/>
                </a:solidFill>
              </a:rPr>
              <a:t>kWh</a:t>
            </a:r>
            <a:r>
              <a:rPr lang="lv-LV" sz="1969" dirty="0">
                <a:solidFill>
                  <a:schemeClr val="bg1"/>
                </a:solidFill>
              </a:rPr>
              <a:t> x 0,250 = 50 </a:t>
            </a:r>
            <a:r>
              <a:rPr lang="lv-LV" sz="1969" dirty="0" err="1">
                <a:solidFill>
                  <a:schemeClr val="bg1"/>
                </a:solidFill>
              </a:rPr>
              <a:t>euro</a:t>
            </a:r>
            <a:endParaRPr lang="lv-LV" sz="1969" dirty="0">
              <a:solidFill>
                <a:schemeClr val="bg1"/>
              </a:solidFill>
            </a:endParaRPr>
          </a:p>
          <a:p>
            <a:endParaRPr lang="lv-LV" sz="1969" dirty="0">
              <a:solidFill>
                <a:schemeClr val="bg1"/>
              </a:solidFill>
            </a:endParaRPr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F587314B-FD44-44BB-86D2-9C1B1716B56F}"/>
              </a:ext>
            </a:extLst>
          </p:cNvPr>
          <p:cNvSpPr/>
          <p:nvPr/>
        </p:nvSpPr>
        <p:spPr>
          <a:xfrm>
            <a:off x="6896672" y="2734145"/>
            <a:ext cx="632203" cy="53576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2" tIns="32146" rIns="64292" bIns="32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 sz="1266"/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BB6AD716-0CF7-4D83-B988-8F7CD401E660}"/>
              </a:ext>
            </a:extLst>
          </p:cNvPr>
          <p:cNvSpPr/>
          <p:nvPr/>
        </p:nvSpPr>
        <p:spPr>
          <a:xfrm>
            <a:off x="6896672" y="4135477"/>
            <a:ext cx="632203" cy="53576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2" tIns="32146" rIns="64292" bIns="32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 sz="1266"/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8CB3BA77-EFFF-4185-A015-1DF80EB8F390}"/>
              </a:ext>
            </a:extLst>
          </p:cNvPr>
          <p:cNvSpPr/>
          <p:nvPr/>
        </p:nvSpPr>
        <p:spPr>
          <a:xfrm>
            <a:off x="6896672" y="5392757"/>
            <a:ext cx="632203" cy="4351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2" tIns="32146" rIns="64292" bIns="32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 sz="1266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A7D6D0-4092-41E5-AFA6-37DB064042E1}"/>
              </a:ext>
            </a:extLst>
          </p:cNvPr>
          <p:cNvCxnSpPr>
            <a:cxnSpLocks/>
          </p:cNvCxnSpPr>
          <p:nvPr/>
        </p:nvCxnSpPr>
        <p:spPr>
          <a:xfrm flipV="1">
            <a:off x="4010140" y="2593207"/>
            <a:ext cx="704592" cy="4488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112574-5B16-4B43-B0AC-9C9EA4F7AB77}"/>
              </a:ext>
            </a:extLst>
          </p:cNvPr>
          <p:cNvCxnSpPr>
            <a:cxnSpLocks/>
          </p:cNvCxnSpPr>
          <p:nvPr/>
        </p:nvCxnSpPr>
        <p:spPr>
          <a:xfrm flipV="1">
            <a:off x="4074813" y="3607197"/>
            <a:ext cx="639918" cy="4977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300A90-C341-4822-A284-EED9E95842D0}"/>
              </a:ext>
            </a:extLst>
          </p:cNvPr>
          <p:cNvCxnSpPr>
            <a:cxnSpLocks/>
          </p:cNvCxnSpPr>
          <p:nvPr/>
        </p:nvCxnSpPr>
        <p:spPr>
          <a:xfrm flipV="1">
            <a:off x="4010140" y="4968488"/>
            <a:ext cx="704592" cy="550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ame 12">
            <a:extLst>
              <a:ext uri="{FF2B5EF4-FFF2-40B4-BE49-F238E27FC236}">
                <a16:creationId xmlns:a16="http://schemas.microsoft.com/office/drawing/2014/main" id="{BB6C7855-2340-44C0-96A1-A992C3C093BF}"/>
              </a:ext>
            </a:extLst>
          </p:cNvPr>
          <p:cNvSpPr/>
          <p:nvPr/>
        </p:nvSpPr>
        <p:spPr>
          <a:xfrm>
            <a:off x="296560" y="136907"/>
            <a:ext cx="4166058" cy="2280206"/>
          </a:xfrm>
          <a:prstGeom prst="frame">
            <a:avLst>
              <a:gd name="adj1" fmla="val 4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bg1"/>
                </a:solidFill>
              </a:rPr>
              <a:t>Centralizētā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siltumapgāde</a:t>
            </a:r>
            <a:endParaRPr lang="lv-LV" sz="3200" u="sng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B80A79-4C44-4145-B305-85836880EF40}"/>
              </a:ext>
            </a:extLst>
          </p:cNvPr>
          <p:cNvSpPr/>
          <p:nvPr/>
        </p:nvSpPr>
        <p:spPr>
          <a:xfrm>
            <a:off x="5581880" y="17304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bg1"/>
                </a:solidFill>
              </a:rPr>
              <a:t>Par periodu no 2022.gada 1.oktobra līdz 2023.gada 30.aprīlim</a:t>
            </a:r>
            <a:endParaRPr lang="lv-LV" sz="12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lv-LV" sz="1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200" dirty="0">
                <a:solidFill>
                  <a:schemeClr val="bg1"/>
                </a:solidFill>
              </a:rPr>
              <a:t>Siltumapgādes uzņēmumu piemērotais maksas samazinājums tiks segts caur Būvniecības valsts kontroles biroju</a:t>
            </a: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7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F1CDA2-4DF9-40D7-8404-92E902852F8F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D70AD41-C16B-4172-AE3C-B6B1F8C844D2}"/>
              </a:ext>
            </a:extLst>
          </p:cNvPr>
          <p:cNvSpPr/>
          <p:nvPr/>
        </p:nvSpPr>
        <p:spPr>
          <a:xfrm>
            <a:off x="296562" y="368401"/>
            <a:ext cx="4166058" cy="2280206"/>
          </a:xfrm>
          <a:prstGeom prst="frame">
            <a:avLst>
              <a:gd name="adj1" fmla="val 4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chemeClr val="bg1"/>
                </a:solidFill>
              </a:rPr>
              <a:t>E</a:t>
            </a:r>
            <a:r>
              <a:rPr lang="lv-LV" sz="3200" b="1" u="sng" dirty="0" err="1">
                <a:solidFill>
                  <a:schemeClr val="bg1"/>
                </a:solidFill>
              </a:rPr>
              <a:t>lektroenerģij</a:t>
            </a:r>
            <a:r>
              <a:rPr lang="en-US" sz="3200" b="1" u="sng" dirty="0">
                <a:solidFill>
                  <a:schemeClr val="bg1"/>
                </a:solidFill>
              </a:rPr>
              <a:t>as </a:t>
            </a:r>
            <a:r>
              <a:rPr lang="en-US" sz="3200" b="1" dirty="0" err="1">
                <a:solidFill>
                  <a:schemeClr val="bg1"/>
                </a:solidFill>
              </a:rPr>
              <a:t>atbalsts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ikvienai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mājsaimniecībai</a:t>
            </a:r>
            <a:endParaRPr lang="lv-LV" sz="3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7E2751-04FF-4E34-90D7-DEE2282794FD}"/>
              </a:ext>
            </a:extLst>
          </p:cNvPr>
          <p:cNvSpPr txBox="1"/>
          <p:nvPr/>
        </p:nvSpPr>
        <p:spPr>
          <a:xfrm>
            <a:off x="396607" y="3106757"/>
            <a:ext cx="112151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bg1"/>
                </a:solidFill>
              </a:rPr>
              <a:t>Pirmās </a:t>
            </a:r>
            <a:r>
              <a:rPr lang="lv-LV" sz="2800" dirty="0">
                <a:solidFill>
                  <a:srgbClr val="FFFF00"/>
                </a:solidFill>
              </a:rPr>
              <a:t>100 </a:t>
            </a:r>
            <a:r>
              <a:rPr lang="lv-LV" sz="2800" dirty="0" err="1">
                <a:solidFill>
                  <a:srgbClr val="FFFF00"/>
                </a:solidFill>
              </a:rPr>
              <a:t>kWh</a:t>
            </a:r>
            <a:r>
              <a:rPr lang="lv-LV" sz="2800" dirty="0">
                <a:solidFill>
                  <a:srgbClr val="FFFF00"/>
                </a:solidFill>
              </a:rPr>
              <a:t> </a:t>
            </a:r>
            <a:r>
              <a:rPr lang="lv-LV" sz="2800" dirty="0">
                <a:solidFill>
                  <a:schemeClr val="bg1"/>
                </a:solidFill>
              </a:rPr>
              <a:t>par cenu 0,160 </a:t>
            </a:r>
            <a:r>
              <a:rPr lang="lv-LV" sz="2800" dirty="0" err="1">
                <a:solidFill>
                  <a:schemeClr val="bg1"/>
                </a:solidFill>
              </a:rPr>
              <a:t>euro</a:t>
            </a:r>
            <a:r>
              <a:rPr lang="lv-LV" sz="2800" dirty="0">
                <a:solidFill>
                  <a:schemeClr val="bg1"/>
                </a:solidFill>
              </a:rPr>
              <a:t>/</a:t>
            </a:r>
            <a:r>
              <a:rPr lang="lv-LV" sz="2800" dirty="0" err="1">
                <a:solidFill>
                  <a:schemeClr val="bg1"/>
                </a:solidFill>
              </a:rPr>
              <a:t>kWh</a:t>
            </a:r>
            <a:r>
              <a:rPr lang="lv-LV" sz="2800" dirty="0">
                <a:solidFill>
                  <a:schemeClr val="bg1"/>
                </a:solidFill>
              </a:rPr>
              <a:t> jeb </a:t>
            </a:r>
            <a:r>
              <a:rPr lang="lv-LV" sz="2800" dirty="0">
                <a:solidFill>
                  <a:srgbClr val="FFFF00"/>
                </a:solidFill>
              </a:rPr>
              <a:t>16 </a:t>
            </a:r>
            <a:r>
              <a:rPr lang="lv-LV" sz="2800" dirty="0" err="1">
                <a:solidFill>
                  <a:srgbClr val="FFFF00"/>
                </a:solidFill>
              </a:rPr>
              <a:t>euro</a:t>
            </a:r>
            <a:endParaRPr lang="lv-LV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bg1"/>
                </a:solidFill>
              </a:rPr>
              <a:t>Pārējais mēneša elektroenerģijas patēriņš atbilstoši elektroenerģijas līgumam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Par periodu no 2022.gada 1.oktobra līdz 2023.gada 30.aprīlim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609A02-805C-462B-A090-726026E02172}"/>
              </a:ext>
            </a:extLst>
          </p:cNvPr>
          <p:cNvSpPr/>
          <p:nvPr/>
        </p:nvSpPr>
        <p:spPr>
          <a:xfrm>
            <a:off x="4891709" y="368401"/>
            <a:ext cx="70037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chemeClr val="bg1"/>
                </a:solidFill>
              </a:rPr>
              <a:t>Nodrošina elektroenerģijas tirgotājs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v-LV" sz="1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chemeClr val="bg1"/>
                </a:solidFill>
              </a:rPr>
              <a:t>Elektroenerģijas tirgotāju piemērotais maksas samazinājums tiks segts caur Būvniecības valsts kontroles biroju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F7A3F-C50B-4AC5-B7BA-5861DF6AF0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CFEDF96-FF3E-4669-ABD8-3AA925C5E2D4}" type="slidenum">
              <a:rPr lang="en-US" altLang="lv-LV" smtClean="0"/>
              <a:pPr>
                <a:defRPr/>
              </a:pPr>
              <a:t>7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2667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F1CDA2-4DF9-40D7-8404-92E902852F8F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D70AD41-C16B-4172-AE3C-B6B1F8C844D2}"/>
              </a:ext>
            </a:extLst>
          </p:cNvPr>
          <p:cNvSpPr/>
          <p:nvPr/>
        </p:nvSpPr>
        <p:spPr>
          <a:xfrm>
            <a:off x="296562" y="368401"/>
            <a:ext cx="4166058" cy="2793534"/>
          </a:xfrm>
          <a:prstGeom prst="frame">
            <a:avLst>
              <a:gd name="adj1" fmla="val 4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3200" b="1" dirty="0">
                <a:solidFill>
                  <a:schemeClr val="bg1"/>
                </a:solidFill>
              </a:rPr>
              <a:t>Mājokļiem ar </a:t>
            </a:r>
            <a:r>
              <a:rPr lang="lv-LV" sz="3200" b="1" u="sng" dirty="0">
                <a:solidFill>
                  <a:schemeClr val="bg1"/>
                </a:solidFill>
              </a:rPr>
              <a:t>malkas</a:t>
            </a:r>
            <a:r>
              <a:rPr lang="lv-LV" sz="3200" b="1" dirty="0">
                <a:solidFill>
                  <a:schemeClr val="bg1"/>
                </a:solidFill>
              </a:rPr>
              <a:t> apkuri</a:t>
            </a:r>
            <a:endParaRPr lang="lv-LV" sz="3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8671BB-7EC3-4F5F-BD2E-1157AC294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12476F-5718-4D87-9F39-39960AD53483}"/>
              </a:ext>
            </a:extLst>
          </p:cNvPr>
          <p:cNvSpPr/>
          <p:nvPr/>
        </p:nvSpPr>
        <p:spPr>
          <a:xfrm>
            <a:off x="296562" y="3696066"/>
            <a:ext cx="4769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lv-LV" dirty="0" err="1">
                <a:solidFill>
                  <a:schemeClr val="bg1"/>
                </a:solidFill>
              </a:rPr>
              <a:t>aredzēta</a:t>
            </a:r>
            <a:r>
              <a:rPr lang="lv-LV" dirty="0">
                <a:solidFill>
                  <a:schemeClr val="bg1"/>
                </a:solidFill>
              </a:rPr>
              <a:t> mērvienību (litru, steru) pārvēršana </a:t>
            </a:r>
            <a:r>
              <a:rPr lang="lv-LV" dirty="0" err="1">
                <a:solidFill>
                  <a:schemeClr val="bg1"/>
                </a:solidFill>
              </a:rPr>
              <a:t>berkubikmetros</a:t>
            </a:r>
            <a:endParaRPr lang="lv-LV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lv-LV" dirty="0">
                <a:solidFill>
                  <a:schemeClr val="bg1"/>
                </a:solidFill>
              </a:rPr>
              <a:t>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iesniedz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iesniegumu</a:t>
            </a:r>
            <a:r>
              <a:rPr lang="en-US" dirty="0">
                <a:solidFill>
                  <a:schemeClr val="bg1"/>
                </a:solidFill>
              </a:rPr>
              <a:t> par </a:t>
            </a:r>
            <a:r>
              <a:rPr lang="en-US" dirty="0" err="1">
                <a:solidFill>
                  <a:schemeClr val="bg1"/>
                </a:solidFill>
              </a:rPr>
              <a:t>abiem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atbalsta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veidiem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aprē</a:t>
            </a:r>
            <a:r>
              <a:rPr lang="lv-LV" dirty="0">
                <a:solidFill>
                  <a:schemeClr val="bg1"/>
                </a:solidFill>
              </a:rPr>
              <a:t>ķ</a:t>
            </a:r>
            <a:r>
              <a:rPr lang="en-US" dirty="0" err="1">
                <a:solidFill>
                  <a:schemeClr val="bg1"/>
                </a:solidFill>
              </a:rPr>
              <a:t>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atbilstoši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nosacījumiem</a:t>
            </a:r>
            <a:r>
              <a:rPr lang="en-US" dirty="0">
                <a:solidFill>
                  <a:schemeClr val="bg1"/>
                </a:solidFill>
              </a:rPr>
              <a:t> un </a:t>
            </a:r>
            <a:r>
              <a:rPr lang="lv-LV" dirty="0">
                <a:solidFill>
                  <a:schemeClr val="bg1"/>
                </a:solidFill>
              </a:rPr>
              <a:t>ņ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vērā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izmaksāto</a:t>
            </a:r>
            <a:r>
              <a:rPr lang="en-US" dirty="0">
                <a:solidFill>
                  <a:schemeClr val="bg1"/>
                </a:solidFill>
              </a:rPr>
              <a:t> 60 euro </a:t>
            </a:r>
            <a:r>
              <a:rPr lang="en-US" dirty="0" err="1">
                <a:solidFill>
                  <a:schemeClr val="bg1"/>
                </a:solidFill>
              </a:rPr>
              <a:t>atbalstu</a:t>
            </a: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EDDEC2-F27A-481B-B81A-2A2D753CA0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CFEDF96-FF3E-4669-ABD8-3AA925C5E2D4}" type="slidenum">
              <a:rPr lang="en-US" altLang="lv-LV" smtClean="0"/>
              <a:pPr>
                <a:defRPr/>
              </a:pPr>
              <a:t>8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9448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F1CDA2-4DF9-40D7-8404-92E902852F8F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D70AD41-C16B-4172-AE3C-B6B1F8C844D2}"/>
              </a:ext>
            </a:extLst>
          </p:cNvPr>
          <p:cNvSpPr/>
          <p:nvPr/>
        </p:nvSpPr>
        <p:spPr>
          <a:xfrm>
            <a:off x="296562" y="368401"/>
            <a:ext cx="4166058" cy="2280206"/>
          </a:xfrm>
          <a:prstGeom prst="frame">
            <a:avLst>
              <a:gd name="adj1" fmla="val 4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3200" b="1" dirty="0">
                <a:solidFill>
                  <a:schemeClr val="bg1"/>
                </a:solidFill>
              </a:rPr>
              <a:t>Mājokļiem ar koksnes </a:t>
            </a:r>
            <a:r>
              <a:rPr lang="lv-LV" sz="3200" b="1" u="sng" dirty="0">
                <a:solidFill>
                  <a:schemeClr val="bg1"/>
                </a:solidFill>
              </a:rPr>
              <a:t>granulu un brikešu</a:t>
            </a:r>
            <a:r>
              <a:rPr lang="lv-LV" sz="3200" b="1" dirty="0">
                <a:solidFill>
                  <a:schemeClr val="bg1"/>
                </a:solidFill>
              </a:rPr>
              <a:t> apkuri</a:t>
            </a:r>
            <a:endParaRPr lang="lv-LV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C97D18-1510-486D-9B1F-97AF62197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769" y="0"/>
            <a:ext cx="420923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390C35-D798-43A6-B11E-77EE86354E22}"/>
              </a:ext>
            </a:extLst>
          </p:cNvPr>
          <p:cNvSpPr/>
          <p:nvPr/>
        </p:nvSpPr>
        <p:spPr>
          <a:xfrm>
            <a:off x="296561" y="3463001"/>
            <a:ext cx="6426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Iesniegumam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pievieno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lv-LV" sz="2400" dirty="0">
                <a:solidFill>
                  <a:schemeClr val="bg1"/>
                </a:solidFill>
              </a:rPr>
              <a:t>maksājumu apliecinošus dokumentus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Pašapliecinājumu</a:t>
            </a:r>
            <a:r>
              <a:rPr lang="en-US" sz="2400" dirty="0">
                <a:solidFill>
                  <a:schemeClr val="bg1"/>
                </a:solidFill>
              </a:rPr>
              <a:t> par </a:t>
            </a:r>
            <a:r>
              <a:rPr lang="en-US" sz="2400" dirty="0" err="1">
                <a:solidFill>
                  <a:schemeClr val="bg1"/>
                </a:solidFill>
              </a:rPr>
              <a:t>kokskaidu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granulu</a:t>
            </a:r>
            <a:r>
              <a:rPr lang="en-US" sz="2400" dirty="0">
                <a:solidFill>
                  <a:schemeClr val="bg1"/>
                </a:solidFill>
              </a:rPr>
              <a:t>/ </a:t>
            </a:r>
            <a:r>
              <a:rPr lang="en-US" sz="2400" dirty="0" err="1">
                <a:solidFill>
                  <a:schemeClr val="bg1"/>
                </a:solidFill>
              </a:rPr>
              <a:t>brikešu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apkures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esību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mājoklī</a:t>
            </a:r>
            <a:endParaRPr lang="lv-LV" sz="24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A31CD-0921-420B-A060-9585D1C464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CFEDF96-FF3E-4669-ABD8-3AA925C5E2D4}" type="slidenum">
              <a:rPr lang="en-US" altLang="lv-LV" smtClean="0"/>
              <a:pPr>
                <a:defRPr/>
              </a:pPr>
              <a:t>9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030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strijas krāsas">
      <a:dk1>
        <a:sysClr val="windowText" lastClr="000000"/>
      </a:dk1>
      <a:lt1>
        <a:sysClr val="window" lastClr="FFFFFF"/>
      </a:lt1>
      <a:dk2>
        <a:srgbClr val="26201E"/>
      </a:dk2>
      <a:lt2>
        <a:srgbClr val="E7E6E6"/>
      </a:lt2>
      <a:accent1>
        <a:srgbClr val="6BA539"/>
      </a:accent1>
      <a:accent2>
        <a:srgbClr val="38572C"/>
      </a:accent2>
      <a:accent3>
        <a:srgbClr val="F7F6F2"/>
      </a:accent3>
      <a:accent4>
        <a:srgbClr val="38572C"/>
      </a:accent4>
      <a:accent5>
        <a:srgbClr val="263B1E"/>
      </a:accent5>
      <a:accent6>
        <a:srgbClr val="6BA539"/>
      </a:accent6>
      <a:hlink>
        <a:srgbClr val="38572C"/>
      </a:hlink>
      <a:folHlink>
        <a:srgbClr val="263B1E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5038</TotalTime>
  <Words>1247</Words>
  <Application>Microsoft Office PowerPoint</Application>
  <PresentationFormat>Widescreen</PresentationFormat>
  <Paragraphs>228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Consolas</vt:lpstr>
      <vt:lpstr>Helvetica Neue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</dc:title>
  <dc:creator>Linda Liepa</dc:creator>
  <cp:lastModifiedBy>Daiga Renemane</cp:lastModifiedBy>
  <cp:revision>455</cp:revision>
  <cp:lastPrinted>2018-11-12T09:24:39Z</cp:lastPrinted>
  <dcterms:created xsi:type="dcterms:W3CDTF">2018-05-25T08:49:44Z</dcterms:created>
  <dcterms:modified xsi:type="dcterms:W3CDTF">2024-01-17T09:46:55Z</dcterms:modified>
</cp:coreProperties>
</file>