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3" r:id="rId2"/>
    <p:sldId id="287" r:id="rId3"/>
    <p:sldId id="277" r:id="rId4"/>
  </p:sldIdLst>
  <p:sldSz cx="12192000" cy="6858000"/>
  <p:notesSz cx="6858000" cy="9144000"/>
  <p:defaultTextStyle>
    <a:defPPr>
      <a:defRPr lang="lv-L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Ilze Kurme" initials="IK" lastIdx="1" clrIdx="0">
    <p:extLst>
      <p:ext uri="{19B8F6BF-5375-455C-9EA6-DF929625EA0E}">
        <p15:presenceInfo xmlns:p15="http://schemas.microsoft.com/office/powerpoint/2012/main" userId="S-1-5-21-738795142-1242532775-405837587-586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328A44-B4CD-4471-83C1-77B07D61092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8F81744-CA14-4AB4-8FE0-697D55ADFD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lv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72671D-A5DA-4B4B-9931-6590620A75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EA119-D238-4425-80F9-42CC3A3E74F0}" type="datetimeFigureOut">
              <a:rPr lang="lv-LV" smtClean="0"/>
              <a:t>14.03.2023</a:t>
            </a:fld>
            <a:endParaRPr 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15C0E6-4D50-4259-9EC4-9495E272DF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363824-28DB-40E2-B410-8B874C4DE4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90360-5CCE-4BC1-BC25-EA79DF19C985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5367548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CD57BD-8F4B-4EAD-8002-5BD1EFCF4E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810AA0A-2282-4D70-BFB4-8D60DC0129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D6664B-2AB6-43DB-8A9D-702BBB18B1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EA119-D238-4425-80F9-42CC3A3E74F0}" type="datetimeFigureOut">
              <a:rPr lang="lv-LV" smtClean="0"/>
              <a:t>14.03.2023</a:t>
            </a:fld>
            <a:endParaRPr 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376CC2-11DB-46DF-8D20-3E2C7BDEAD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55976D-B9AC-4CC5-97E0-969344C9BC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90360-5CCE-4BC1-BC25-EA79DF19C985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7190995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E5DF8FB-3FB1-4A80-97A9-DCE0788DDAD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2BAC1C7-234D-4D86-8161-02A5A99CE7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38C177-E95E-4DBD-B517-80A3E6F985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EA119-D238-4425-80F9-42CC3A3E74F0}" type="datetimeFigureOut">
              <a:rPr lang="lv-LV" smtClean="0"/>
              <a:t>14.03.2023</a:t>
            </a:fld>
            <a:endParaRPr 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215CE6-289F-46D1-9B2D-36CD3D7250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93647B-E239-4028-9550-3688F990C4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90360-5CCE-4BC1-BC25-EA79DF19C985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090239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360A34-7545-469E-A3B0-CA36ACDEF9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2F098D-2DA5-4DFB-9982-69FD445278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C00A27-24FC-464D-B147-4CB15A76DF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EA119-D238-4425-80F9-42CC3A3E74F0}" type="datetimeFigureOut">
              <a:rPr lang="lv-LV" smtClean="0"/>
              <a:t>14.03.2023</a:t>
            </a:fld>
            <a:endParaRPr 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B6CFF1-1EAB-41EC-87AC-FC4957AE7E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12AFB8-2F29-4B21-9547-C516ABBE3D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90360-5CCE-4BC1-BC25-EA79DF19C985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6740606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0D838D-0B70-4B6F-BBAC-A9B62CC23B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CCC1326-EBC5-403B-98E1-1D918FFF7B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F4C5C4-789A-4B9A-8A12-FEBA469A24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EA119-D238-4425-80F9-42CC3A3E74F0}" type="datetimeFigureOut">
              <a:rPr lang="lv-LV" smtClean="0"/>
              <a:t>14.03.2023</a:t>
            </a:fld>
            <a:endParaRPr 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3E6B8C-4116-4E72-81DB-4927DB2F0C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527B9D-1A7E-495E-B87F-DCA4CC5B48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90360-5CCE-4BC1-BC25-EA79DF19C985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626451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811ED8-F51E-453D-BBD1-383572680F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19DE70-1317-4C00-9135-DF80F16BB2C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C4F49DE-6B40-40D1-95ED-470D14A036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AC6C2E0-C638-4792-8966-B8EFDD1EDE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EA119-D238-4425-80F9-42CC3A3E74F0}" type="datetimeFigureOut">
              <a:rPr lang="lv-LV" smtClean="0"/>
              <a:t>14.03.2023</a:t>
            </a:fld>
            <a:endParaRPr lang="lv-LV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0196103-CFB6-4F22-9B6C-56A14C4D99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4C49559-595C-4C61-ADA7-C3F07C3E87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90360-5CCE-4BC1-BC25-EA79DF19C985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4535423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52C103-02B3-43A5-9EBB-C4900445BA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1C9B937-57DA-4194-BEFB-4D0C3228DD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40E6C49-B9B2-4EF4-ABAE-A921068637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4793D48-EAFB-48AC-9CF7-77EEC2A3A89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CF5A353-8EAF-416B-9648-02004BAC53B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784EF04-B7BA-4DDB-9484-91AD460148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EA119-D238-4425-80F9-42CC3A3E74F0}" type="datetimeFigureOut">
              <a:rPr lang="lv-LV" smtClean="0"/>
              <a:t>14.03.2023</a:t>
            </a:fld>
            <a:endParaRPr lang="lv-LV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679D740-72B9-4C73-94A4-0E1E0C6D03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755D139-0579-4829-8F0E-B2B59A5891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90360-5CCE-4BC1-BC25-EA79DF19C985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9206098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E563C8-2861-44A8-B14B-87B57DA6D6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52301C0-EC3B-4350-B352-513A6C351A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EA119-D238-4425-80F9-42CC3A3E74F0}" type="datetimeFigureOut">
              <a:rPr lang="lv-LV" smtClean="0"/>
              <a:t>14.03.2023</a:t>
            </a:fld>
            <a:endParaRPr lang="lv-LV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C0649C8-D07B-4B7B-B53A-AF38617A25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70D2BBC-9095-41EE-A627-D23469036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90360-5CCE-4BC1-BC25-EA79DF19C985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6799881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FCF5F07-D4AB-4A2F-9ACC-E7B98CE196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EA119-D238-4425-80F9-42CC3A3E74F0}" type="datetimeFigureOut">
              <a:rPr lang="lv-LV" smtClean="0"/>
              <a:t>14.03.2023</a:t>
            </a:fld>
            <a:endParaRPr lang="lv-LV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B25B0F2-4517-4BB6-A41C-73C385AC07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7116820-6B54-46CE-8026-4849B8F83F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90360-5CCE-4BC1-BC25-EA79DF19C985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7894554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309585-1B60-4A9A-974E-D636531A78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396168-9A70-4649-B884-B7C705E1F6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AF1ACE2-43F6-49DA-9388-6746E89A33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6AD1139-0177-4E37-B319-48978F2446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EA119-D238-4425-80F9-42CC3A3E74F0}" type="datetimeFigureOut">
              <a:rPr lang="lv-LV" smtClean="0"/>
              <a:t>14.03.2023</a:t>
            </a:fld>
            <a:endParaRPr lang="lv-LV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DFF1287-8611-46A1-B3D2-F813ED7526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7302CDA-D8A4-498C-80E0-9F3A128FBB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90360-5CCE-4BC1-BC25-EA79DF19C985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387446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2E4777-9DE5-4E63-B175-7CFE14FDAB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E1F5E51-74A7-4784-A3A2-87FB546CA07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v-LV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F51C3BE-6FA4-4BC9-BAAB-CEC5C73656F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63727E0-A93E-492E-A090-1779431877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EA119-D238-4425-80F9-42CC3A3E74F0}" type="datetimeFigureOut">
              <a:rPr lang="lv-LV" smtClean="0"/>
              <a:t>14.03.2023</a:t>
            </a:fld>
            <a:endParaRPr lang="lv-LV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56F6E4B-268B-40BB-8D16-C007F0E868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69E7B4C-9DD3-4DD1-A865-62676AE9C1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90360-5CCE-4BC1-BC25-EA79DF19C985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5674493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5536BF7-BA71-4742-96CA-640AC4019E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6DD28AA-3DFC-4DB2-9ABD-688EF8744D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989F79-952C-427C-BC8E-7C2C93FA637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4EA119-D238-4425-80F9-42CC3A3E74F0}" type="datetimeFigureOut">
              <a:rPr lang="lv-LV" smtClean="0"/>
              <a:t>14.03.2023</a:t>
            </a:fld>
            <a:endParaRPr 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A09B50-F5B0-454A-9E09-916CF8464B2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79188B-3EA5-4663-850A-361A21EEE24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B90360-5CCE-4BC1-BC25-EA79DF19C985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960551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lm.gov.lv/lv/diskusijas" TargetMode="External"/><Relationship Id="rId3" Type="http://schemas.openxmlformats.org/officeDocument/2006/relationships/image" Target="../media/image2.JPG"/><Relationship Id="rId7" Type="http://schemas.openxmlformats.org/officeDocument/2006/relationships/image" Target="../media/image6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71303" y="1139780"/>
            <a:ext cx="9849394" cy="2387600"/>
          </a:xfrm>
        </p:spPr>
        <p:txBody>
          <a:bodyPr>
            <a:normAutofit/>
          </a:bodyPr>
          <a:lstStyle/>
          <a:p>
            <a:r>
              <a:rPr lang="lv-LV" dirty="0"/>
              <a:t>Aktualitātes projektā</a:t>
            </a:r>
            <a:br>
              <a:rPr lang="lv-LV" dirty="0"/>
            </a:br>
            <a:r>
              <a:rPr lang="lv-LV" sz="4000" dirty="0"/>
              <a:t>Profesionāla sociālā darba attīstība pašvaldībās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en-US" dirty="0"/>
              <a:t>15</a:t>
            </a:r>
            <a:r>
              <a:rPr lang="lv-LV" dirty="0"/>
              <a:t>.</a:t>
            </a:r>
            <a:r>
              <a:rPr lang="en-US" dirty="0"/>
              <a:t>03</a:t>
            </a:r>
            <a:r>
              <a:rPr lang="lv-LV" dirty="0"/>
              <a:t>.202</a:t>
            </a:r>
            <a:r>
              <a:rPr lang="en-US" dirty="0"/>
              <a:t>3</a:t>
            </a:r>
            <a:r>
              <a:rPr lang="lv-LV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428411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9297293" y="215443"/>
            <a:ext cx="21363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/>
              <a:t>Aprīlī</a:t>
            </a:r>
            <a:r>
              <a:rPr lang="en-US" dirty="0"/>
              <a:t> 1/2023</a:t>
            </a:r>
            <a:endParaRPr lang="lv-LV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08FBC6E-FF83-42D6-83F3-AC01A94F8B1F}"/>
              </a:ext>
            </a:extLst>
          </p:cNvPr>
          <p:cNvSpPr txBox="1"/>
          <p:nvPr/>
        </p:nvSpPr>
        <p:spPr>
          <a:xfrm>
            <a:off x="118529" y="0"/>
            <a:ext cx="26678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3200" dirty="0"/>
              <a:t>NOTIKUMI</a:t>
            </a:r>
            <a:endParaRPr lang="en-US" sz="3200" dirty="0"/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1748" y="1253142"/>
            <a:ext cx="4086326" cy="2298558"/>
          </a:xfrm>
          <a:prstGeom prst="rect">
            <a:avLst/>
          </a:prstGeom>
        </p:spPr>
      </p:pic>
      <p:sp>
        <p:nvSpPr>
          <p:cNvPr id="22" name="TextBox 21"/>
          <p:cNvSpPr txBox="1"/>
          <p:nvPr/>
        </p:nvSpPr>
        <p:spPr>
          <a:xfrm>
            <a:off x="3630707" y="329812"/>
            <a:ext cx="497541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/>
              <a:t>Vasarā</a:t>
            </a:r>
            <a:r>
              <a:rPr lang="en-US" dirty="0"/>
              <a:t> 2 </a:t>
            </a:r>
            <a:r>
              <a:rPr lang="en-US" dirty="0" err="1"/>
              <a:t>semināri</a:t>
            </a:r>
            <a:r>
              <a:rPr lang="en-US" dirty="0"/>
              <a:t> </a:t>
            </a:r>
            <a:r>
              <a:rPr lang="en-US" dirty="0" err="1"/>
              <a:t>Bāriņtiesām</a:t>
            </a:r>
            <a:r>
              <a:rPr lang="en-US" dirty="0"/>
              <a:t> par </a:t>
            </a:r>
            <a:r>
              <a:rPr lang="en-US" dirty="0" err="1"/>
              <a:t>metodikas</a:t>
            </a:r>
            <a:r>
              <a:rPr lang="en-US" dirty="0"/>
              <a:t> </a:t>
            </a:r>
            <a:r>
              <a:rPr lang="en-US" dirty="0" err="1"/>
              <a:t>sociālajam</a:t>
            </a:r>
            <a:r>
              <a:rPr lang="en-US" dirty="0"/>
              <a:t> </a:t>
            </a:r>
            <a:r>
              <a:rPr lang="en-US" dirty="0" err="1"/>
              <a:t>darbam</a:t>
            </a:r>
            <a:r>
              <a:rPr lang="en-US" dirty="0"/>
              <a:t> </a:t>
            </a:r>
            <a:r>
              <a:rPr lang="en-US" dirty="0" err="1"/>
              <a:t>ģimenēm</a:t>
            </a:r>
            <a:r>
              <a:rPr lang="en-US" dirty="0"/>
              <a:t> </a:t>
            </a:r>
            <a:r>
              <a:rPr lang="en-US" dirty="0" err="1"/>
              <a:t>ar</a:t>
            </a:r>
            <a:r>
              <a:rPr lang="en-US" dirty="0"/>
              <a:t> </a:t>
            </a:r>
            <a:r>
              <a:rPr lang="en-US" dirty="0" err="1"/>
              <a:t>bērniem</a:t>
            </a:r>
            <a:r>
              <a:rPr lang="en-US" dirty="0"/>
              <a:t> </a:t>
            </a:r>
            <a:r>
              <a:rPr lang="en-US" dirty="0" err="1"/>
              <a:t>lomu</a:t>
            </a:r>
            <a:r>
              <a:rPr lang="en-US" dirty="0"/>
              <a:t> </a:t>
            </a:r>
            <a:r>
              <a:rPr lang="en-US" dirty="0" err="1"/>
              <a:t>bērnu</a:t>
            </a:r>
            <a:r>
              <a:rPr lang="en-US" dirty="0"/>
              <a:t> </a:t>
            </a:r>
            <a:r>
              <a:rPr lang="en-US" dirty="0" err="1"/>
              <a:t>tiesību</a:t>
            </a:r>
            <a:r>
              <a:rPr lang="en-US" dirty="0"/>
              <a:t> </a:t>
            </a:r>
            <a:r>
              <a:rPr lang="en-US" dirty="0" err="1"/>
              <a:t>aizsardzības</a:t>
            </a:r>
            <a:r>
              <a:rPr lang="en-US" dirty="0"/>
              <a:t> </a:t>
            </a:r>
            <a:r>
              <a:rPr lang="en-US" dirty="0" err="1"/>
              <a:t>sistēmā</a:t>
            </a:r>
            <a:r>
              <a:rPr lang="en-US" dirty="0"/>
              <a:t> Latvijā</a:t>
            </a:r>
            <a:endParaRPr lang="lv-LV" dirty="0"/>
          </a:p>
        </p:txBody>
      </p:sp>
      <p:pic>
        <p:nvPicPr>
          <p:cNvPr id="7" name="Attēls 6">
            <a:extLst>
              <a:ext uri="{FF2B5EF4-FFF2-40B4-BE49-F238E27FC236}">
                <a16:creationId xmlns:a16="http://schemas.microsoft.com/office/drawing/2014/main" id="{0A806911-31B7-43F4-AD73-1F5518BBCB0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3325" y="684205"/>
            <a:ext cx="2226920" cy="3146494"/>
          </a:xfrm>
          <a:prstGeom prst="rect">
            <a:avLst/>
          </a:prstGeom>
        </p:spPr>
      </p:pic>
      <p:pic>
        <p:nvPicPr>
          <p:cNvPr id="11" name="Attēls 10">
            <a:extLst>
              <a:ext uri="{FF2B5EF4-FFF2-40B4-BE49-F238E27FC236}">
                <a16:creationId xmlns:a16="http://schemas.microsoft.com/office/drawing/2014/main" id="{BB834C25-987E-4DA4-9E24-6469D19E7FB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877" y="711220"/>
            <a:ext cx="3579245" cy="2016599"/>
          </a:xfrm>
          <a:prstGeom prst="rect">
            <a:avLst/>
          </a:prstGeom>
        </p:spPr>
      </p:pic>
      <p:pic>
        <p:nvPicPr>
          <p:cNvPr id="13" name="Attēls 12">
            <a:extLst>
              <a:ext uri="{FF2B5EF4-FFF2-40B4-BE49-F238E27FC236}">
                <a16:creationId xmlns:a16="http://schemas.microsoft.com/office/drawing/2014/main" id="{BA413D5A-F295-4A79-94C4-96EC0806A63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802" y="3939162"/>
            <a:ext cx="3573320" cy="2397253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7BDA2A37-0DA4-4E29-8A63-E1701D7F4E78}"/>
              </a:ext>
            </a:extLst>
          </p:cNvPr>
          <p:cNvSpPr txBox="1"/>
          <p:nvPr/>
        </p:nvSpPr>
        <p:spPr>
          <a:xfrm>
            <a:off x="0" y="3184587"/>
            <a:ext cx="40018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/>
              <a:t>Janvārī</a:t>
            </a:r>
            <a:r>
              <a:rPr lang="en-US" dirty="0"/>
              <a:t> </a:t>
            </a:r>
            <a:r>
              <a:rPr lang="en-US" dirty="0" err="1"/>
              <a:t>mācības</a:t>
            </a:r>
            <a:r>
              <a:rPr lang="en-US" dirty="0"/>
              <a:t> </a:t>
            </a:r>
            <a:r>
              <a:rPr lang="en-US" dirty="0" err="1"/>
              <a:t>uzsāka</a:t>
            </a:r>
            <a:r>
              <a:rPr lang="en-US" dirty="0"/>
              <a:t> 24 </a:t>
            </a:r>
            <a:r>
              <a:rPr lang="en-US" dirty="0" err="1"/>
              <a:t>ģimenes</a:t>
            </a:r>
            <a:r>
              <a:rPr lang="en-US" dirty="0"/>
              <a:t> </a:t>
            </a:r>
            <a:r>
              <a:rPr lang="en-US" dirty="0" err="1"/>
              <a:t>asistentiem</a:t>
            </a:r>
            <a:endParaRPr lang="lv-LV" dirty="0"/>
          </a:p>
        </p:txBody>
      </p:sp>
      <p:pic>
        <p:nvPicPr>
          <p:cNvPr id="16" name="Attēls 15">
            <a:extLst>
              <a:ext uri="{FF2B5EF4-FFF2-40B4-BE49-F238E27FC236}">
                <a16:creationId xmlns:a16="http://schemas.microsoft.com/office/drawing/2014/main" id="{C11BDFFA-6C4C-4FAB-9B7F-9BC6B5E56953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06118" y="4200030"/>
            <a:ext cx="3293616" cy="1852297"/>
          </a:xfrm>
          <a:prstGeom prst="rect">
            <a:avLst/>
          </a:prstGeom>
        </p:spPr>
      </p:pic>
      <p:pic>
        <p:nvPicPr>
          <p:cNvPr id="23" name="Attēls 22">
            <a:extLst>
              <a:ext uri="{FF2B5EF4-FFF2-40B4-BE49-F238E27FC236}">
                <a16:creationId xmlns:a16="http://schemas.microsoft.com/office/drawing/2014/main" id="{6A16FED7-DA8A-4CDC-9927-EAE42694E39E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6773" y="4599531"/>
            <a:ext cx="3929979" cy="1852297"/>
          </a:xfrm>
          <a:prstGeom prst="rect">
            <a:avLst/>
          </a:prstGeom>
        </p:spPr>
      </p:pic>
      <p:sp>
        <p:nvSpPr>
          <p:cNvPr id="24" name="TextBox 23">
            <a:extLst>
              <a:ext uri="{FF2B5EF4-FFF2-40B4-BE49-F238E27FC236}">
                <a16:creationId xmlns:a16="http://schemas.microsoft.com/office/drawing/2014/main" id="{A0B7E43C-7135-41FE-A860-1BD44DCF76A3}"/>
              </a:ext>
            </a:extLst>
          </p:cNvPr>
          <p:cNvSpPr txBox="1"/>
          <p:nvPr/>
        </p:nvSpPr>
        <p:spPr>
          <a:xfrm>
            <a:off x="4008612" y="3551700"/>
            <a:ext cx="470208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/>
              <a:t>Februāra</a:t>
            </a:r>
            <a:r>
              <a:rPr lang="en-US" dirty="0"/>
              <a:t> </a:t>
            </a:r>
            <a:r>
              <a:rPr lang="en-US" dirty="0" err="1"/>
              <a:t>sākumā</a:t>
            </a:r>
            <a:r>
              <a:rPr lang="en-US" dirty="0"/>
              <a:t> </a:t>
            </a:r>
            <a:r>
              <a:rPr lang="en-US" dirty="0" err="1"/>
              <a:t>mācību</a:t>
            </a:r>
            <a:r>
              <a:rPr lang="en-US" dirty="0"/>
              <a:t> </a:t>
            </a:r>
            <a:r>
              <a:rPr lang="en-US" dirty="0" err="1"/>
              <a:t>brauciens</a:t>
            </a:r>
            <a:r>
              <a:rPr lang="en-US" dirty="0"/>
              <a:t> </a:t>
            </a:r>
            <a:r>
              <a:rPr lang="en-US" dirty="0" err="1"/>
              <a:t>uz</a:t>
            </a:r>
            <a:r>
              <a:rPr lang="en-US" dirty="0"/>
              <a:t> </a:t>
            </a:r>
            <a:r>
              <a:rPr lang="en-US" dirty="0" err="1"/>
              <a:t>Slovēniju</a:t>
            </a:r>
            <a:r>
              <a:rPr lang="en-US" dirty="0"/>
              <a:t>, </a:t>
            </a:r>
            <a:r>
              <a:rPr lang="en-US" dirty="0" err="1"/>
              <a:t>Austriju</a:t>
            </a:r>
            <a:r>
              <a:rPr lang="en-US" dirty="0"/>
              <a:t>. </a:t>
            </a:r>
            <a:r>
              <a:rPr lang="en-US" dirty="0" err="1"/>
              <a:t>Metodikas</a:t>
            </a:r>
            <a:r>
              <a:rPr lang="en-US" dirty="0"/>
              <a:t> Sociālais darbs </a:t>
            </a:r>
            <a:r>
              <a:rPr lang="en-US" dirty="0" err="1"/>
              <a:t>kopienā</a:t>
            </a:r>
            <a:r>
              <a:rPr lang="en-US" dirty="0"/>
              <a:t> </a:t>
            </a:r>
            <a:r>
              <a:rPr lang="en-US" dirty="0" err="1"/>
              <a:t>pilotprojekta</a:t>
            </a:r>
            <a:r>
              <a:rPr lang="en-US" dirty="0"/>
              <a:t> </a:t>
            </a:r>
            <a:r>
              <a:rPr lang="en-US" dirty="0" err="1"/>
              <a:t>dalībnieki</a:t>
            </a:r>
            <a:endParaRPr lang="lv-LV" dirty="0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1FB8F4FB-2600-4802-82DD-C7EC48EA2DF0}"/>
              </a:ext>
            </a:extLst>
          </p:cNvPr>
          <p:cNvSpPr txBox="1"/>
          <p:nvPr/>
        </p:nvSpPr>
        <p:spPr>
          <a:xfrm>
            <a:off x="493864" y="2727819"/>
            <a:ext cx="275638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1400" dirty="0">
                <a:hlinkClick r:id="rId8"/>
              </a:rPr>
              <a:t>https://www.lm.gov.lv/lv/diskusijas</a:t>
            </a:r>
            <a:r>
              <a:rPr lang="en-US" sz="1400" dirty="0"/>
              <a:t> </a:t>
            </a:r>
            <a:endParaRPr lang="lv-LV" sz="1400" dirty="0"/>
          </a:p>
        </p:txBody>
      </p:sp>
    </p:spTree>
    <p:extLst>
      <p:ext uri="{BB962C8B-B14F-4D97-AF65-F5344CB8AC3E}">
        <p14:creationId xmlns:p14="http://schemas.microsoft.com/office/powerpoint/2010/main" val="24170251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extBox 32">
            <a:extLst>
              <a:ext uri="{FF2B5EF4-FFF2-40B4-BE49-F238E27FC236}">
                <a16:creationId xmlns:a16="http://schemas.microsoft.com/office/drawing/2014/main" id="{B2C21E37-C8BC-4160-8BC5-D5F64CF5DF7F}"/>
              </a:ext>
            </a:extLst>
          </p:cNvPr>
          <p:cNvSpPr txBox="1"/>
          <p:nvPr/>
        </p:nvSpPr>
        <p:spPr>
          <a:xfrm>
            <a:off x="248762" y="68680"/>
            <a:ext cx="252395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3200" dirty="0"/>
              <a:t>TURPINĀM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5094922" y="377797"/>
            <a:ext cx="6848316" cy="2667211"/>
            <a:chOff x="2205271" y="233265"/>
            <a:chExt cx="6668141" cy="3210294"/>
          </a:xfrm>
        </p:grpSpPr>
        <p:sp>
          <p:nvSpPr>
            <p:cNvPr id="2" name="Rectangle: Rounded Corners 1">
              <a:extLst>
                <a:ext uri="{FF2B5EF4-FFF2-40B4-BE49-F238E27FC236}">
                  <a16:creationId xmlns:a16="http://schemas.microsoft.com/office/drawing/2014/main" id="{C727D375-CF2A-4AFD-8E7D-7AB3B9F83593}"/>
                </a:ext>
              </a:extLst>
            </p:cNvPr>
            <p:cNvSpPr/>
            <p:nvPr/>
          </p:nvSpPr>
          <p:spPr>
            <a:xfrm>
              <a:off x="2205271" y="233265"/>
              <a:ext cx="6668141" cy="2988220"/>
            </a:xfrm>
            <a:prstGeom prst="roundRect">
              <a:avLst/>
            </a:prstGeom>
            <a:noFill/>
            <a:ln w="381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lv-LV"/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089D3D4B-736D-4842-9532-97533F469FE5}"/>
                </a:ext>
              </a:extLst>
            </p:cNvPr>
            <p:cNvSpPr txBox="1"/>
            <p:nvPr/>
          </p:nvSpPr>
          <p:spPr>
            <a:xfrm>
              <a:off x="2282251" y="405916"/>
              <a:ext cx="6427053" cy="30376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lv-LV" b="1" dirty="0"/>
                <a:t>METODIKAS</a:t>
              </a:r>
              <a:r>
                <a:rPr lang="en-US" b="1" dirty="0"/>
                <a:t> </a:t>
              </a:r>
              <a:r>
                <a:rPr lang="en-US" b="1" dirty="0" err="1"/>
                <a:t>izstrādē</a:t>
              </a:r>
              <a:endParaRPr lang="lv-LV" b="1" dirty="0"/>
            </a:p>
            <a:p>
              <a:endParaRPr lang="en-US" sz="1400" dirty="0"/>
            </a:p>
            <a:p>
              <a:r>
                <a:rPr lang="en-US" sz="1400" dirty="0"/>
                <a:t>Sociālais darbs </a:t>
              </a:r>
              <a:r>
                <a:rPr lang="en-US" sz="1400" dirty="0" err="1"/>
                <a:t>ar</a:t>
              </a:r>
              <a:r>
                <a:rPr lang="en-US" sz="1400" dirty="0"/>
                <a:t> sociālās </a:t>
              </a:r>
              <a:r>
                <a:rPr lang="en-US" sz="1400" dirty="0" err="1"/>
                <a:t>atstumtības</a:t>
              </a:r>
              <a:r>
                <a:rPr lang="en-US" sz="1400" dirty="0"/>
                <a:t> un </a:t>
              </a:r>
              <a:r>
                <a:rPr lang="en-US" sz="1400" dirty="0" err="1"/>
                <a:t>diskriminācijas</a:t>
              </a:r>
              <a:r>
                <a:rPr lang="en-US" sz="1400" dirty="0"/>
                <a:t> </a:t>
              </a:r>
              <a:r>
                <a:rPr lang="en-US" sz="1400" dirty="0" err="1"/>
                <a:t>riskam</a:t>
              </a:r>
              <a:r>
                <a:rPr lang="en-US" sz="1400" dirty="0"/>
                <a:t> </a:t>
              </a:r>
              <a:r>
                <a:rPr lang="en-US" sz="1400" dirty="0" err="1"/>
                <a:t>pakļautām</a:t>
              </a:r>
              <a:r>
                <a:rPr lang="en-US" sz="1400" dirty="0"/>
                <a:t> </a:t>
              </a:r>
              <a:r>
                <a:rPr lang="en-US" sz="1400" dirty="0" err="1"/>
                <a:t>personām</a:t>
              </a:r>
              <a:r>
                <a:rPr lang="en-US" sz="1400" dirty="0"/>
                <a:t> -</a:t>
              </a:r>
            </a:p>
            <a:p>
              <a:r>
                <a:rPr lang="en-US" sz="1400" dirty="0" err="1"/>
                <a:t>pilotprojekts</a:t>
              </a:r>
              <a:r>
                <a:rPr lang="en-US" sz="1400" dirty="0"/>
                <a:t> </a:t>
              </a:r>
              <a:r>
                <a:rPr lang="en-US" sz="1400" dirty="0" err="1"/>
                <a:t>līdz</a:t>
              </a:r>
              <a:r>
                <a:rPr lang="en-US" sz="1400" dirty="0"/>
                <a:t> 31. </a:t>
              </a:r>
              <a:r>
                <a:rPr lang="en-US" sz="1400" dirty="0" err="1"/>
                <a:t>oktobrim</a:t>
              </a:r>
              <a:endParaRPr lang="en-US" sz="1400" dirty="0"/>
            </a:p>
            <a:p>
              <a:r>
                <a:rPr lang="lv-LV" sz="1400" dirty="0"/>
                <a:t>Sociālais darbs ar jauniešiem</a:t>
              </a:r>
              <a:r>
                <a:rPr lang="en-US" sz="1400" dirty="0"/>
                <a:t> – </a:t>
              </a:r>
              <a:r>
                <a:rPr lang="en-US" sz="1400" dirty="0" err="1"/>
                <a:t>pilotprojekts</a:t>
              </a:r>
              <a:r>
                <a:rPr lang="en-US" sz="1400" dirty="0"/>
                <a:t> </a:t>
              </a:r>
              <a:r>
                <a:rPr lang="en-US" sz="1400" dirty="0" err="1"/>
                <a:t>līdz</a:t>
              </a:r>
              <a:r>
                <a:rPr lang="en-US" sz="1400" dirty="0"/>
                <a:t> 30. </a:t>
              </a:r>
              <a:r>
                <a:rPr lang="en-US" sz="1400" dirty="0" err="1"/>
                <a:t>novembrim</a:t>
              </a:r>
              <a:endParaRPr lang="en-US" sz="1400" dirty="0"/>
            </a:p>
            <a:p>
              <a:r>
                <a:rPr lang="lv-LV" sz="1400" dirty="0"/>
                <a:t>Sociālais darbs kopienā </a:t>
              </a:r>
              <a:r>
                <a:rPr lang="en-US" sz="1400" dirty="0"/>
                <a:t>– </a:t>
              </a:r>
              <a:r>
                <a:rPr lang="en-US" sz="1400" dirty="0" err="1"/>
                <a:t>pilotprojekts</a:t>
              </a:r>
              <a:r>
                <a:rPr lang="en-US" sz="1400" dirty="0"/>
                <a:t> no 1. </a:t>
              </a:r>
              <a:r>
                <a:rPr lang="en-US" sz="1400" dirty="0" err="1"/>
                <a:t>septembra</a:t>
              </a:r>
              <a:endParaRPr lang="en-US" sz="1400" dirty="0"/>
            </a:p>
            <a:p>
              <a:r>
                <a:rPr lang="lv-LV" sz="1400" dirty="0"/>
                <a:t>Sociālais darbs ar grupu </a:t>
              </a:r>
              <a:r>
                <a:rPr lang="en-US" sz="1400" dirty="0"/>
                <a:t>– </a:t>
              </a:r>
              <a:r>
                <a:rPr lang="en-US" sz="1400" dirty="0" err="1"/>
                <a:t>pilotprojekts</a:t>
              </a:r>
              <a:r>
                <a:rPr lang="en-US" sz="1400" dirty="0"/>
                <a:t> no 1. </a:t>
              </a:r>
              <a:r>
                <a:rPr lang="en-US" sz="1400" dirty="0" err="1"/>
                <a:t>novembra</a:t>
              </a:r>
              <a:endParaRPr lang="en-US" sz="1400" dirty="0"/>
            </a:p>
            <a:p>
              <a:r>
                <a:rPr lang="lv-LV" sz="1400" dirty="0"/>
                <a:t>Krīzes intervence sociālajā darbā un psihosociālā konsultēšana krīzē</a:t>
              </a:r>
              <a:r>
                <a:rPr lang="en-US" sz="1400" dirty="0"/>
                <a:t> – </a:t>
              </a:r>
            </a:p>
            <a:p>
              <a:r>
                <a:rPr lang="en-US" sz="1400" dirty="0" err="1"/>
                <a:t>pilotprojekts</a:t>
              </a:r>
              <a:r>
                <a:rPr lang="en-US" sz="1400" dirty="0"/>
                <a:t> no 2023.g I cet.</a:t>
              </a:r>
            </a:p>
            <a:p>
              <a:r>
                <a:rPr lang="en-US" sz="1400" dirty="0"/>
                <a:t>Sociālais darbs </a:t>
              </a:r>
              <a:r>
                <a:rPr lang="en-US" sz="1400" dirty="0" err="1"/>
                <a:t>ar</a:t>
              </a:r>
              <a:r>
                <a:rPr lang="en-US" sz="1400" dirty="0"/>
                <a:t> </a:t>
              </a:r>
              <a:r>
                <a:rPr lang="en-US" sz="1400" dirty="0" err="1"/>
                <a:t>senioriem</a:t>
              </a:r>
              <a:r>
                <a:rPr lang="en-US" sz="1400" dirty="0"/>
                <a:t>  - </a:t>
              </a:r>
              <a:r>
                <a:rPr lang="en-US" sz="1400" dirty="0" err="1"/>
                <a:t>satura</a:t>
              </a:r>
              <a:r>
                <a:rPr lang="en-US" sz="1400" dirty="0"/>
                <a:t> </a:t>
              </a:r>
              <a:r>
                <a:rPr lang="en-US" sz="1400" dirty="0" err="1"/>
                <a:t>projekta</a:t>
              </a:r>
              <a:r>
                <a:rPr lang="en-US" sz="1400" dirty="0"/>
                <a:t> </a:t>
              </a:r>
              <a:r>
                <a:rPr lang="en-US" sz="1400" dirty="0" err="1"/>
                <a:t>izstrāde</a:t>
              </a:r>
              <a:r>
                <a:rPr lang="en-US" sz="1400" dirty="0"/>
                <a:t>, </a:t>
              </a:r>
              <a:r>
                <a:rPr lang="en-US" sz="1400" dirty="0" err="1"/>
                <a:t>pilotprojekts</a:t>
              </a:r>
              <a:r>
                <a:rPr lang="en-US" sz="1400" dirty="0"/>
                <a:t> no 2023.g II cet.</a:t>
              </a:r>
            </a:p>
            <a:p>
              <a:r>
                <a:rPr lang="en-US" sz="1400" dirty="0"/>
                <a:t>	</a:t>
              </a:r>
              <a:endParaRPr lang="lv-LV" sz="1400" dirty="0"/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EDEBC9D1-75CC-4B00-AD0C-BE40C5616208}"/>
              </a:ext>
            </a:extLst>
          </p:cNvPr>
          <p:cNvGrpSpPr/>
          <p:nvPr/>
        </p:nvGrpSpPr>
        <p:grpSpPr>
          <a:xfrm>
            <a:off x="279463" y="4152536"/>
            <a:ext cx="5571720" cy="2425920"/>
            <a:chOff x="5532544" y="929664"/>
            <a:chExt cx="4143376" cy="4447650"/>
          </a:xfrm>
        </p:grpSpPr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675F551D-DC9C-42D6-9A49-C290C3E87CC4}"/>
                </a:ext>
              </a:extLst>
            </p:cNvPr>
            <p:cNvSpPr txBox="1"/>
            <p:nvPr/>
          </p:nvSpPr>
          <p:spPr>
            <a:xfrm>
              <a:off x="5803197" y="1153466"/>
              <a:ext cx="3737028" cy="23699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/>
                <a:t>INFORMATĪVĀ KAMPAŅA PAR SOCIĀLO DARBU KOPIENĀ (04.-10.)</a:t>
              </a:r>
            </a:p>
            <a:p>
              <a:pPr algn="r"/>
              <a:endParaRPr lang="lv-LV" sz="1400" b="1" dirty="0"/>
            </a:p>
            <a:p>
              <a:endParaRPr lang="lv-LV" sz="1400" dirty="0"/>
            </a:p>
            <a:p>
              <a:endParaRPr lang="lv-LV" sz="1400" dirty="0"/>
            </a:p>
          </p:txBody>
        </p:sp>
        <p:sp>
          <p:nvSpPr>
            <p:cNvPr id="30" name="Rectangle: Rounded Corners 29">
              <a:extLst>
                <a:ext uri="{FF2B5EF4-FFF2-40B4-BE49-F238E27FC236}">
                  <a16:creationId xmlns:a16="http://schemas.microsoft.com/office/drawing/2014/main" id="{19C0C178-953D-403C-8B1B-97BBA3F66D0E}"/>
                </a:ext>
              </a:extLst>
            </p:cNvPr>
            <p:cNvSpPr/>
            <p:nvPr/>
          </p:nvSpPr>
          <p:spPr>
            <a:xfrm>
              <a:off x="5532544" y="929664"/>
              <a:ext cx="4143376" cy="4447650"/>
            </a:xfrm>
            <a:prstGeom prst="roundRect">
              <a:avLst/>
            </a:prstGeom>
            <a:noFill/>
            <a:ln w="381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lv-LV"/>
            </a:p>
          </p:txBody>
        </p:sp>
      </p:grpSp>
      <p:sp>
        <p:nvSpPr>
          <p:cNvPr id="13" name="Rectangle: Rounded Corners 29">
            <a:extLst>
              <a:ext uri="{FF2B5EF4-FFF2-40B4-BE49-F238E27FC236}">
                <a16:creationId xmlns:a16="http://schemas.microsoft.com/office/drawing/2014/main" id="{19C0C178-953D-403C-8B1B-97BBA3F66D0E}"/>
              </a:ext>
            </a:extLst>
          </p:cNvPr>
          <p:cNvSpPr/>
          <p:nvPr/>
        </p:nvSpPr>
        <p:spPr>
          <a:xfrm>
            <a:off x="279462" y="555636"/>
            <a:ext cx="4301415" cy="3354766"/>
          </a:xfrm>
          <a:prstGeom prst="roundRect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grpSp>
        <p:nvGrpSpPr>
          <p:cNvPr id="3" name="Group 2"/>
          <p:cNvGrpSpPr/>
          <p:nvPr/>
        </p:nvGrpSpPr>
        <p:grpSpPr>
          <a:xfrm>
            <a:off x="6351340" y="3046572"/>
            <a:ext cx="5571719" cy="1596348"/>
            <a:chOff x="5403027" y="4115984"/>
            <a:chExt cx="5524949" cy="1770186"/>
          </a:xfrm>
        </p:grpSpPr>
        <p:sp>
          <p:nvSpPr>
            <p:cNvPr id="9" name="Rounded Rectangle 8"/>
            <p:cNvSpPr/>
            <p:nvPr/>
          </p:nvSpPr>
          <p:spPr>
            <a:xfrm>
              <a:off x="5403027" y="4115984"/>
              <a:ext cx="5524949" cy="1684180"/>
            </a:xfrm>
            <a:prstGeom prst="round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lv-LV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5506311" y="4282095"/>
              <a:ext cx="4802354" cy="16040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lv-LV" b="1" dirty="0"/>
                <a:t>PROCESĀ</a:t>
              </a:r>
            </a:p>
            <a:p>
              <a:r>
                <a:rPr lang="lv-LV" sz="1400" dirty="0"/>
                <a:t>Sociālā darba </a:t>
              </a:r>
              <a:r>
                <a:rPr lang="lv-LV" sz="1400" strike="sngStrike" dirty="0"/>
                <a:t>terminoloģijas</a:t>
              </a:r>
              <a:r>
                <a:rPr lang="lv-LV" sz="1400" dirty="0"/>
                <a:t> vārdnīca</a:t>
              </a:r>
              <a:r>
                <a:rPr lang="en-US" sz="1400" dirty="0"/>
                <a:t> – </a:t>
              </a:r>
              <a:r>
                <a:rPr lang="en-US" sz="1400" dirty="0" err="1"/>
                <a:t>pēc</a:t>
              </a:r>
              <a:r>
                <a:rPr lang="en-US" sz="1400" dirty="0"/>
                <a:t> LZA TK </a:t>
              </a:r>
              <a:r>
                <a:rPr lang="en-US" sz="1400" dirty="0" err="1"/>
                <a:t>iebildumiem</a:t>
              </a:r>
              <a:endParaRPr lang="en-US" sz="1400" dirty="0"/>
            </a:p>
            <a:p>
              <a:r>
                <a:rPr lang="lv-LV" sz="1400" dirty="0"/>
                <a:t>Ģimenes asistenta pakalpojuma pilotprojekts</a:t>
              </a:r>
              <a:r>
                <a:rPr lang="en-US" sz="1400" dirty="0"/>
                <a:t>/</a:t>
              </a:r>
              <a:r>
                <a:rPr lang="en-US" sz="1400" dirty="0" err="1"/>
                <a:t>pētījums</a:t>
              </a:r>
              <a:r>
                <a:rPr lang="en-US" sz="1400" dirty="0"/>
                <a:t> (2 </a:t>
              </a:r>
              <a:r>
                <a:rPr lang="en-US" sz="1400" dirty="0" err="1"/>
                <a:t>gadi</a:t>
              </a:r>
              <a:r>
                <a:rPr lang="en-US" sz="1400" dirty="0"/>
                <a:t>)</a:t>
              </a:r>
            </a:p>
            <a:p>
              <a:r>
                <a:rPr lang="en-US" sz="1400" dirty="0"/>
                <a:t>E-</a:t>
              </a:r>
              <a:r>
                <a:rPr lang="en-US" sz="1400" dirty="0" err="1"/>
                <a:t>mācības</a:t>
              </a:r>
              <a:r>
                <a:rPr lang="en-US" sz="1400" dirty="0"/>
                <a:t> un </a:t>
              </a:r>
              <a:r>
                <a:rPr lang="en-US" sz="1400" dirty="0" err="1"/>
                <a:t>metodiku</a:t>
              </a:r>
              <a:r>
                <a:rPr lang="en-US" sz="1400" dirty="0"/>
                <a:t> </a:t>
              </a:r>
              <a:r>
                <a:rPr lang="en-US" sz="1400" dirty="0" err="1"/>
                <a:t>klātienes</a:t>
              </a:r>
              <a:r>
                <a:rPr lang="en-US" sz="1400" dirty="0"/>
                <a:t> </a:t>
              </a:r>
              <a:r>
                <a:rPr lang="en-US" sz="1400" dirty="0" err="1"/>
                <a:t>mācības</a:t>
              </a:r>
              <a:endParaRPr lang="en-US" sz="1400" dirty="0"/>
            </a:p>
            <a:p>
              <a:r>
                <a:rPr lang="lv-LV" sz="1400" dirty="0" err="1"/>
                <a:t>Ex-post</a:t>
              </a:r>
              <a:r>
                <a:rPr lang="lv-LV" sz="1400" dirty="0"/>
                <a:t> pētījums</a:t>
              </a:r>
            </a:p>
            <a:p>
              <a:endParaRPr lang="lv-LV" sz="1400" dirty="0"/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6351340" y="4910681"/>
            <a:ext cx="6216948" cy="969044"/>
            <a:chOff x="5874653" y="4840942"/>
            <a:chExt cx="6216948" cy="1111624"/>
          </a:xfrm>
        </p:grpSpPr>
        <p:sp>
          <p:nvSpPr>
            <p:cNvPr id="5" name="TextBox 4"/>
            <p:cNvSpPr txBox="1"/>
            <p:nvPr/>
          </p:nvSpPr>
          <p:spPr>
            <a:xfrm>
              <a:off x="5970287" y="4918527"/>
              <a:ext cx="6121314" cy="91795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/>
                <a:t>SUPERVĪZIJA UN APMĀCĪBAS</a:t>
              </a:r>
            </a:p>
            <a:p>
              <a:r>
                <a:rPr lang="en-US" sz="1400" dirty="0" err="1"/>
                <a:t>Pakalpojuma</a:t>
              </a:r>
              <a:r>
                <a:rPr lang="en-US" sz="1400" dirty="0"/>
                <a:t> </a:t>
              </a:r>
              <a:r>
                <a:rPr lang="en-US" sz="1400" dirty="0" err="1"/>
                <a:t>komensāciju</a:t>
              </a:r>
              <a:r>
                <a:rPr lang="en-US" sz="1400" dirty="0"/>
                <a:t> </a:t>
              </a:r>
              <a:r>
                <a:rPr lang="en-US" sz="1400" dirty="0" err="1"/>
                <a:t>izmaksas</a:t>
              </a:r>
              <a:r>
                <a:rPr lang="en-US" sz="1400" dirty="0"/>
                <a:t> </a:t>
              </a:r>
              <a:r>
                <a:rPr lang="en-US" sz="1400" dirty="0" err="1"/>
                <a:t>līdz</a:t>
              </a:r>
              <a:r>
                <a:rPr lang="en-US" sz="1400" dirty="0"/>
                <a:t> 30.09.2023.</a:t>
              </a:r>
            </a:p>
            <a:p>
              <a:r>
                <a:rPr lang="en-US" sz="1400" dirty="0" err="1"/>
                <a:t>Pakalpojuma</a:t>
              </a:r>
              <a:r>
                <a:rPr lang="en-US" sz="1400" dirty="0"/>
                <a:t> </a:t>
              </a:r>
              <a:r>
                <a:rPr lang="en-US" sz="1400" dirty="0" err="1"/>
                <a:t>iepirkuma</a:t>
              </a:r>
              <a:r>
                <a:rPr lang="en-US" sz="1400" dirty="0"/>
                <a:t> </a:t>
              </a:r>
              <a:r>
                <a:rPr lang="en-US" sz="1400" dirty="0" err="1"/>
                <a:t>maiņa</a:t>
              </a:r>
              <a:r>
                <a:rPr lang="en-US" sz="1400" dirty="0"/>
                <a:t> </a:t>
              </a:r>
              <a:r>
                <a:rPr lang="en-US" sz="1400" dirty="0" err="1"/>
                <a:t>pašvaldībām</a:t>
              </a:r>
              <a:endParaRPr lang="lv-LV" sz="1400" dirty="0"/>
            </a:p>
          </p:txBody>
        </p:sp>
        <p:sp>
          <p:nvSpPr>
            <p:cNvPr id="10" name="Rounded Rectangle 9"/>
            <p:cNvSpPr/>
            <p:nvPr/>
          </p:nvSpPr>
          <p:spPr>
            <a:xfrm>
              <a:off x="5874653" y="4840942"/>
              <a:ext cx="4775418" cy="1111624"/>
            </a:xfrm>
            <a:prstGeom prst="roundRect">
              <a:avLst/>
            </a:prstGeom>
            <a:noFill/>
            <a:ln w="28575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lv-LV"/>
            </a:p>
          </p:txBody>
        </p:sp>
      </p:grpSp>
      <p:sp>
        <p:nvSpPr>
          <p:cNvPr id="18" name="TextBox 17">
            <a:extLst>
              <a:ext uri="{FF2B5EF4-FFF2-40B4-BE49-F238E27FC236}">
                <a16:creationId xmlns:a16="http://schemas.microsoft.com/office/drawing/2014/main" id="{DC0F511B-2614-43B0-B6D9-AE5CFE6692B4}"/>
              </a:ext>
            </a:extLst>
          </p:cNvPr>
          <p:cNvSpPr txBox="1"/>
          <p:nvPr/>
        </p:nvSpPr>
        <p:spPr>
          <a:xfrm>
            <a:off x="408834" y="725613"/>
            <a:ext cx="4042670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SOCIĀLO DIENESTU VADĪBAS KVALITĀTES MODEĻA IZSTRĀDE</a:t>
            </a:r>
          </a:p>
          <a:p>
            <a:endParaRPr lang="en-US" b="1" dirty="0"/>
          </a:p>
          <a:p>
            <a:pPr marL="342900" indent="-342900">
              <a:buAutoNum type="arabicParenBoth"/>
            </a:pPr>
            <a:r>
              <a:rPr lang="en-US" sz="1400" dirty="0" err="1"/>
              <a:t>Pašvērtējuma</a:t>
            </a:r>
            <a:r>
              <a:rPr lang="en-US" sz="1400" dirty="0"/>
              <a:t> </a:t>
            </a:r>
            <a:r>
              <a:rPr lang="en-US" sz="1400" dirty="0" err="1"/>
              <a:t>standarts</a:t>
            </a:r>
            <a:r>
              <a:rPr lang="en-US" sz="1400" dirty="0"/>
              <a:t>.</a:t>
            </a:r>
          </a:p>
          <a:p>
            <a:pPr marL="342900" indent="-342900">
              <a:buAutoNum type="arabicParenBoth"/>
            </a:pPr>
            <a:r>
              <a:rPr lang="en-US" sz="1400" dirty="0" err="1"/>
              <a:t>Starpinstitucionālās</a:t>
            </a:r>
            <a:r>
              <a:rPr lang="en-US" sz="1400" dirty="0"/>
              <a:t> un </a:t>
            </a:r>
            <a:r>
              <a:rPr lang="en-US" sz="1400" dirty="0" err="1"/>
              <a:t>starpprofesionālās</a:t>
            </a:r>
            <a:r>
              <a:rPr lang="en-US" sz="1400" dirty="0"/>
              <a:t> </a:t>
            </a:r>
            <a:r>
              <a:rPr lang="en-US" sz="1400" dirty="0" err="1"/>
              <a:t>sadarbības</a:t>
            </a:r>
            <a:r>
              <a:rPr lang="en-US" sz="1400" dirty="0"/>
              <a:t> </a:t>
            </a:r>
            <a:r>
              <a:rPr lang="en-US" sz="1400" dirty="0" err="1"/>
              <a:t>mehānismi</a:t>
            </a:r>
            <a:r>
              <a:rPr lang="en-US" sz="1400" dirty="0"/>
              <a:t> </a:t>
            </a:r>
            <a:r>
              <a:rPr lang="en-US" sz="1400" dirty="0" err="1"/>
              <a:t>dažādu</a:t>
            </a:r>
            <a:r>
              <a:rPr lang="en-US" sz="1400" dirty="0"/>
              <a:t> </a:t>
            </a:r>
            <a:r>
              <a:rPr lang="en-US" sz="1400" dirty="0" err="1"/>
              <a:t>sociālo</a:t>
            </a:r>
            <a:r>
              <a:rPr lang="en-US" sz="1400" dirty="0"/>
              <a:t> </a:t>
            </a:r>
            <a:r>
              <a:rPr lang="en-US" sz="1400" dirty="0" err="1"/>
              <a:t>gadījumu</a:t>
            </a:r>
            <a:r>
              <a:rPr lang="en-US" sz="1400" dirty="0"/>
              <a:t> </a:t>
            </a:r>
            <a:r>
              <a:rPr lang="en-US" sz="1400" dirty="0" err="1"/>
              <a:t>vadībai</a:t>
            </a:r>
            <a:r>
              <a:rPr lang="en-US" sz="1400" dirty="0"/>
              <a:t> (</a:t>
            </a:r>
            <a:r>
              <a:rPr lang="en-US" sz="1400" dirty="0" err="1"/>
              <a:t>ceļa</a:t>
            </a:r>
            <a:r>
              <a:rPr lang="en-US" sz="1400" dirty="0"/>
              <a:t> </a:t>
            </a:r>
            <a:r>
              <a:rPr lang="en-US" sz="1400" dirty="0" err="1"/>
              <a:t>kartes</a:t>
            </a:r>
            <a:r>
              <a:rPr lang="en-US" sz="1400" dirty="0"/>
              <a:t>)</a:t>
            </a:r>
          </a:p>
          <a:p>
            <a:pPr marL="342900" indent="-342900">
              <a:buAutoNum type="arabicParenBoth"/>
            </a:pPr>
            <a:r>
              <a:rPr lang="en-US" sz="1400" dirty="0" err="1"/>
              <a:t>Sociālā</a:t>
            </a:r>
            <a:r>
              <a:rPr lang="en-US" sz="1400" dirty="0"/>
              <a:t> </a:t>
            </a:r>
            <a:r>
              <a:rPr lang="en-US" sz="1400" dirty="0" err="1"/>
              <a:t>darba</a:t>
            </a:r>
            <a:r>
              <a:rPr lang="en-US" sz="1400" dirty="0"/>
              <a:t> </a:t>
            </a:r>
            <a:r>
              <a:rPr lang="en-US" sz="1400" dirty="0" err="1"/>
              <a:t>prakses</a:t>
            </a:r>
            <a:r>
              <a:rPr lang="en-US" sz="1400" dirty="0"/>
              <a:t> </a:t>
            </a:r>
            <a:r>
              <a:rPr lang="en-US" sz="1400" dirty="0" err="1"/>
              <a:t>slodzes</a:t>
            </a:r>
            <a:r>
              <a:rPr lang="en-US" sz="1400" dirty="0"/>
              <a:t> </a:t>
            </a:r>
            <a:r>
              <a:rPr lang="en-US" sz="1400" dirty="0" err="1"/>
              <a:t>kritēriji</a:t>
            </a:r>
            <a:r>
              <a:rPr lang="en-US" sz="1400" dirty="0"/>
              <a:t> un </a:t>
            </a:r>
            <a:r>
              <a:rPr lang="en-US" sz="1400" dirty="0" err="1"/>
              <a:t>rezultatīvie</a:t>
            </a:r>
            <a:r>
              <a:rPr lang="en-US" sz="1400" dirty="0"/>
              <a:t> </a:t>
            </a:r>
            <a:r>
              <a:rPr lang="en-US" sz="1400" dirty="0" err="1"/>
              <a:t>rādītāji</a:t>
            </a:r>
            <a:r>
              <a:rPr lang="en-US" sz="1400" dirty="0"/>
              <a:t>;</a:t>
            </a:r>
          </a:p>
          <a:p>
            <a:pPr marL="342900" indent="-342900">
              <a:buAutoNum type="arabicParenBoth"/>
            </a:pPr>
            <a:r>
              <a:rPr lang="en-US" sz="1400" dirty="0"/>
              <a:t>E-</a:t>
            </a:r>
            <a:r>
              <a:rPr lang="en-US" sz="1400" dirty="0" err="1"/>
              <a:t>mācību</a:t>
            </a:r>
            <a:r>
              <a:rPr lang="en-US" sz="1400" dirty="0"/>
              <a:t> </a:t>
            </a:r>
            <a:r>
              <a:rPr lang="en-US" sz="1400" dirty="0" err="1"/>
              <a:t>programma</a:t>
            </a:r>
            <a:r>
              <a:rPr lang="en-US" sz="1400" dirty="0"/>
              <a:t> un </a:t>
            </a:r>
            <a:r>
              <a:rPr lang="en-US" sz="1400" dirty="0" err="1"/>
              <a:t>padziļināta</a:t>
            </a:r>
            <a:r>
              <a:rPr lang="en-US" sz="1400" dirty="0"/>
              <a:t> </a:t>
            </a:r>
            <a:r>
              <a:rPr lang="en-US" sz="1400" dirty="0" err="1"/>
              <a:t>mācību</a:t>
            </a:r>
            <a:r>
              <a:rPr lang="en-US" sz="1400" dirty="0"/>
              <a:t> </a:t>
            </a:r>
            <a:r>
              <a:rPr lang="en-US" sz="1400" dirty="0" err="1"/>
              <a:t>programma</a:t>
            </a:r>
            <a:endParaRPr lang="en-US" sz="1400" dirty="0"/>
          </a:p>
          <a:p>
            <a:pPr marL="342900" indent="-342900">
              <a:buAutoNum type="arabicParenBoth"/>
            </a:pPr>
            <a:endParaRPr lang="en-US" sz="1400" dirty="0"/>
          </a:p>
          <a:p>
            <a:r>
              <a:rPr lang="en-US" sz="1400" dirty="0"/>
              <a:t>PILOTPROJEKTS</a:t>
            </a:r>
          </a:p>
          <a:p>
            <a:pPr algn="ctr"/>
            <a:endParaRPr lang="lv-LV" b="1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47B3B947-A039-4EF6-B3E4-33177B33C2F9}"/>
              </a:ext>
            </a:extLst>
          </p:cNvPr>
          <p:cNvSpPr txBox="1"/>
          <p:nvPr/>
        </p:nvSpPr>
        <p:spPr>
          <a:xfrm>
            <a:off x="408834" y="4937989"/>
            <a:ext cx="5355509" cy="14619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 fontAlgn="base">
              <a:spcBef>
                <a:spcPts val="600"/>
              </a:spcBef>
              <a:spcAft>
                <a:spcPts val="600"/>
              </a:spcAft>
              <a:buClr>
                <a:srgbClr val="000000"/>
              </a:buClr>
            </a:pPr>
            <a:r>
              <a:rPr lang="lv-LV" sz="1400" u="none" strike="noStrike" dirty="0">
                <a:effectLst/>
                <a:ea typeface="Times New Roman" panose="02020603050405020304" pitchFamily="18" charset="0"/>
              </a:rPr>
              <a:t>Skaidrot sociālā darba kopienā jēdzienu, nozīmi, iespējas un pamatot sociālā darbinieka kopienā lomu kopienas labklājības veicināšanā. </a:t>
            </a:r>
          </a:p>
          <a:p>
            <a:r>
              <a:rPr lang="lv-LV" sz="1400" dirty="0">
                <a:effectLst/>
                <a:ea typeface="Times New Roman" panose="02020603050405020304" pitchFamily="18" charset="0"/>
              </a:rPr>
              <a:t>Veicināt kopienas, aktīvo iedzīvotāju, pašvaldību un sociālo dienestu sadarbību, lai preventīvi risinātu sociālās problēmas kopienā.</a:t>
            </a:r>
            <a:endParaRPr lang="en-US" sz="1400" dirty="0">
              <a:effectLst/>
              <a:ea typeface="Times New Roman" panose="02020603050405020304" pitchFamily="18" charset="0"/>
            </a:endParaRPr>
          </a:p>
          <a:p>
            <a:endParaRPr lang="en-US" sz="1400" dirty="0"/>
          </a:p>
          <a:p>
            <a:r>
              <a:rPr lang="en-US" sz="1400" dirty="0"/>
              <a:t>Radio </a:t>
            </a:r>
            <a:r>
              <a:rPr lang="en-US" sz="1400" dirty="0" err="1"/>
              <a:t>intervijas</a:t>
            </a:r>
            <a:r>
              <a:rPr lang="en-US" sz="1400" dirty="0"/>
              <a:t>, </a:t>
            </a:r>
            <a:r>
              <a:rPr lang="en-US" sz="1400" dirty="0" err="1"/>
              <a:t>viedokļu</a:t>
            </a:r>
            <a:r>
              <a:rPr lang="en-US" sz="1400" dirty="0"/>
              <a:t> </a:t>
            </a:r>
            <a:r>
              <a:rPr lang="en-US" sz="1400" dirty="0" err="1"/>
              <a:t>raksti</a:t>
            </a:r>
            <a:r>
              <a:rPr lang="en-US" sz="1400" dirty="0"/>
              <a:t>, </a:t>
            </a:r>
            <a:endParaRPr lang="lv-LV" sz="1400" dirty="0"/>
          </a:p>
        </p:txBody>
      </p:sp>
    </p:spTree>
    <p:extLst>
      <p:ext uri="{BB962C8B-B14F-4D97-AF65-F5344CB8AC3E}">
        <p14:creationId xmlns:p14="http://schemas.microsoft.com/office/powerpoint/2010/main" val="1512419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2168</TotalTime>
  <Words>284</Words>
  <Application>Microsoft Office PowerPoint</Application>
  <PresentationFormat>Platekrāna</PresentationFormat>
  <Paragraphs>42</Paragraphs>
  <Slides>3</Slides>
  <Notes>0</Notes>
  <HiddenSlides>0</HiddenSlides>
  <MMClips>0</MMClips>
  <ScaleCrop>false</ScaleCrop>
  <HeadingPairs>
    <vt:vector size="6" baseType="variant">
      <vt:variant>
        <vt:lpstr>Lietotie fonti</vt:lpstr>
      </vt:variant>
      <vt:variant>
        <vt:i4>3</vt:i4>
      </vt:variant>
      <vt:variant>
        <vt:lpstr>Dizains</vt:lpstr>
      </vt:variant>
      <vt:variant>
        <vt:i4>1</vt:i4>
      </vt:variant>
      <vt:variant>
        <vt:lpstr>Slaidu virsraksti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Aktualitātes projektā Profesionāla sociālā darba attīstība pašvaldībās</vt:lpstr>
      <vt:lpstr>PowerPoint prezentācija</vt:lpstr>
      <vt:lpstr>PowerPoint prezentācija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LM kā nozares attīstības galvenajam virzītājspēkam</dc:title>
  <dc:creator>Liesma Ose</dc:creator>
  <cp:lastModifiedBy>Maija Muceniece</cp:lastModifiedBy>
  <cp:revision>67</cp:revision>
  <dcterms:created xsi:type="dcterms:W3CDTF">2021-03-29T11:43:13Z</dcterms:created>
  <dcterms:modified xsi:type="dcterms:W3CDTF">2023-03-15T08:35:58Z</dcterms:modified>
</cp:coreProperties>
</file>