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66FF"/>
    <a:srgbClr val="E33171"/>
    <a:srgbClr val="EAA0B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0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686B-DEB3-4CBD-B4B5-4E6E37938983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9376-CD9B-46DB-A5C7-9A34795558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390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5FE03-99CD-4EA1-BBB2-0309DF5EC22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476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634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6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37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99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732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54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580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042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813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3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417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633C-1231-4B16-B189-C1DE1FFC1B16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388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500" y="3082531"/>
            <a:ext cx="34290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v-LV" sz="1350">
              <a:latin typeface="Calibri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27584" y="540979"/>
            <a:ext cx="7776864" cy="75507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lv-LV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1600" b="1" dirty="0">
                <a:latin typeface="Times New Roman" pitchFamily="18" charset="0"/>
                <a:cs typeface="Times New Roman" pitchFamily="18" charset="0"/>
              </a:rPr>
              <a:t>Klientu vietu sadalījums valsts sociālās aprūpes centru (VSAC) </a:t>
            </a:r>
            <a:r>
              <a:rPr lang="lv-LV" sz="1600" b="1" dirty="0">
                <a:latin typeface="Times New Roman" pitchFamily="18" charset="0"/>
                <a:cs typeface="Times New Roman" pitchFamily="18" charset="0"/>
              </a:rPr>
              <a:t>filiālēs uz 01.01.2024.</a:t>
            </a:r>
          </a:p>
          <a:p>
            <a:pPr>
              <a:defRPr/>
            </a:pPr>
            <a:endParaRPr lang="lv-LV" sz="135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v-LV" sz="135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Latvijas-administrativa-iedalijuma-karte-2-grupa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5459" y="1360665"/>
            <a:ext cx="6348146" cy="4207214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883062" y="2510518"/>
            <a:ext cx="949858" cy="501112"/>
          </a:xfrm>
          <a:prstGeom prst="wedgeRoundRectCallout">
            <a:avLst>
              <a:gd name="adj1" fmla="val 9408"/>
              <a:gd name="adj2" fmla="val -214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10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undaga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v.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876526" y="3043937"/>
            <a:ext cx="1073242" cy="664616"/>
          </a:xfrm>
          <a:prstGeom prst="wedgeRoundRectCallout">
            <a:avLst>
              <a:gd name="adj1" fmla="val -29437"/>
              <a:gd name="adj2" fmla="val 30982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Veģi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154 v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949921" y="3373695"/>
            <a:ext cx="1011543" cy="559018"/>
          </a:xfrm>
          <a:prstGeom prst="wedgeRoundRectCallout">
            <a:avLst>
              <a:gd name="adj1" fmla="val 60680"/>
              <a:gd name="adj2" fmla="val 64972"/>
              <a:gd name="adj3" fmla="val 16667"/>
            </a:avLst>
          </a:prstGeom>
          <a:ln w="38100">
            <a:solidFill>
              <a:srgbClr val="FFFF00"/>
            </a:solidFill>
            <a:prstDash val="sysDash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Liepāja</a:t>
            </a:r>
            <a:r>
              <a:rPr lang="en-GB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v.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v-LV" sz="9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GB" sz="9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v.</a:t>
            </a:r>
            <a:r>
              <a:rPr lang="lv-LV" sz="9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65 </a:t>
            </a:r>
            <a:r>
              <a:rPr lang="lv-LV" sz="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1987798" y="3713297"/>
            <a:ext cx="829877" cy="538715"/>
          </a:xfrm>
          <a:prstGeom prst="wedgeRoundRectCallout">
            <a:avLst>
              <a:gd name="adj1" fmla="val -44340"/>
              <a:gd name="adj2" fmla="val 1485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Aizvīķi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1316030" y="2941870"/>
            <a:ext cx="876399" cy="382156"/>
          </a:xfrm>
          <a:prstGeom prst="wedgeRoundRectCallout">
            <a:avLst>
              <a:gd name="adj1" fmla="val 33549"/>
              <a:gd name="adj2" fmla="val 2526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Gudenieki</a:t>
            </a:r>
          </a:p>
          <a:p>
            <a:pPr algn="ctr"/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lv-LV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3742840" y="3794266"/>
            <a:ext cx="1111417" cy="641422"/>
          </a:xfrm>
          <a:prstGeom prst="wedgeRoundRectCallout">
            <a:avLst>
              <a:gd name="adj1" fmla="val -34364"/>
              <a:gd name="adj2" fmla="val 3060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Iecava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>
            <a:off x="2733199" y="3220919"/>
            <a:ext cx="1111860" cy="623248"/>
          </a:xfrm>
          <a:prstGeom prst="wedgeRoundRectCallout">
            <a:avLst>
              <a:gd name="adj1" fmla="val 2051"/>
              <a:gd name="adj2" fmla="val 3023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Lielbērze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>
            <a:off x="4804931" y="3767855"/>
            <a:ext cx="1143378" cy="664687"/>
          </a:xfrm>
          <a:prstGeom prst="wedgeRoundRectCallout">
            <a:avLst>
              <a:gd name="adj1" fmla="val -23921"/>
              <a:gd name="adj2" fmla="val 1974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Jelgava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2776956" y="2908120"/>
            <a:ext cx="864625" cy="397332"/>
          </a:xfrm>
          <a:prstGeom prst="wedgeRoundRectCallout">
            <a:avLst>
              <a:gd name="adj1" fmla="val 21805"/>
              <a:gd name="adj2" fmla="val 26396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Ķīši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2706865" y="3791120"/>
            <a:ext cx="1093480" cy="641422"/>
          </a:xfrm>
          <a:prstGeom prst="wedgeRoundRectCallout">
            <a:avLst>
              <a:gd name="adj1" fmla="val 22222"/>
              <a:gd name="adj2" fmla="val 40014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Ziedkalne</a:t>
            </a: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6543009" y="4303436"/>
            <a:ext cx="1224112" cy="726484"/>
          </a:xfrm>
          <a:prstGeom prst="wedgeRoundRectCallout">
            <a:avLst>
              <a:gd name="adj1" fmla="val -95871"/>
              <a:gd name="adj2" fmla="val 71785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lv-LV" sz="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Kalkūni</a:t>
            </a:r>
            <a:r>
              <a:rPr lang="en-GB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v-LV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5923084" y="3731366"/>
            <a:ext cx="1224111" cy="726484"/>
          </a:xfrm>
          <a:prstGeom prst="wedgeRoundRectCallout">
            <a:avLst>
              <a:gd name="adj1" fmla="val -2923"/>
              <a:gd name="adj2" fmla="val 32023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lv-LV" sz="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Kalupe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auto">
          <a:xfrm>
            <a:off x="7017136" y="3779734"/>
            <a:ext cx="837874" cy="518157"/>
          </a:xfrm>
          <a:prstGeom prst="wedgeRoundRectCallout">
            <a:avLst>
              <a:gd name="adj1" fmla="val -24340"/>
              <a:gd name="adj2" fmla="val 40389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Krastiņi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6284666" y="2899746"/>
            <a:ext cx="1322534" cy="879606"/>
          </a:xfrm>
          <a:prstGeom prst="wedgeRoundRectCallout">
            <a:avLst>
              <a:gd name="adj1" fmla="val 17248"/>
              <a:gd name="adj2" fmla="val 48340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Litene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203</a:t>
            </a:r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auto">
          <a:xfrm>
            <a:off x="5376620" y="4352308"/>
            <a:ext cx="1119511" cy="743340"/>
          </a:xfrm>
          <a:prstGeom prst="wedgeRoundRectCallout">
            <a:avLst>
              <a:gd name="adj1" fmla="val -8321"/>
              <a:gd name="adj2" fmla="val 37127"/>
              <a:gd name="adj3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Mēmele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AutoShape 33"/>
          <p:cNvSpPr>
            <a:spLocks noChangeArrowheads="1"/>
          </p:cNvSpPr>
          <p:nvPr/>
        </p:nvSpPr>
        <p:spPr bwMode="auto">
          <a:xfrm>
            <a:off x="4900457" y="2888389"/>
            <a:ext cx="1434283" cy="876319"/>
          </a:xfrm>
          <a:prstGeom prst="wedgeRoundRectCallout">
            <a:avLst>
              <a:gd name="adj1" fmla="val -21079"/>
              <a:gd name="adj2" fmla="val 50004"/>
              <a:gd name="adj3" fmla="val 1666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Ropaži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AutoShape 35"/>
          <p:cNvSpPr>
            <a:spLocks noChangeArrowheads="1"/>
          </p:cNvSpPr>
          <p:nvPr/>
        </p:nvSpPr>
        <p:spPr bwMode="auto">
          <a:xfrm>
            <a:off x="5276062" y="2024668"/>
            <a:ext cx="1386042" cy="905940"/>
          </a:xfrm>
          <a:prstGeom prst="wedgeRoundRectCallout">
            <a:avLst>
              <a:gd name="adj1" fmla="val -7684"/>
              <a:gd name="adj2" fmla="val 36867"/>
              <a:gd name="adj3" fmla="val 1666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Rūja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6409439" y="2398799"/>
            <a:ext cx="821545" cy="475980"/>
          </a:xfrm>
          <a:prstGeom prst="wedgeRoundRectCallout">
            <a:avLst>
              <a:gd name="adj1" fmla="val -36342"/>
              <a:gd name="adj2" fmla="val 30384"/>
              <a:gd name="adj3" fmla="val 1666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Valka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899722" y="4687931"/>
            <a:ext cx="2050046" cy="877163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“Kurzeme”</a:t>
            </a:r>
          </a:p>
          <a:p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 filiāles) </a:t>
            </a:r>
          </a:p>
          <a:p>
            <a:r>
              <a:rPr lang="en-GB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 v</a:t>
            </a:r>
            <a:r>
              <a:rPr lang="en-GB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(17</a:t>
            </a:r>
            <a:r>
              <a:rPr lang="en-GB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bērniem/ 689 </a:t>
            </a:r>
            <a:r>
              <a:rPr lang="lv-LV" sz="10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GB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479144" y="1350477"/>
            <a:ext cx="2270442" cy="85408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“Rīga”                 </a:t>
            </a:r>
          </a:p>
          <a:p>
            <a:r>
              <a:rPr lang="lv-LV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 filiāles)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691 v.                                              (101</a:t>
            </a:r>
            <a:r>
              <a:rPr lang="en-GB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v.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bērniem/590 </a:t>
            </a:r>
            <a:r>
              <a:rPr lang="lv-LV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lv-LV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 flipH="1">
            <a:off x="124350" y="1103932"/>
            <a:ext cx="3367529" cy="52322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Kopā </a:t>
            </a:r>
            <a:r>
              <a:rPr lang="en-GB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VSAC ar 2</a:t>
            </a:r>
            <a:r>
              <a:rPr lang="en-GB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v-LV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filiālēm </a:t>
            </a:r>
            <a:r>
              <a:rPr lang="en-GB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v-LV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468</a:t>
            </a:r>
            <a:r>
              <a:rPr lang="en-GB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lv-LV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ērniem</a:t>
            </a:r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3350 </a:t>
            </a:r>
            <a:r>
              <a:rPr lang="lv-LV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v.p</a:t>
            </a:r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7169146" y="5608587"/>
            <a:ext cx="515132" cy="18466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lv-LV" sz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333973" y="4460660"/>
            <a:ext cx="1995976" cy="83099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“Zemgale” </a:t>
            </a:r>
          </a:p>
          <a:p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filiāles)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1243v</a:t>
            </a:r>
            <a:r>
              <a:rPr lang="en-GB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880082" y="3989611"/>
            <a:ext cx="1281472" cy="641422"/>
          </a:xfrm>
          <a:prstGeom prst="wedgeRoundRectCallout">
            <a:avLst>
              <a:gd name="adj1" fmla="val 24975"/>
              <a:gd name="adj2" fmla="val 48993"/>
              <a:gd name="adj3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Iļģi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2B9C36-61E5-4ADE-8BAB-24784D68E036}"/>
              </a:ext>
            </a:extLst>
          </p:cNvPr>
          <p:cNvSpPr/>
          <p:nvPr/>
        </p:nvSpPr>
        <p:spPr>
          <a:xfrm>
            <a:off x="7169146" y="5328642"/>
            <a:ext cx="515132" cy="2799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/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CF72DDA7-B61B-461C-BA50-2743656EF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094" y="4956626"/>
            <a:ext cx="1798971" cy="838691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</a:t>
            </a:r>
            <a:r>
              <a:rPr lang="en-GB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Latgale</a:t>
            </a:r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        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filiāles)</a:t>
            </a:r>
          </a:p>
          <a:p>
            <a:r>
              <a:rPr lang="en-GB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v</a:t>
            </a:r>
            <a:r>
              <a:rPr lang="en-GB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</a:t>
            </a:r>
          </a:p>
          <a:p>
            <a:endParaRPr lang="lv-LV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AutoShape 8">
            <a:extLst>
              <a:ext uri="{FF2B5EF4-FFF2-40B4-BE49-F238E27FC236}">
                <a16:creationId xmlns:a16="http://schemas.microsoft.com/office/drawing/2014/main" id="{BE147DEF-BB48-4981-8102-C506D3055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780" y="2778204"/>
            <a:ext cx="1495773" cy="1002400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/>
            <a:endParaRPr lang="lv-LV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Ezerkrasti </a:t>
            </a:r>
          </a:p>
          <a:p>
            <a:r>
              <a:rPr lang="lv-LV" sz="1050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        </a:t>
            </a:r>
          </a:p>
          <a:p>
            <a:r>
              <a:rPr lang="lv-LV" sz="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(1.k.-252 v./ 2.k. – 128 v.)</a:t>
            </a:r>
          </a:p>
        </p:txBody>
      </p:sp>
      <p:sp>
        <p:nvSpPr>
          <p:cNvPr id="46" name="AutoShape 8">
            <a:extLst>
              <a:ext uri="{FF2B5EF4-FFF2-40B4-BE49-F238E27FC236}">
                <a16:creationId xmlns:a16="http://schemas.microsoft.com/office/drawing/2014/main" id="{A381CBCA-7C02-4407-A9B6-80D27233A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444" y="2179935"/>
            <a:ext cx="1322534" cy="768866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Jugla 170 v. </a:t>
            </a:r>
            <a:r>
              <a:rPr lang="lv-LV" sz="800" i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(remontd.periodā) </a:t>
            </a:r>
            <a:r>
              <a:rPr lang="lv-LV" sz="1000" noProof="1">
                <a:solidFill>
                  <a:schemeClr val="tx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neredzīgām pers. </a:t>
            </a:r>
            <a:endParaRPr lang="lv-LV" sz="1000" dirty="0">
              <a:solidFill>
                <a:schemeClr val="tx1"/>
              </a:solidFill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AutoShape 8">
            <a:extLst>
              <a:ext uri="{FF2B5EF4-FFF2-40B4-BE49-F238E27FC236}">
                <a16:creationId xmlns:a16="http://schemas.microsoft.com/office/drawing/2014/main" id="{B6A35FB9-CF93-40F5-8D65-850BAAF4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46" y="2567771"/>
            <a:ext cx="808226" cy="398033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Kalnciems  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lv-LV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" name="AutoShape 8">
            <a:extLst>
              <a:ext uri="{FF2B5EF4-FFF2-40B4-BE49-F238E27FC236}">
                <a16:creationId xmlns:a16="http://schemas.microsoft.com/office/drawing/2014/main" id="{E40E8B9D-BFDA-419F-B6AC-89591A468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623" y="2179934"/>
            <a:ext cx="997123" cy="390687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Rīga  </a:t>
            </a:r>
          </a:p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v. </a:t>
            </a:r>
            <a:r>
              <a:rPr lang="lv-LV" sz="1000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</a:p>
        </p:txBody>
      </p:sp>
      <p:sp>
        <p:nvSpPr>
          <p:cNvPr id="51" name="AutoShape 8">
            <a:extLst>
              <a:ext uri="{FF2B5EF4-FFF2-40B4-BE49-F238E27FC236}">
                <a16:creationId xmlns:a16="http://schemas.microsoft.com/office/drawing/2014/main" id="{F75AC747-514F-4783-A884-619C8025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902" y="2156881"/>
            <a:ext cx="997124" cy="369017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Pļavnieki  </a:t>
            </a:r>
          </a:p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 v. </a:t>
            </a:r>
            <a:r>
              <a:rPr lang="lv-LV" sz="1000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</a:p>
        </p:txBody>
      </p:sp>
      <p:sp>
        <p:nvSpPr>
          <p:cNvPr id="52" name="AutoShape 8">
            <a:extLst>
              <a:ext uri="{FF2B5EF4-FFF2-40B4-BE49-F238E27FC236}">
                <a16:creationId xmlns:a16="http://schemas.microsoft.com/office/drawing/2014/main" id="{01BC7D1E-A4F5-4342-95AC-7D68F213D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822" y="1776642"/>
            <a:ext cx="950595" cy="358665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Teika                          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v. </a:t>
            </a:r>
            <a:r>
              <a:rPr lang="lv-LV" sz="1000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</a:p>
          <a:p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160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307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Egita Dorozkina</dc:creator>
  <cp:lastModifiedBy>Egita Dorožkina</cp:lastModifiedBy>
  <cp:revision>75</cp:revision>
  <cp:lastPrinted>2019-12-10T12:01:39Z</cp:lastPrinted>
  <dcterms:created xsi:type="dcterms:W3CDTF">2019-01-11T15:16:59Z</dcterms:created>
  <dcterms:modified xsi:type="dcterms:W3CDTF">2024-02-19T11:26:48Z</dcterms:modified>
</cp:coreProperties>
</file>