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894" r:id="rId2"/>
    <p:sldMasterId id="2147483901" r:id="rId3"/>
    <p:sldMasterId id="2147483909" r:id="rId4"/>
    <p:sldMasterId id="2147483925" r:id="rId5"/>
    <p:sldMasterId id="2147483930" r:id="rId6"/>
    <p:sldMasterId id="2147483937" r:id="rId7"/>
    <p:sldMasterId id="2147483944" r:id="rId8"/>
    <p:sldMasterId id="2147483969" r:id="rId9"/>
  </p:sldMasterIdLst>
  <p:notesMasterIdLst>
    <p:notesMasterId r:id="rId28"/>
  </p:notesMasterIdLst>
  <p:handoutMasterIdLst>
    <p:handoutMasterId r:id="rId29"/>
  </p:handoutMasterIdLst>
  <p:sldIdLst>
    <p:sldId id="256" r:id="rId10"/>
    <p:sldId id="521" r:id="rId11"/>
    <p:sldId id="528" r:id="rId12"/>
    <p:sldId id="527" r:id="rId13"/>
    <p:sldId id="529" r:id="rId14"/>
    <p:sldId id="522" r:id="rId15"/>
    <p:sldId id="523" r:id="rId16"/>
    <p:sldId id="508" r:id="rId17"/>
    <p:sldId id="509" r:id="rId18"/>
    <p:sldId id="500" r:id="rId19"/>
    <p:sldId id="526" r:id="rId20"/>
    <p:sldId id="510" r:id="rId21"/>
    <p:sldId id="475" r:id="rId22"/>
    <p:sldId id="494" r:id="rId23"/>
    <p:sldId id="516" r:id="rId24"/>
    <p:sldId id="518" r:id="rId25"/>
    <p:sldId id="517" r:id="rId26"/>
    <p:sldId id="300" r:id="rId27"/>
  </p:sldIdLst>
  <p:sldSz cx="12192000" cy="6858000"/>
  <p:notesSz cx="6735763" cy="98694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852"/>
    <a:srgbClr val="476D1D"/>
    <a:srgbClr val="4B346A"/>
    <a:srgbClr val="664790"/>
    <a:srgbClr val="FFFFD5"/>
    <a:srgbClr val="E8CEFE"/>
    <a:srgbClr val="336699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091" autoAdjust="0"/>
  </p:normalViewPr>
  <p:slideViewPr>
    <p:cSldViewPr snapToGrid="0">
      <p:cViewPr varScale="1">
        <p:scale>
          <a:sx n="73" d="100"/>
          <a:sy n="73" d="100"/>
        </p:scale>
        <p:origin x="9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89A1BF48-755E-4DDC-933F-5E8929E31AF0}" type="datetimeFigureOut">
              <a:rPr lang="lv-LV" smtClean="0"/>
              <a:t>30.08.2022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53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A06E9D7-980D-48A7-B798-66DC81083E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535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4" y="0"/>
            <a:ext cx="2918830" cy="49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4301"/>
            <a:ext cx="2918830" cy="49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4" y="9374301"/>
            <a:ext cx="2918830" cy="49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36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:notes"/>
          <p:cNvSpPr txBox="1">
            <a:spLocks noGrp="1"/>
          </p:cNvSpPr>
          <p:nvPr>
            <p:ph type="body" idx="1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04" name="Google Shape;2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94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38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39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37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609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8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24550">
              <a:buSzTx/>
              <a:defRPr/>
            </a:pPr>
            <a:r>
              <a:rPr lang="lv-LV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  <a:sym typeface="Arial"/>
              </a:rPr>
              <a:t>Šeit norādītas kopējās ERAF investīcijas. Ņemot vērā, ka ES fondu investīcijas ir vērstas uz iekļaujošu izglītību, projektos, kur tiek veikti būvdarbi, tiek veikti darbi vides </a:t>
            </a:r>
            <a:r>
              <a:rPr lang="lv-LV" kern="1200" dirty="0" err="1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  <a:sym typeface="Arial"/>
              </a:rPr>
              <a:t>piekļustamības</a:t>
            </a:r>
            <a:r>
              <a:rPr lang="lv-LV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  <a:sym typeface="Arial"/>
              </a:rPr>
              <a:t> nodrošināšanai.</a:t>
            </a:r>
            <a:endParaRPr lang="en-GB" kern="1200" dirty="0">
              <a:solidFill>
                <a:srgbClr val="222222">
                  <a:alpha val="60000"/>
                </a:srgbClr>
              </a:solidFill>
              <a:latin typeface="Source Sans Pro" charset="0"/>
              <a:ea typeface="Source Sans Pro" charset="0"/>
              <a:cs typeface="Source Sans Pro" charset="0"/>
              <a:sym typeface="Arial"/>
            </a:endParaRPr>
          </a:p>
          <a:p>
            <a:pPr marL="0" indent="0" algn="just" defTabSz="924550">
              <a:buSzTx/>
              <a:defRPr/>
            </a:pPr>
            <a:r>
              <a:rPr lang="lv-LV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  <a:sym typeface="Arial"/>
              </a:rPr>
              <a:t>Piemēram, (1) Veikti pārbūves, atjaunošanas vai jaunas būvniecības darbi,  (2) Nodrošināti kontrastējoši marķējumi pie trepēm un slīpiem pandusiem,  (3) Ierīkoti atbilstoša platuma lifti un/vai pacēlāji, kas ļauj pārvietoties personām ratiņkrēslos starp stāviem;  (4) Lifti, ja tādi tiek paredzēti, piegādājami ar balss izziņošanu un stāva izsaukšanas pogām ar taktilu reljefu.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49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19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7:notes"/>
          <p:cNvSpPr txBox="1">
            <a:spLocks noGrp="1"/>
          </p:cNvSpPr>
          <p:nvPr>
            <p:ph type="body" idx="1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1" name="Google Shape;10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591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692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58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72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875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 smtClean="0"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lv-LV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20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A08ED-9CDA-47D3-8F1E-B4C7873377E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605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3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lv-LV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25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0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200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919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6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5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9" y="3683761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63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5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257551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8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title">
  <p:cSld name="Title Slide 2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895578" y="2235200"/>
            <a:ext cx="84707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039009" y="5518677"/>
            <a:ext cx="7296539" cy="89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327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>
  <p:cSld name="graphic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16775" y="681042"/>
            <a:ext cx="4403460" cy="10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631117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31117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681037"/>
            <a:ext cx="473336" cy="1061702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6878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aphics">
  <p:cSld name="text graphic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008072" y="839096"/>
            <a:ext cx="3338019" cy="535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616775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16775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1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6">
  <p:cSld name="text image 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6096000" y="42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616776" y="645459"/>
            <a:ext cx="2813997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616775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616775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4050139" y="645459"/>
            <a:ext cx="4863820" cy="37763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>
            <a:spLocks noGrp="1"/>
          </p:cNvSpPr>
          <p:nvPr>
            <p:ph type="pic" idx="3"/>
          </p:nvPr>
        </p:nvSpPr>
        <p:spPr>
          <a:xfrm>
            <a:off x="9025977" y="645460"/>
            <a:ext cx="2338907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>
            <a:spLocks noGrp="1"/>
          </p:cNvSpPr>
          <p:nvPr>
            <p:ph type="pic" idx="4"/>
          </p:nvPr>
        </p:nvSpPr>
        <p:spPr>
          <a:xfrm>
            <a:off x="9025977" y="2580585"/>
            <a:ext cx="2338907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>
            <a:spLocks noGrp="1"/>
          </p:cNvSpPr>
          <p:nvPr>
            <p:ph type="pic" idx="5"/>
          </p:nvPr>
        </p:nvSpPr>
        <p:spPr>
          <a:xfrm>
            <a:off x="4050137" y="4505078"/>
            <a:ext cx="2338907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>
            <a:spLocks noGrp="1"/>
          </p:cNvSpPr>
          <p:nvPr>
            <p:ph type="pic" idx="6"/>
          </p:nvPr>
        </p:nvSpPr>
        <p:spPr>
          <a:xfrm>
            <a:off x="6499303" y="4505078"/>
            <a:ext cx="4863820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16776" y="2603356"/>
            <a:ext cx="2813997" cy="335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724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8">
  <p:cSld name="text image 8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16775" y="681042"/>
            <a:ext cx="4403460" cy="104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631117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631117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0" y="681037"/>
            <a:ext cx="473336" cy="1061702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716036" y="4372142"/>
            <a:ext cx="3371869" cy="146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Char char="•"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2"/>
          </p:nvPr>
        </p:nvSpPr>
        <p:spPr>
          <a:xfrm>
            <a:off x="4580088" y="3778256"/>
            <a:ext cx="3371869" cy="146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Char char="•"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3"/>
          </p:nvPr>
        </p:nvSpPr>
        <p:spPr>
          <a:xfrm>
            <a:off x="8430164" y="3164537"/>
            <a:ext cx="3371869" cy="146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Char char="•"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7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4" y="5261489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6" y="5261501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6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5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9" y="3683761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5" y="5261493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7" y="5261505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31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616775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16775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0" y="5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51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767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8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20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631117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631117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25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1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1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43212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1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1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010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solidFill>
          <a:srgbClr val="CBC7D8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34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bg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2"/>
          <p:cNvSpPr>
            <a:spLocks noChangeArrowheads="1"/>
          </p:cNvSpPr>
          <p:nvPr userDrawn="1"/>
        </p:nvSpPr>
        <p:spPr bwMode="auto">
          <a:xfrm>
            <a:off x="0" y="2097088"/>
            <a:ext cx="12192000" cy="4760912"/>
          </a:xfrm>
          <a:prstGeom prst="rect">
            <a:avLst/>
          </a:prstGeom>
          <a:solidFill>
            <a:srgbClr val="5F4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dirty="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pic>
        <p:nvPicPr>
          <p:cNvPr id="6" name="Google Shape;17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19208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390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79156" y="366299"/>
            <a:ext cx="2960508" cy="6120997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207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>
  <p:cSld name="graphic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1;p9"/>
          <p:cNvSpPr>
            <a:spLocks noChangeArrowheads="1"/>
          </p:cNvSpPr>
          <p:nvPr/>
        </p:nvSpPr>
        <p:spPr bwMode="auto">
          <a:xfrm>
            <a:off x="631825" y="6565900"/>
            <a:ext cx="390525" cy="292100"/>
          </a:xfrm>
          <a:prstGeom prst="rect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dirty="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4" name="Google Shape;64;p9"/>
          <p:cNvSpPr>
            <a:spLocks noChangeArrowheads="1"/>
          </p:cNvSpPr>
          <p:nvPr/>
        </p:nvSpPr>
        <p:spPr bwMode="auto">
          <a:xfrm>
            <a:off x="0" y="681038"/>
            <a:ext cx="473075" cy="1062037"/>
          </a:xfrm>
          <a:prstGeom prst="rect">
            <a:avLst/>
          </a:prstGeom>
          <a:solidFill>
            <a:srgbClr val="CBC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dirty="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16775" y="681038"/>
            <a:ext cx="4403460" cy="10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2;p9"/>
          <p:cNvSpPr txBox="1">
            <a:spLocks noGrp="1"/>
          </p:cNvSpPr>
          <p:nvPr>
            <p:ph type="ftr" idx="10"/>
          </p:nvPr>
        </p:nvSpPr>
        <p:spPr>
          <a:xfrm>
            <a:off x="1022350" y="6565900"/>
            <a:ext cx="4114800" cy="292100"/>
          </a:xfrm>
          <a:prstGeom prst="rect">
            <a:avLst/>
          </a:prstGeom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38213" eaLnBrk="0" fontAlgn="base" hangingPunct="0">
              <a:buClrTx/>
              <a:buFontTx/>
              <a:buNone/>
              <a:defRPr/>
            </a:pPr>
            <a:endParaRPr kern="12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Google Shape;63;p9"/>
          <p:cNvSpPr txBox="1">
            <a:spLocks noGrp="1"/>
          </p:cNvSpPr>
          <p:nvPr>
            <p:ph type="sldNum" idx="11"/>
          </p:nvPr>
        </p:nvSpPr>
        <p:spPr>
          <a:xfrm>
            <a:off x="631825" y="6565900"/>
            <a:ext cx="390525" cy="2921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38213" eaLnBrk="0" fontAlgn="base" hangingPunct="0">
              <a:spcAft>
                <a:spcPct val="0"/>
              </a:spcAft>
              <a:buClrTx/>
              <a:buFontTx/>
              <a:buNone/>
              <a:defRPr/>
            </a:pPr>
            <a:fld id="{D5FA6653-ED65-412F-8864-808A72309F2C}" type="slidenum">
              <a:rPr lang="lv-LV" kern="1200">
                <a:solidFill>
                  <a:srgbClr val="FFFFFF"/>
                </a:solidFill>
              </a:rPr>
              <a:pPr defTabSz="938213" eaLnBrk="0" fontAlgn="base" hangingPunct="0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lv-LV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7"/>
          <p:cNvSpPr>
            <a:spLocks noChangeArrowheads="1"/>
          </p:cNvSpPr>
          <p:nvPr/>
        </p:nvSpPr>
        <p:spPr bwMode="auto">
          <a:xfrm flipH="1">
            <a:off x="6096000" y="0"/>
            <a:ext cx="6096000" cy="6858000"/>
          </a:xfrm>
          <a:prstGeom prst="rect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5" name="Google Shape;49;p7"/>
          <p:cNvSpPr>
            <a:spLocks noChangeArrowheads="1"/>
          </p:cNvSpPr>
          <p:nvPr/>
        </p:nvSpPr>
        <p:spPr bwMode="auto">
          <a:xfrm>
            <a:off x="617538" y="6565900"/>
            <a:ext cx="390525" cy="292100"/>
          </a:xfrm>
          <a:prstGeom prst="rect">
            <a:avLst/>
          </a:prstGeom>
          <a:solidFill>
            <a:srgbClr val="664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16775" y="645459"/>
            <a:ext cx="4403463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641056" y="645459"/>
            <a:ext cx="5005891" cy="55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50;p7"/>
          <p:cNvSpPr txBox="1">
            <a:spLocks noGrp="1"/>
          </p:cNvSpPr>
          <p:nvPr>
            <p:ph type="ftr" idx="10"/>
          </p:nvPr>
        </p:nvSpPr>
        <p:spPr>
          <a:xfrm>
            <a:off x="1008063" y="6565900"/>
            <a:ext cx="4114800" cy="292100"/>
          </a:xfrm>
          <a:prstGeom prst="rect">
            <a:avLst/>
          </a:prstGeom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938213" eaLnBrk="0" fontAlgn="base" hangingPunct="0">
              <a:buClrTx/>
              <a:buFontTx/>
              <a:buNone/>
              <a:defRPr/>
            </a:pPr>
            <a:endParaRPr kern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" name="Google Shape;51;p7"/>
          <p:cNvSpPr txBox="1">
            <a:spLocks noGrp="1"/>
          </p:cNvSpPr>
          <p:nvPr>
            <p:ph type="sldNum" idx="11"/>
          </p:nvPr>
        </p:nvSpPr>
        <p:spPr>
          <a:xfrm>
            <a:off x="617538" y="6565900"/>
            <a:ext cx="390525" cy="2921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defTabSz="938213" eaLnBrk="0" fontAlgn="base" hangingPunct="0">
              <a:spcAft>
                <a:spcPct val="0"/>
              </a:spcAft>
              <a:buClrTx/>
              <a:buFontTx/>
              <a:buNone/>
              <a:defRPr/>
            </a:pPr>
            <a:fld id="{C8CC6ADF-CD1D-4A15-A430-6BD16E0909E6}" type="slidenum">
              <a:rPr lang="lv-LV" kern="1200"/>
              <a:pPr defTabSz="938213" eaLnBrk="0" fontAlgn="base" hangingPunct="0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2836980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52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37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829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630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365083"/>
            <a:ext cx="10514231" cy="1325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031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17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bg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2"/>
          <p:cNvSpPr>
            <a:spLocks noChangeArrowheads="1"/>
          </p:cNvSpPr>
          <p:nvPr userDrawn="1"/>
        </p:nvSpPr>
        <p:spPr bwMode="auto">
          <a:xfrm>
            <a:off x="0" y="2097088"/>
            <a:ext cx="12192000" cy="4760912"/>
          </a:xfrm>
          <a:prstGeom prst="rect">
            <a:avLst/>
          </a:prstGeom>
          <a:solidFill>
            <a:srgbClr val="5F40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>
              <a:solidFill>
                <a:srgbClr val="FFFFFF"/>
              </a:solidFill>
              <a:latin typeface="Trebuchet MS" panose="020B0603020202020204" pitchFamily="34" charset="0"/>
              <a:ea typeface="MS PGothic" panose="020B0600070205080204" pitchFamily="34" charset="-128"/>
              <a:sym typeface="Trebuchet MS" panose="020B0603020202020204" pitchFamily="34" charset="0"/>
            </a:endParaRPr>
          </a:p>
        </p:txBody>
      </p:sp>
      <p:pic>
        <p:nvPicPr>
          <p:cNvPr id="6" name="Google Shape;17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19208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02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28950" y="370703"/>
            <a:ext cx="5696465" cy="30274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3059" y="3398109"/>
            <a:ext cx="5745892" cy="308919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465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538870" y="2309180"/>
            <a:ext cx="3127513" cy="3127513"/>
          </a:xfrm>
          <a:custGeom>
            <a:avLst/>
            <a:gdLst>
              <a:gd name="connsiteX0" fmla="*/ 0 w 3127513"/>
              <a:gd name="connsiteY0" fmla="*/ 0 h 3127513"/>
              <a:gd name="connsiteX1" fmla="*/ 3127513 w 3127513"/>
              <a:gd name="connsiteY1" fmla="*/ 0 h 3127513"/>
              <a:gd name="connsiteX2" fmla="*/ 3127513 w 3127513"/>
              <a:gd name="connsiteY2" fmla="*/ 3127513 h 3127513"/>
              <a:gd name="connsiteX3" fmla="*/ 0 w 3127513"/>
              <a:gd name="connsiteY3" fmla="*/ 3127513 h 312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3" h="3127513">
                <a:moveTo>
                  <a:pt x="0" y="0"/>
                </a:moveTo>
                <a:lnTo>
                  <a:pt x="3127513" y="0"/>
                </a:lnTo>
                <a:lnTo>
                  <a:pt x="3127513" y="3127513"/>
                </a:lnTo>
                <a:lnTo>
                  <a:pt x="0" y="31275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315739" y="2309180"/>
            <a:ext cx="3127513" cy="3127513"/>
          </a:xfrm>
          <a:custGeom>
            <a:avLst/>
            <a:gdLst>
              <a:gd name="connsiteX0" fmla="*/ 0 w 3127513"/>
              <a:gd name="connsiteY0" fmla="*/ 0 h 3127513"/>
              <a:gd name="connsiteX1" fmla="*/ 3127513 w 3127513"/>
              <a:gd name="connsiteY1" fmla="*/ 0 h 3127513"/>
              <a:gd name="connsiteX2" fmla="*/ 3127513 w 3127513"/>
              <a:gd name="connsiteY2" fmla="*/ 3127513 h 3127513"/>
              <a:gd name="connsiteX3" fmla="*/ 0 w 3127513"/>
              <a:gd name="connsiteY3" fmla="*/ 3127513 h 312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3" h="3127513">
                <a:moveTo>
                  <a:pt x="0" y="0"/>
                </a:moveTo>
                <a:lnTo>
                  <a:pt x="3127513" y="0"/>
                </a:lnTo>
                <a:lnTo>
                  <a:pt x="3127513" y="3127513"/>
                </a:lnTo>
                <a:lnTo>
                  <a:pt x="0" y="31275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62000" y="2309180"/>
            <a:ext cx="3127513" cy="3127513"/>
          </a:xfrm>
          <a:custGeom>
            <a:avLst/>
            <a:gdLst>
              <a:gd name="connsiteX0" fmla="*/ 0 w 3127513"/>
              <a:gd name="connsiteY0" fmla="*/ 0 h 3127513"/>
              <a:gd name="connsiteX1" fmla="*/ 3127513 w 3127513"/>
              <a:gd name="connsiteY1" fmla="*/ 0 h 3127513"/>
              <a:gd name="connsiteX2" fmla="*/ 3127513 w 3127513"/>
              <a:gd name="connsiteY2" fmla="*/ 3127513 h 3127513"/>
              <a:gd name="connsiteX3" fmla="*/ 0 w 3127513"/>
              <a:gd name="connsiteY3" fmla="*/ 3127513 h 312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3" h="3127513">
                <a:moveTo>
                  <a:pt x="0" y="0"/>
                </a:moveTo>
                <a:lnTo>
                  <a:pt x="3127513" y="0"/>
                </a:lnTo>
                <a:lnTo>
                  <a:pt x="3127513" y="3127513"/>
                </a:lnTo>
                <a:lnTo>
                  <a:pt x="0" y="31275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8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CFCC7FB2-7FF0-4B84-AC6F-39F372B253CA}" type="datetime1">
              <a:rPr lang="en-US" sz="1700" kern="1200">
                <a:latin typeface="Times New Roman" panose="02020603050405020304" pitchFamily="18" charset="0"/>
                <a:ea typeface="MS PGothic" panose="020B0600070205080204" pitchFamily="34" charset="-128"/>
              </a:rPr>
              <a:pPr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30.08.2022</a:t>
            </a:fld>
            <a:endParaRPr lang="en-US" sz="1700" kern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700" kern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79156" y="366299"/>
            <a:ext cx="2960508" cy="6120997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4001733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46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2">
  <p:cSld name="text image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6096000" y="42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16775" y="645459"/>
            <a:ext cx="4403463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641056" y="645459"/>
            <a:ext cx="5005891" cy="445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616775" y="3846355"/>
            <a:ext cx="4506096" cy="23306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007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956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5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47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title">
  <p:cSld name="Title Slide 2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895575" y="2235200"/>
            <a:ext cx="84707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039009" y="5518673"/>
            <a:ext cx="7296539" cy="89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76344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5">
  <p:cSld name="text image 5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" y="1658472"/>
            <a:ext cx="3708400" cy="51991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901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-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16775" y="645459"/>
            <a:ext cx="4403463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641056" y="645459"/>
            <a:ext cx="5005891" cy="55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85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itle">
  <p:cSld name="long 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16776" y="591671"/>
            <a:ext cx="5550945" cy="236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Verdana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16775" y="3786693"/>
            <a:ext cx="10929767" cy="239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8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2">
          <p15:clr>
            <a:srgbClr val="FBAE40"/>
          </p15:clr>
        </p15:guide>
        <p15:guide id="4" pos="731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>
  <p:cSld name="graphic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16775" y="681038"/>
            <a:ext cx="4403460" cy="10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681037"/>
            <a:ext cx="473336" cy="1061702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164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5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257551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8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4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4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36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aphics">
  <p:cSld name="text graphic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008071" y="839096"/>
            <a:ext cx="3338019" cy="535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6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aphics 2">
  <p:cSld name="text graphics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008071" y="514721"/>
            <a:ext cx="6880871" cy="215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81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2">
          <p15:clr>
            <a:srgbClr val="FBAE40"/>
          </p15:clr>
        </p15:guide>
        <p15:guide id="4" pos="731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">
  <p:cSld name="text 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422"/>
            <a:ext cx="12192000" cy="3428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008072" y="744071"/>
            <a:ext cx="3581859" cy="200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Verdana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1008071" y="3823026"/>
            <a:ext cx="4224168" cy="210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83" name="Google Shape;83;p12"/>
          <p:cNvSpPr>
            <a:spLocks noGrp="1"/>
          </p:cNvSpPr>
          <p:nvPr>
            <p:ph type="pic" idx="2"/>
          </p:nvPr>
        </p:nvSpPr>
        <p:spPr>
          <a:xfrm>
            <a:off x="5849012" y="744072"/>
            <a:ext cx="5362848" cy="543289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690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2">
  <p:cSld name="text image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6096000" y="42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616775" y="645459"/>
            <a:ext cx="4403463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641056" y="645459"/>
            <a:ext cx="5005891" cy="445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616775" y="3846355"/>
            <a:ext cx="4506096" cy="23306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254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">
  <p:cSld name="full image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6096000" y="42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4"/>
          <p:cNvSpPr>
            <a:spLocks noGrp="1"/>
          </p:cNvSpPr>
          <p:nvPr>
            <p:ph type="pic" idx="2"/>
          </p:nvPr>
        </p:nvSpPr>
        <p:spPr>
          <a:xfrm>
            <a:off x="1008071" y="744072"/>
            <a:ext cx="10203789" cy="543289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200085" y="4231341"/>
            <a:ext cx="2545611" cy="12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1600"/>
              <a:buFont typeface="Verdana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90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4">
  <p:cSld name="text image 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6074112" y="421"/>
            <a:ext cx="6117888" cy="6857579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766783" y="905069"/>
            <a:ext cx="2813997" cy="252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05" name="Google Shape;105;p15"/>
          <p:cNvSpPr>
            <a:spLocks noGrp="1"/>
          </p:cNvSpPr>
          <p:nvPr>
            <p:ph type="pic" idx="2"/>
          </p:nvPr>
        </p:nvSpPr>
        <p:spPr>
          <a:xfrm>
            <a:off x="1147548" y="905070"/>
            <a:ext cx="4929251" cy="25239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766784" y="3429001"/>
            <a:ext cx="4376057" cy="259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>
            <a:spLocks noGrp="1"/>
          </p:cNvSpPr>
          <p:nvPr>
            <p:ph type="pic" idx="3"/>
          </p:nvPr>
        </p:nvSpPr>
        <p:spPr>
          <a:xfrm>
            <a:off x="1133011" y="3429001"/>
            <a:ext cx="2474827" cy="2593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>
            <a:spLocks noGrp="1"/>
          </p:cNvSpPr>
          <p:nvPr>
            <p:ph type="pic" idx="4"/>
          </p:nvPr>
        </p:nvSpPr>
        <p:spPr>
          <a:xfrm>
            <a:off x="3583852" y="3429001"/>
            <a:ext cx="2474827" cy="2593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31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1">
  <p:cSld name="full image 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0" y="-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616775" y="582705"/>
            <a:ext cx="4506096" cy="7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15" name="Google Shape;115;p16"/>
          <p:cNvSpPr>
            <a:spLocks noGrp="1"/>
          </p:cNvSpPr>
          <p:nvPr>
            <p:ph type="pic" idx="2"/>
          </p:nvPr>
        </p:nvSpPr>
        <p:spPr>
          <a:xfrm>
            <a:off x="2478841" y="1745700"/>
            <a:ext cx="8957081" cy="44668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009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2">
  <p:cSld name="full image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0" y="-1"/>
            <a:ext cx="6096000" cy="6857579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16775" y="582705"/>
            <a:ext cx="4506096" cy="74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22" name="Google Shape;122;p17"/>
          <p:cNvSpPr>
            <a:spLocks noGrp="1"/>
          </p:cNvSpPr>
          <p:nvPr>
            <p:ph type="pic" idx="2"/>
          </p:nvPr>
        </p:nvSpPr>
        <p:spPr>
          <a:xfrm>
            <a:off x="2478841" y="1745700"/>
            <a:ext cx="8957081" cy="44668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646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7">
  <p:cSld name="text image 7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8179818" y="681038"/>
            <a:ext cx="3381065" cy="10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11723279" y="681037"/>
            <a:ext cx="473336" cy="1061702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18"/>
          <p:cNvSpPr>
            <a:spLocks noGrp="1"/>
          </p:cNvSpPr>
          <p:nvPr>
            <p:ph type="pic" idx="2"/>
          </p:nvPr>
        </p:nvSpPr>
        <p:spPr>
          <a:xfrm>
            <a:off x="631118" y="681039"/>
            <a:ext cx="2241551" cy="54959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>
            <a:spLocks noGrp="1"/>
          </p:cNvSpPr>
          <p:nvPr>
            <p:ph type="pic" idx="3"/>
          </p:nvPr>
        </p:nvSpPr>
        <p:spPr>
          <a:xfrm>
            <a:off x="3069518" y="681039"/>
            <a:ext cx="2241551" cy="54959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>
            <a:spLocks noGrp="1"/>
          </p:cNvSpPr>
          <p:nvPr>
            <p:ph type="pic" idx="4"/>
          </p:nvPr>
        </p:nvSpPr>
        <p:spPr>
          <a:xfrm>
            <a:off x="5507918" y="681039"/>
            <a:ext cx="2241551" cy="54959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011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6">
  <p:cSld name="text image 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6096000" y="421"/>
            <a:ext cx="6096000" cy="6857579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616776" y="645459"/>
            <a:ext cx="2813997" cy="195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38" name="Google Shape;138;p19"/>
          <p:cNvSpPr>
            <a:spLocks noGrp="1"/>
          </p:cNvSpPr>
          <p:nvPr>
            <p:ph type="pic" idx="2"/>
          </p:nvPr>
        </p:nvSpPr>
        <p:spPr>
          <a:xfrm>
            <a:off x="4050138" y="645459"/>
            <a:ext cx="4863820" cy="37763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>
            <a:spLocks noGrp="1"/>
          </p:cNvSpPr>
          <p:nvPr>
            <p:ph type="pic" idx="3"/>
          </p:nvPr>
        </p:nvSpPr>
        <p:spPr>
          <a:xfrm>
            <a:off x="9025975" y="645460"/>
            <a:ext cx="2338907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>
            <a:spLocks noGrp="1"/>
          </p:cNvSpPr>
          <p:nvPr>
            <p:ph type="pic" idx="4"/>
          </p:nvPr>
        </p:nvSpPr>
        <p:spPr>
          <a:xfrm>
            <a:off x="9025975" y="2580585"/>
            <a:ext cx="2338907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>
            <a:spLocks noGrp="1"/>
          </p:cNvSpPr>
          <p:nvPr>
            <p:ph type="pic" idx="5"/>
          </p:nvPr>
        </p:nvSpPr>
        <p:spPr>
          <a:xfrm>
            <a:off x="4050137" y="4505078"/>
            <a:ext cx="2338907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>
            <a:spLocks noGrp="1"/>
          </p:cNvSpPr>
          <p:nvPr>
            <p:ph type="pic" idx="6"/>
          </p:nvPr>
        </p:nvSpPr>
        <p:spPr>
          <a:xfrm>
            <a:off x="6499303" y="4505078"/>
            <a:ext cx="4863820" cy="1841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16775" y="2603352"/>
            <a:ext cx="2813997" cy="335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 sz="1200"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000"/>
              <a:buNone/>
              <a:defRPr sz="1000"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80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4" y="5261489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6" y="5261501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984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8">
  <p:cSld name="text image 8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616775" y="681038"/>
            <a:ext cx="4403460" cy="104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0" y="681037"/>
            <a:ext cx="473336" cy="1061702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716034" y="4372138"/>
            <a:ext cx="3371869" cy="146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Char char="•"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2"/>
          </p:nvPr>
        </p:nvSpPr>
        <p:spPr>
          <a:xfrm>
            <a:off x="4580088" y="3778252"/>
            <a:ext cx="3371869" cy="146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Char char="•"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3"/>
          </p:nvPr>
        </p:nvSpPr>
        <p:spPr>
          <a:xfrm>
            <a:off x="8430163" y="3164533"/>
            <a:ext cx="3371869" cy="146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Char char="•"/>
              <a:defRPr>
                <a:solidFill>
                  <a:srgbClr val="664790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Char char="•"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515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3">
  <p:cSld name="text image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>
            <a:spLocks noGrp="1"/>
          </p:cNvSpPr>
          <p:nvPr>
            <p:ph type="pic" idx="2"/>
          </p:nvPr>
        </p:nvSpPr>
        <p:spPr>
          <a:xfrm>
            <a:off x="1" y="1923679"/>
            <a:ext cx="6710116" cy="49339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6710117" y="1922318"/>
            <a:ext cx="5481883" cy="4935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6710117" y="423"/>
            <a:ext cx="5481884" cy="192187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0" y="0"/>
            <a:ext cx="6710115" cy="1923678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16775" y="320302"/>
            <a:ext cx="57230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502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 image">
  <p:cSld name="new topic image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ctrTitle"/>
          </p:nvPr>
        </p:nvSpPr>
        <p:spPr>
          <a:xfrm>
            <a:off x="895574" y="2235200"/>
            <a:ext cx="469840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1"/>
          </p:nvPr>
        </p:nvSpPr>
        <p:spPr>
          <a:xfrm>
            <a:off x="1039009" y="5518673"/>
            <a:ext cx="4405827" cy="89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 sz="1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22"/>
          <p:cNvSpPr>
            <a:spLocks noGrp="1"/>
          </p:cNvSpPr>
          <p:nvPr>
            <p:ph type="pic" idx="2"/>
          </p:nvPr>
        </p:nvSpPr>
        <p:spPr>
          <a:xfrm>
            <a:off x="6096001" y="0"/>
            <a:ext cx="6096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768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Tx/>
              <a:buFontTx/>
              <a:buNone/>
            </a:pPr>
            <a:r>
              <a:rPr lang="lv-LV" sz="1200" kern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 kern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Tx/>
              <a:buFontTx/>
              <a:buNone/>
            </a:pPr>
            <a:r>
              <a:rPr lang="lv-LV" sz="1200" kern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 kern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4" y="5261489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6" y="5261501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991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‹#›</a:t>
            </a:fld>
            <a:endParaRPr lang="lv-LV" kern="1200">
              <a:solidFill>
                <a:srgbClr val="FFFFFF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9924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1">
  <p:cSld name="random 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83371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5196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ndom 2">
  <p:cSld name="random 2">
    <p:bg>
      <p:bgPr>
        <a:solidFill>
          <a:srgbClr val="CBC7D8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ctrTitle"/>
          </p:nvPr>
        </p:nvSpPr>
        <p:spPr>
          <a:xfrm>
            <a:off x="914400" y="223520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5400"/>
              <a:buFont typeface="Verdana"/>
              <a:buNone/>
              <a:defRPr sz="5400" b="1">
                <a:solidFill>
                  <a:srgbClr val="66479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838200" y="4861249"/>
            <a:ext cx="7296539" cy="117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 sz="2400">
                <a:solidFill>
                  <a:srgbClr val="664790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0" y="2235200"/>
            <a:ext cx="645459" cy="214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FontTx/>
              <a:buNone/>
            </a:pPr>
            <a:endParaRPr sz="1800" kern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3518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C02986CC-D516-6547-954E-BA4F692DA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0097" y="3249001"/>
            <a:ext cx="3815927" cy="25919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/>
              <a:t>NAME OF YOUR TOP SLIDE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098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B270B5-2641-4048-A5B7-426327B0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083"/>
            <a:ext cx="10515818" cy="831928"/>
          </a:xfrm>
          <a:prstGeom prst="rect">
            <a:avLst/>
          </a:prstGeom>
        </p:spPr>
        <p:txBody>
          <a:bodyPr anchor="ctr"/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638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9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693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54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008486-9D45-43C8-BA76-43F6E77460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900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7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11346" y="1037967"/>
            <a:ext cx="1569308" cy="1569308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23538179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723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1789" y="0"/>
            <a:ext cx="1144842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462322" y="727217"/>
            <a:ext cx="1267357" cy="1267357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462322" y="2803152"/>
            <a:ext cx="1267357" cy="1267357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62322" y="4879087"/>
            <a:ext cx="1267357" cy="1267357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199674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social icons">
  <p:cSld name="Title Slide with social icons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0" y="2097742"/>
            <a:ext cx="12192000" cy="4760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ctrTitle"/>
          </p:nvPr>
        </p:nvSpPr>
        <p:spPr>
          <a:xfrm>
            <a:off x="1202554" y="2880220"/>
            <a:ext cx="78219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Verdana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202554" y="5823631"/>
            <a:ext cx="6879772" cy="47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705" y="0"/>
            <a:ext cx="2393859" cy="181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body" idx="2"/>
          </p:nvPr>
        </p:nvSpPr>
        <p:spPr>
          <a:xfrm rot="5400000">
            <a:off x="10671036" y="3683760"/>
            <a:ext cx="2062163" cy="45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/>
          <p:nvPr/>
        </p:nvSpPr>
        <p:spPr>
          <a:xfrm>
            <a:off x="1730716" y="5309366"/>
            <a:ext cx="1210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IZM_gov_lv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063573" y="5309366"/>
            <a:ext cx="1967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lv-LV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Izglitibas.ministrija</a:t>
            </a:r>
            <a:endParaRPr sz="1200">
              <a:solidFill>
                <a:srgbClr val="6646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034" y="5261489"/>
            <a:ext cx="373900" cy="28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566" y="5261501"/>
            <a:ext cx="373900" cy="28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80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6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73" r:id="rId3"/>
    <p:sldLayoutId id="214748367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3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5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6256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5" r:id="rId1"/>
    <p:sldLayoutId id="214748389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829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3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5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936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97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</p:sldLayoutIdLst>
  <p:hf hdr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659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0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</p:sldLayoutIdLst>
  <p:hf hdr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Montserrat SemiBold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45461" y="320302"/>
            <a:ext cx="65549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45462" y="1825625"/>
            <a:ext cx="108437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3600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>
              <a:buClrTx/>
              <a:buFontTx/>
              <a:buNone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748195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  <p:sldLayoutId id="2147483965" r:id="rId21"/>
    <p:sldLayoutId id="2147483966" r:id="rId22"/>
    <p:sldLayoutId id="2147483967" r:id="rId23"/>
    <p:sldLayoutId id="2147483968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6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</p:sldLayoutIdLst>
  <p:hf hdr="0" ftr="0" dt="0"/>
  <p:txStyles>
    <p:titleStyle>
      <a:lvl1pPr algn="ctr" defTabSz="1219079" rtl="0" eaLnBrk="1" latinLnBrk="0" hangingPunct="1">
        <a:spcBef>
          <a:spcPct val="0"/>
        </a:spcBef>
        <a:buNone/>
        <a:defRPr sz="58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6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5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5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»"/>
        <a:defRPr sz="265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9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vaklase.lv/" TargetMode="External"/><Relationship Id="rId2" Type="http://schemas.openxmlformats.org/officeDocument/2006/relationships/hyperlink" Target="https://mape.skola2030.lv/resources/10636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725214" y="2549709"/>
            <a:ext cx="10869923" cy="170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v-LV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Iekļaujošā 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izglītība bērniem ar</a:t>
            </a:r>
            <a:b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speciālām </a:t>
            </a:r>
            <a:r>
              <a:rPr lang="lv-LV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vajadzībām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zglītības</a:t>
            </a:r>
            <a:r>
              <a:rPr lang="lv-LV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3200" dirty="0">
                <a:latin typeface="Verdana" panose="020B0604030504040204" pitchFamily="34" charset="0"/>
                <a:ea typeface="Verdana" panose="020B0604030504040204" pitchFamily="34" charset="0"/>
              </a:rPr>
              <a:t>iestāžu </a:t>
            </a:r>
            <a:r>
              <a:rPr lang="lv-LV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piekļūstamība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457037" y="4514810"/>
            <a:ext cx="11403724" cy="101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lv-LV" sz="2000" dirty="0" smtClean="0"/>
              <a:t>Labklājības ministrija</a:t>
            </a:r>
            <a:r>
              <a:rPr lang="en-US" sz="2000" dirty="0" smtClean="0"/>
              <a:t>s </a:t>
            </a:r>
            <a:r>
              <a:rPr lang="en-US" sz="2000" dirty="0" err="1" smtClean="0"/>
              <a:t>organizētā</a:t>
            </a:r>
            <a:r>
              <a:rPr lang="lv-LV" sz="2000" dirty="0" smtClean="0"/>
              <a:t> </a:t>
            </a:r>
            <a:r>
              <a:rPr lang="lv-LV" sz="2000" dirty="0"/>
              <a:t>personu ar funkcionāliem traucējumiem vides, pakalpojumu un informācijas </a:t>
            </a:r>
            <a:r>
              <a:rPr lang="lv-LV" sz="2000" dirty="0" err="1"/>
              <a:t>piekļūstamības</a:t>
            </a:r>
            <a:r>
              <a:rPr lang="lv-LV" sz="2000" dirty="0"/>
              <a:t> veicināšanas darba grupas sanāksme Nr.5 </a:t>
            </a:r>
            <a:r>
              <a:rPr lang="en-US" sz="2000" dirty="0" smtClean="0"/>
              <a:t>30</a:t>
            </a:r>
            <a:r>
              <a:rPr lang="lv-LV" sz="2000" dirty="0" smtClean="0"/>
              <a:t>.0</a:t>
            </a:r>
            <a:r>
              <a:rPr lang="en-US" sz="2000" dirty="0" smtClean="0"/>
              <a:t>8</a:t>
            </a:r>
            <a:r>
              <a:rPr lang="lv-LV" sz="2000" dirty="0" smtClean="0"/>
              <a:t>.2022</a:t>
            </a:r>
            <a:r>
              <a:rPr lang="lv-LV" sz="2000" dirty="0"/>
              <a:t>.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44" y="0"/>
            <a:ext cx="1992429" cy="2011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135" y="5746278"/>
            <a:ext cx="10649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un </a:t>
            </a:r>
            <a:r>
              <a:rPr lang="en-US" sz="2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zinātnes</a:t>
            </a:r>
            <a:r>
              <a:rPr lang="en-US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ministrija</a:t>
            </a:r>
            <a:endParaRPr lang="en-US" sz="2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74" y="257547"/>
            <a:ext cx="11034756" cy="1142815"/>
          </a:xfrm>
        </p:spPr>
        <p:txBody>
          <a:bodyPr/>
          <a:lstStyle/>
          <a:p>
            <a:r>
              <a:rPr lang="lv-LV" sz="2400" dirty="0"/>
              <a:t>Izglītojamo ar speciālajām vajadzībām skaits </a:t>
            </a:r>
            <a:r>
              <a:rPr lang="lv-LV" sz="2400" u="sng" dirty="0"/>
              <a:t>profesionālās</a:t>
            </a:r>
            <a:r>
              <a:rPr lang="lv-LV" sz="2400" dirty="0"/>
              <a:t> izglītības programmās uz 01.10.2021.*</a:t>
            </a:r>
            <a:endParaRPr lang="lv-LV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775" y="2243979"/>
            <a:ext cx="12347724" cy="3932984"/>
          </a:xfrm>
        </p:spPr>
        <p:txBody>
          <a:bodyPr/>
          <a:lstStyle/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v-LV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10</a:t>
            </a:fld>
            <a:endParaRPr lang="lv-LV" ker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6677" y="1949262"/>
            <a:ext cx="725871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Tx/>
              <a:buFontTx/>
              <a:buNone/>
            </a:pPr>
            <a:r>
              <a:rPr lang="lv-LV" sz="18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speciālajām vajadzībām</a:t>
            </a:r>
            <a:endParaRPr lang="en-US" sz="1800" kern="12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Tx/>
            </a:pPr>
            <a:r>
              <a:rPr lang="lv-LV" sz="1800" b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 izglītojamie </a:t>
            </a:r>
            <a:r>
              <a:rPr lang="lv-LV" sz="18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jeb 7,2% </a:t>
            </a:r>
            <a:r>
              <a:rPr lang="lv-LV" sz="1800" i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visiem izglītojamiem</a:t>
            </a:r>
            <a:endParaRPr lang="en-US" sz="1800" i="1" kern="12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5418" y="3022823"/>
            <a:ext cx="7326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lv-LV" sz="1800" b="1" i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115 jeb 5,7% </a:t>
            </a:r>
            <a:r>
              <a:rPr lang="lv-LV" sz="1800" i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izglītojamiem ar speciālām vajadzībām ir:</a:t>
            </a:r>
            <a:endParaRPr lang="en-US" sz="1800" i="1" kern="12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710" y="6172183"/>
            <a:ext cx="3677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Avots: VIIS operatīvie dati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7401545" y="6213281"/>
            <a:ext cx="4167695" cy="27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lv-LV" sz="1200" i="1" dirty="0">
                <a:solidFill>
                  <a:srgbClr val="664790"/>
                </a:solidFill>
              </a:rPr>
              <a:t>*Nav iekļautas speciālās izglītības iestādes </a:t>
            </a:r>
          </a:p>
        </p:txBody>
      </p:sp>
      <p:pic>
        <p:nvPicPr>
          <p:cNvPr id="16" name="Google Shape;6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471" y="1888686"/>
            <a:ext cx="802772" cy="71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6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274" y="3022823"/>
            <a:ext cx="1047165" cy="85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42;p50"/>
          <p:cNvSpPr/>
          <p:nvPr/>
        </p:nvSpPr>
        <p:spPr>
          <a:xfrm>
            <a:off x="2420491" y="4857170"/>
            <a:ext cx="250146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rebuchet MS"/>
            </a:endParaRPr>
          </a:p>
        </p:txBody>
      </p:sp>
      <p:sp>
        <p:nvSpPr>
          <p:cNvPr id="19" name="Google Shape;642;p50"/>
          <p:cNvSpPr/>
          <p:nvPr/>
        </p:nvSpPr>
        <p:spPr>
          <a:xfrm>
            <a:off x="2420491" y="4341033"/>
            <a:ext cx="250146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rebuchet MS"/>
            </a:endParaRPr>
          </a:p>
        </p:txBody>
      </p:sp>
      <p:sp>
        <p:nvSpPr>
          <p:cNvPr id="20" name="Google Shape;642;p50"/>
          <p:cNvSpPr/>
          <p:nvPr/>
        </p:nvSpPr>
        <p:spPr>
          <a:xfrm>
            <a:off x="2420491" y="3778271"/>
            <a:ext cx="250146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rebuchet MS"/>
            </a:endParaRPr>
          </a:p>
        </p:txBody>
      </p:sp>
      <p:sp>
        <p:nvSpPr>
          <p:cNvPr id="23" name="Google Shape;550;p47"/>
          <p:cNvSpPr txBox="1"/>
          <p:nvPr/>
        </p:nvSpPr>
        <p:spPr>
          <a:xfrm>
            <a:off x="2776408" y="3653311"/>
            <a:ext cx="3751868" cy="47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lv-LV" sz="18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Ar dzirdes traucējumiem - 24</a:t>
            </a:r>
          </a:p>
        </p:txBody>
      </p:sp>
      <p:sp>
        <p:nvSpPr>
          <p:cNvPr id="26" name="Google Shape;550;p47"/>
          <p:cNvSpPr txBox="1"/>
          <p:nvPr/>
        </p:nvSpPr>
        <p:spPr>
          <a:xfrm>
            <a:off x="2776408" y="4216073"/>
            <a:ext cx="5254070" cy="47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lv-LV" sz="18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Ar fiziskās attīstības traucējumiem - 84</a:t>
            </a:r>
          </a:p>
        </p:txBody>
      </p:sp>
      <p:sp>
        <p:nvSpPr>
          <p:cNvPr id="27" name="Google Shape;550;p47"/>
          <p:cNvSpPr txBox="1"/>
          <p:nvPr/>
        </p:nvSpPr>
        <p:spPr>
          <a:xfrm>
            <a:off x="2776408" y="4741282"/>
            <a:ext cx="4379881" cy="47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lv-LV" sz="18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Ar redzes traucējumiem - 7</a:t>
            </a:r>
          </a:p>
        </p:txBody>
      </p:sp>
    </p:spTree>
    <p:extLst>
      <p:ext uri="{BB962C8B-B14F-4D97-AF65-F5344CB8AC3E}">
        <p14:creationId xmlns:p14="http://schemas.microsoft.com/office/powerpoint/2010/main" val="35053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39" y="356005"/>
            <a:ext cx="10996815" cy="1142815"/>
          </a:xfrm>
        </p:spPr>
        <p:txBody>
          <a:bodyPr/>
          <a:lstStyle/>
          <a:p>
            <a:pPr algn="ctr"/>
            <a:r>
              <a:rPr lang="lv-LV" sz="2800" dirty="0"/>
              <a:t>Modulārās profesionālās izglītības programmas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47144" y="1663743"/>
            <a:ext cx="5969876" cy="5248222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4B346A"/>
                </a:solidFill>
              </a:rPr>
              <a:t>Pašlaik tiek īstenota modulāro profesionālās izglītības programmu </a:t>
            </a:r>
            <a:r>
              <a:rPr lang="lv-LV" sz="1800" dirty="0" smtClean="0">
                <a:solidFill>
                  <a:srgbClr val="4B346A"/>
                </a:solidFill>
              </a:rPr>
              <a:t>apguve.</a:t>
            </a:r>
            <a:endParaRPr lang="en-US" sz="1800" dirty="0" smtClean="0">
              <a:solidFill>
                <a:srgbClr val="4B346A"/>
              </a:solidFill>
            </a:endParaRPr>
          </a:p>
          <a:p>
            <a:pPr marL="571500" indent="-342900">
              <a:buFont typeface="Wingdings" panose="05000000000000000000" pitchFamily="2" charset="2"/>
              <a:buChar char="ü"/>
            </a:pPr>
            <a:r>
              <a:rPr lang="lv-LV" sz="1800" dirty="0" smtClean="0">
                <a:solidFill>
                  <a:srgbClr val="4B346A"/>
                </a:solidFill>
              </a:rPr>
              <a:t>Profesionālās </a:t>
            </a:r>
            <a:r>
              <a:rPr lang="lv-LV" sz="1800" dirty="0">
                <a:solidFill>
                  <a:srgbClr val="4B346A"/>
                </a:solidFill>
              </a:rPr>
              <a:t>izglītības likuma grozījumu </a:t>
            </a:r>
            <a:r>
              <a:rPr lang="lv-LV" sz="1800" dirty="0" smtClean="0">
                <a:solidFill>
                  <a:srgbClr val="4B346A"/>
                </a:solidFill>
              </a:rPr>
              <a:t>(</a:t>
            </a:r>
            <a:r>
              <a:rPr lang="en-US" sz="1800" i="1" dirty="0" err="1">
                <a:solidFill>
                  <a:srgbClr val="4B346A"/>
                </a:solidFill>
              </a:rPr>
              <a:t>s</a:t>
            </a:r>
            <a:r>
              <a:rPr lang="en-US" sz="1800" i="1" dirty="0" err="1" smtClean="0">
                <a:solidFill>
                  <a:srgbClr val="4B346A"/>
                </a:solidFill>
              </a:rPr>
              <a:t>pēkā</a:t>
            </a:r>
            <a:r>
              <a:rPr lang="en-US" sz="1800" i="1" dirty="0" smtClean="0">
                <a:solidFill>
                  <a:srgbClr val="4B346A"/>
                </a:solidFill>
              </a:rPr>
              <a:t> no 2022.gada 1.aprīļa</a:t>
            </a:r>
            <a:r>
              <a:rPr lang="lv-LV" sz="1800" dirty="0" smtClean="0">
                <a:solidFill>
                  <a:srgbClr val="4B346A"/>
                </a:solidFill>
              </a:rPr>
              <a:t>) </a:t>
            </a:r>
            <a:r>
              <a:rPr lang="lv-LV" sz="1800" dirty="0">
                <a:solidFill>
                  <a:srgbClr val="4B346A"/>
                </a:solidFill>
              </a:rPr>
              <a:t>regulējums </a:t>
            </a:r>
            <a:r>
              <a:rPr lang="lv-LV" sz="1800" dirty="0" smtClean="0">
                <a:solidFill>
                  <a:srgbClr val="4B346A"/>
                </a:solidFill>
              </a:rPr>
              <a:t>veidots</a:t>
            </a:r>
            <a:r>
              <a:rPr lang="lv-LV" sz="1800" dirty="0">
                <a:solidFill>
                  <a:srgbClr val="4B346A"/>
                </a:solidFill>
              </a:rPr>
              <a:t>, </a:t>
            </a:r>
            <a:r>
              <a:rPr lang="lv-LV" sz="1800" dirty="0" err="1" smtClean="0">
                <a:solidFill>
                  <a:srgbClr val="4B346A"/>
                </a:solidFill>
              </a:rPr>
              <a:t>la</a:t>
            </a:r>
            <a:r>
              <a:rPr lang="en-US" sz="1800" dirty="0" err="1" smtClean="0">
                <a:solidFill>
                  <a:srgbClr val="4B346A"/>
                </a:solidFill>
              </a:rPr>
              <a:t>i</a:t>
            </a:r>
            <a:r>
              <a:rPr lang="lv-LV" sz="1800" dirty="0" smtClean="0">
                <a:solidFill>
                  <a:srgbClr val="4B346A"/>
                </a:solidFill>
              </a:rPr>
              <a:t> </a:t>
            </a:r>
            <a:endParaRPr lang="lv-LV" sz="1800" dirty="0">
              <a:solidFill>
                <a:srgbClr val="4B346A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lv-LV" sz="1700" dirty="0" smtClean="0">
                <a:solidFill>
                  <a:srgbClr val="4B346A"/>
                </a:solidFill>
              </a:rPr>
              <a:t>veicinātu </a:t>
            </a:r>
            <a:r>
              <a:rPr lang="lv-LV" sz="1700" dirty="0">
                <a:solidFill>
                  <a:srgbClr val="4B346A"/>
                </a:solidFill>
              </a:rPr>
              <a:t>uz indivīda vajadzībām un spējām vērstu profesionālās </a:t>
            </a:r>
            <a:r>
              <a:rPr lang="lv-LV" sz="1700" dirty="0" smtClean="0">
                <a:solidFill>
                  <a:srgbClr val="4B346A"/>
                </a:solidFill>
              </a:rPr>
              <a:t>izglītības piedāvājumu,</a:t>
            </a:r>
            <a:endParaRPr lang="en-US" sz="1700" dirty="0" smtClean="0">
              <a:solidFill>
                <a:srgbClr val="4B346A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lv-LV" sz="1700" dirty="0" smtClean="0">
                <a:solidFill>
                  <a:srgbClr val="4B346A"/>
                </a:solidFill>
              </a:rPr>
              <a:t>attīstītu  </a:t>
            </a:r>
            <a:r>
              <a:rPr lang="lv-LV" sz="1700" dirty="0">
                <a:solidFill>
                  <a:srgbClr val="4B346A"/>
                </a:solidFill>
              </a:rPr>
              <a:t>iespēju atsevišķu moduļu piedāvājumu prasmju </a:t>
            </a:r>
            <a:r>
              <a:rPr lang="lv-LV" sz="1700" dirty="0" smtClean="0">
                <a:solidFill>
                  <a:srgbClr val="4B346A"/>
                </a:solidFill>
              </a:rPr>
              <a:t>apguvei,</a:t>
            </a:r>
            <a:endParaRPr lang="en-US" sz="1700" dirty="0" smtClean="0">
              <a:solidFill>
                <a:srgbClr val="4B346A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lv-LV" sz="1700" dirty="0" smtClean="0">
                <a:solidFill>
                  <a:srgbClr val="4B346A"/>
                </a:solidFill>
              </a:rPr>
              <a:t>īstenotu </a:t>
            </a:r>
            <a:r>
              <a:rPr lang="lv-LV" sz="1700" dirty="0">
                <a:solidFill>
                  <a:srgbClr val="4B346A"/>
                </a:solidFill>
              </a:rPr>
              <a:t>pieeju novērtēt iegūtās prasmes atbilstoši </a:t>
            </a:r>
            <a:r>
              <a:rPr lang="lv-LV" sz="1700" dirty="0" smtClean="0">
                <a:solidFill>
                  <a:srgbClr val="4B346A"/>
                </a:solidFill>
              </a:rPr>
              <a:t>sasniegtajam</a:t>
            </a:r>
            <a:r>
              <a:rPr lang="en-US" sz="1700" dirty="0">
                <a:solidFill>
                  <a:srgbClr val="4B346A"/>
                </a:solidFill>
              </a:rPr>
              <a:t>,</a:t>
            </a:r>
            <a:endParaRPr lang="en-US" sz="1700" dirty="0" smtClean="0">
              <a:solidFill>
                <a:srgbClr val="4B346A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lv-LV" sz="1700" dirty="0" smtClean="0">
                <a:solidFill>
                  <a:srgbClr val="4B346A"/>
                </a:solidFill>
              </a:rPr>
              <a:t>iegūtu </a:t>
            </a:r>
            <a:r>
              <a:rPr lang="lv-LV" sz="1700" dirty="0">
                <a:solidFill>
                  <a:srgbClr val="4B346A"/>
                </a:solidFill>
              </a:rPr>
              <a:t>turpmākai dzīvei sabiedrībā nepieciešamās prasmes.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11</a:t>
            </a:fld>
            <a:endParaRPr lang="lv-LV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8"/>
          <a:stretch/>
        </p:blipFill>
        <p:spPr>
          <a:xfrm>
            <a:off x="6117020" y="1635913"/>
            <a:ext cx="6074979" cy="522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38" y="298016"/>
            <a:ext cx="5622361" cy="882252"/>
          </a:xfrm>
        </p:spPr>
        <p:txBody>
          <a:bodyPr/>
          <a:lstStyle/>
          <a:p>
            <a:r>
              <a:rPr lang="lv-LV" sz="2400" kern="0" dirty="0">
                <a:latin typeface="Verdana"/>
                <a:ea typeface="Verdana"/>
                <a:sym typeface="Verdana"/>
              </a:rPr>
              <a:t>Asistenta pakalpojums izglītības </a:t>
            </a:r>
            <a:r>
              <a:rPr lang="lv-LV" sz="2400" kern="0" dirty="0" smtClean="0">
                <a:latin typeface="Verdana"/>
                <a:ea typeface="Verdana"/>
                <a:sym typeface="Verdana"/>
              </a:rPr>
              <a:t>iestādē</a:t>
            </a:r>
            <a:r>
              <a:rPr lang="en-US" sz="2400" kern="0" dirty="0" smtClean="0">
                <a:latin typeface="Verdana"/>
                <a:ea typeface="Verdana"/>
                <a:sym typeface="Verdana"/>
              </a:rPr>
              <a:t> </a:t>
            </a:r>
            <a:r>
              <a:rPr lang="en-US" sz="1800" b="0" i="1" kern="0" dirty="0" smtClean="0">
                <a:latin typeface="Verdana"/>
                <a:ea typeface="Verdana"/>
                <a:sym typeface="Verdana"/>
              </a:rPr>
              <a:t>(</a:t>
            </a:r>
            <a:r>
              <a:rPr lang="en-US" sz="1800" b="0" i="1" kern="0" dirty="0" err="1" smtClean="0">
                <a:latin typeface="Verdana"/>
                <a:ea typeface="Verdana"/>
                <a:sym typeface="Verdana"/>
              </a:rPr>
              <a:t>izņemot</a:t>
            </a:r>
            <a:r>
              <a:rPr lang="en-US" sz="1800" b="0" i="1" kern="0" dirty="0" smtClean="0">
                <a:latin typeface="Verdana"/>
                <a:ea typeface="Verdana"/>
                <a:sym typeface="Verdana"/>
              </a:rPr>
              <a:t> </a:t>
            </a:r>
            <a:r>
              <a:rPr lang="en-US" sz="1800" b="0" i="1" kern="0" dirty="0" err="1" smtClean="0">
                <a:latin typeface="Verdana"/>
                <a:ea typeface="Verdana"/>
                <a:sym typeface="Verdana"/>
              </a:rPr>
              <a:t>augstskolas</a:t>
            </a:r>
            <a:r>
              <a:rPr lang="en-US" sz="1800" b="0" i="1" kern="0" dirty="0" smtClean="0">
                <a:latin typeface="Verdana"/>
                <a:ea typeface="Verdana"/>
                <a:sym typeface="Verdana"/>
              </a:rPr>
              <a:t>, </a:t>
            </a:r>
            <a:r>
              <a:rPr lang="en-US" sz="1800" b="0" i="1" kern="0" dirty="0" err="1" smtClean="0">
                <a:latin typeface="Verdana"/>
                <a:ea typeface="Verdana"/>
                <a:sym typeface="Verdana"/>
              </a:rPr>
              <a:t>koledžas</a:t>
            </a:r>
            <a:r>
              <a:rPr lang="en-US" sz="1800" b="0" i="1" kern="0" dirty="0" smtClean="0">
                <a:latin typeface="Verdana"/>
                <a:ea typeface="Verdana"/>
                <a:sym typeface="Verdana"/>
              </a:rPr>
              <a:t>)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defTabSz="938213" eaLnBrk="0" fontAlgn="base" hangingPunct="0">
              <a:spcAft>
                <a:spcPct val="0"/>
              </a:spcAft>
              <a:buClrTx/>
              <a:buFontTx/>
              <a:buNone/>
              <a:defRPr/>
            </a:pPr>
            <a:fld id="{EACEAAE7-BB7B-4FA3-AFEC-8D82EC404EAD}" type="slidenum">
              <a:rPr lang="lv-LV" kern="1200" smtClean="0"/>
              <a:pPr defTabSz="938213" eaLnBrk="0" fontAlgn="base" hangingPunct="0">
                <a:spcAft>
                  <a:spcPct val="0"/>
                </a:spcAft>
                <a:buClrTx/>
                <a:buFontTx/>
                <a:buNone/>
                <a:defRPr/>
              </a:pPr>
              <a:t>12</a:t>
            </a:fld>
            <a:endParaRPr lang="lv-LV" kern="1200" dirty="0"/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>
          <a:xfrm>
            <a:off x="6411305" y="298016"/>
            <a:ext cx="6059344" cy="13645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Asistenta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pakalpojums augstākajā izglītībā</a:t>
            </a:r>
            <a:endParaRPr lang="lv-LV" sz="2400" b="1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966" y="1662546"/>
            <a:ext cx="60593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3546475" algn="l"/>
                <a:tab pos="3713163" algn="l"/>
                <a:tab pos="4341813" algn="l"/>
              </a:tabLst>
            </a:pPr>
            <a:r>
              <a:rPr lang="lv-LV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2018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gada </a:t>
            </a:r>
            <a:r>
              <a:rPr lang="lv-LV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1.novembrī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pieņemtie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lv-LV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grozījumi </a:t>
            </a:r>
            <a:r>
              <a:rPr lang="lv-LV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Invaliditātes likumā 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paredz nodrošināt tiesības </a:t>
            </a:r>
            <a:r>
              <a:rPr lang="en-U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arī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augstskolās 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koledžās studējošajām personām ar invaliditāti saņemt no valsts budžeta apmaksātu asistenta 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lv-LV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akalpojumu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pārvietošanās atbalstam un pašaprūpes veikšanai. 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Likuma 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normas par asistenta pakalpojuma nodrošināšanu augstskolās un koledžās stājās spēkā </a:t>
            </a:r>
            <a:r>
              <a:rPr lang="lv-LV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2019.gada 1.septembrī</a:t>
            </a:r>
            <a:r>
              <a:rPr lang="lv-LV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lv-LV" sz="1800" dirty="0">
              <a:solidFill>
                <a:srgbClr val="FFFFF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0284" y="1463523"/>
            <a:ext cx="60762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342900">
              <a:spcBef>
                <a:spcPts val="1000"/>
              </a:spcBef>
              <a:buClr>
                <a:srgbClr val="664790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Pakalp</a:t>
            </a: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o</a:t>
            </a:r>
            <a:r>
              <a:rPr lang="en-US" sz="1600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jums</a:t>
            </a:r>
            <a:r>
              <a:rPr lang="en-US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</a:t>
            </a:r>
            <a:r>
              <a:rPr lang="en-US" sz="1600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ieviests</a:t>
            </a:r>
            <a:r>
              <a:rPr lang="en-US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- no</a:t>
            </a: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</a:t>
            </a:r>
            <a:r>
              <a:rPr lang="lv-LV" sz="1600" b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2012.gada </a:t>
            </a:r>
            <a:r>
              <a:rPr lang="lv-LV" sz="1600" b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1.septembra</a:t>
            </a:r>
            <a:r>
              <a:rPr lang="en-US" sz="16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</a:t>
            </a:r>
            <a:endParaRPr lang="en-US" sz="1600" dirty="0" smtClean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571500" lvl="0" indent="-342900">
              <a:spcBef>
                <a:spcPts val="1000"/>
              </a:spcBef>
              <a:buClr>
                <a:srgbClr val="664790"/>
              </a:buClr>
              <a:buSzPts val="2400"/>
              <a:buFont typeface="Wingdings" panose="05000000000000000000" pitchFamily="2" charset="2"/>
              <a:buChar char="ü"/>
            </a:pP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Asistenta pakalpojums ietver atbalstu izglītojamai personai, nodrošinot to darbību izpildi, kuras tā nespēj veikt patstāvīgi, – </a:t>
            </a:r>
            <a:r>
              <a:rPr lang="lv-LV" sz="1600" b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pārvietoties izglītības iestādē un veikt pašaprūpi</a:t>
            </a: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</a:t>
            </a:r>
            <a:endParaRPr lang="en-US" sz="1600" dirty="0" smtClean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571500" lvl="0" indent="-342900">
              <a:spcBef>
                <a:spcPts val="1000"/>
              </a:spcBef>
              <a:buClr>
                <a:srgbClr val="664790"/>
              </a:buClr>
              <a:buSzPts val="2400"/>
              <a:buFont typeface="Wingdings" panose="05000000000000000000" pitchFamily="2" charset="2"/>
              <a:buChar char="ü"/>
            </a:pP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Asistenta </a:t>
            </a:r>
            <a:r>
              <a:rPr lang="lv-LV" sz="16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pakalpojumu pārvietošanās atbalstam un pašaprūpes veikšanai var saņemt izglītojamie visos obligātās izglītības posmos:</a:t>
            </a:r>
          </a:p>
          <a:p>
            <a:pPr marL="912813" lvl="1" indent="-285750">
              <a:spcBef>
                <a:spcPts val="1000"/>
              </a:spcBef>
              <a:buClr>
                <a:srgbClr val="664790"/>
              </a:buClr>
              <a:buSzPts val="2400"/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bērni </a:t>
            </a:r>
            <a:r>
              <a:rPr lang="lv-LV" sz="1600" b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no 5 līdz 18 </a:t>
            </a:r>
            <a:r>
              <a:rPr lang="lv-LV" sz="16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gadu vecumam, pamatojoties uz </a:t>
            </a:r>
            <a:r>
              <a:rPr lang="lv-LV" sz="1600" b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VDEĀVK</a:t>
            </a:r>
            <a:r>
              <a:rPr lang="lv-LV" sz="16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atzinumu par īpašas kopšanas nepieciešamību sakarā ar smagiem funkcionāliem </a:t>
            </a: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traucējumiem;</a:t>
            </a:r>
            <a:endParaRPr lang="en-US" sz="1600" dirty="0" smtClean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912813" lvl="1" indent="-285750">
              <a:spcBef>
                <a:spcPts val="1000"/>
              </a:spcBef>
              <a:buClr>
                <a:srgbClr val="664790"/>
              </a:buClr>
              <a:buSzPts val="2400"/>
              <a:buFont typeface="Wingdings" panose="05000000000000000000" pitchFamily="2" charset="2"/>
              <a:buChar char="§"/>
            </a:pP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pilngadīgas </a:t>
            </a:r>
            <a:r>
              <a:rPr lang="lv-LV" sz="16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personas ar I vai II invaliditātes grupu, pamatojoties uz pašvaldības sociālā dienesta veikto asistenta pakalpojuma nepieciešamības un atbalsta intensitātes novērtējumu</a:t>
            </a:r>
            <a:r>
              <a:rPr lang="lv-LV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</a:t>
            </a:r>
            <a:r>
              <a:rPr lang="en-US" sz="16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 </a:t>
            </a:r>
            <a:endParaRPr lang="lv-LV" sz="16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228600" lvl="0">
              <a:spcBef>
                <a:spcPts val="1000"/>
              </a:spcBef>
              <a:buClr>
                <a:srgbClr val="664790"/>
              </a:buClr>
              <a:buSzPts val="2400"/>
            </a:pPr>
            <a:endParaRPr lang="lv-LV" sz="17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  <a:p>
            <a:pPr marL="571500" lvl="0" indent="-342900">
              <a:spcBef>
                <a:spcPts val="1000"/>
              </a:spcBef>
              <a:buClr>
                <a:srgbClr val="664790"/>
              </a:buClr>
              <a:buSzPts val="2400"/>
              <a:buFont typeface="Wingdings" panose="05000000000000000000" pitchFamily="2" charset="2"/>
              <a:buChar char="ü"/>
            </a:pPr>
            <a:endParaRPr lang="lv-LV" sz="17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31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64" y="491536"/>
            <a:ext cx="10853863" cy="816458"/>
          </a:xfrm>
        </p:spPr>
        <p:txBody>
          <a:bodyPr/>
          <a:lstStyle/>
          <a:p>
            <a:pPr algn="ctr"/>
            <a:r>
              <a:rPr lang="en-US" sz="2800" dirty="0" err="1" smtClean="0"/>
              <a:t>Dati</a:t>
            </a:r>
            <a:r>
              <a:rPr lang="en-US" sz="2800" dirty="0" smtClean="0"/>
              <a:t> </a:t>
            </a:r>
            <a:r>
              <a:rPr lang="lv-LV" sz="2800" dirty="0" smtClean="0"/>
              <a:t>par </a:t>
            </a:r>
            <a:r>
              <a:rPr lang="lv-LV" sz="2800" dirty="0"/>
              <a:t>asistenta pakalpojumu saņēmējiem</a:t>
            </a:r>
            <a:br>
              <a:rPr lang="lv-LV" sz="2800" dirty="0"/>
            </a:br>
            <a:endParaRPr lang="lv-LV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13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53086" y="1727896"/>
            <a:ext cx="11382494" cy="4953562"/>
          </a:xfrm>
        </p:spPr>
        <p:txBody>
          <a:bodyPr/>
          <a:lstStyle/>
          <a:p>
            <a:pPr marL="228600" indent="0" algn="ctr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0"/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7268"/>
              </p:ext>
            </p:extLst>
          </p:nvPr>
        </p:nvGraphicFramePr>
        <p:xfrm>
          <a:off x="528564" y="2225963"/>
          <a:ext cx="11207016" cy="3537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8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6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9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9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86330">
                  <a:extLst>
                    <a:ext uri="{9D8B030D-6E8A-4147-A177-3AD203B41FA5}">
                      <a16:colId xmlns:a16="http://schemas.microsoft.com/office/drawing/2014/main" xmlns="" val="1338909076"/>
                    </a:ext>
                  </a:extLst>
                </a:gridCol>
                <a:gridCol w="1886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5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</a:t>
                      </a:r>
                      <a:r>
                        <a:rPr lang="en-US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attiecīgā</a:t>
                      </a:r>
                      <a:r>
                        <a:rPr lang="en-US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gada</a:t>
                      </a:r>
                      <a:r>
                        <a:rPr lang="en-US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1.janvāri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Pirms</a:t>
                      </a:r>
                      <a:r>
                        <a:rPr lang="lv-LV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kola</a:t>
                      </a:r>
                      <a:r>
                        <a:rPr lang="lv-LV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 izglītības</a:t>
                      </a:r>
                      <a:r>
                        <a:rPr lang="lv-LV" sz="16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iestādes</a:t>
                      </a:r>
                      <a:endParaRPr lang="lv-LV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1.-12.klase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Profesionālās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izglītības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iestādes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Augstākās izglītības iestādes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2018.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2019.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lv-LV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94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2020.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lv-LV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lv-LV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2022.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8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30" y="254405"/>
            <a:ext cx="10996815" cy="1142815"/>
          </a:xfrm>
        </p:spPr>
        <p:txBody>
          <a:bodyPr/>
          <a:lstStyle/>
          <a:p>
            <a:pPr algn="ctr"/>
            <a:r>
              <a:rPr lang="lv-LV" sz="2800" dirty="0">
                <a:solidFill>
                  <a:schemeClr val="accent2">
                    <a:lumMod val="75000"/>
                  </a:schemeClr>
                </a:solidFill>
              </a:rPr>
              <a:t>Iniciatīvas pedagogu sagatavošanā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8599936-77E5-41D1-A1FE-E3EB9153E4B3}"/>
              </a:ext>
            </a:extLst>
          </p:cNvPr>
          <p:cNvSpPr txBox="1">
            <a:spLocks/>
          </p:cNvSpPr>
          <p:nvPr/>
        </p:nvSpPr>
        <p:spPr>
          <a:xfrm>
            <a:off x="5208897" y="1754787"/>
            <a:ext cx="6804427" cy="459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700" dirty="0">
                <a:solidFill>
                  <a:schemeClr val="accent2">
                    <a:lumMod val="75000"/>
                  </a:schemeClr>
                </a:solidFill>
              </a:rPr>
              <a:t>Jauno skolotāju sagatavošanas studiju programmu saturā ir iekļauta bāze, lai veicinātu pedagogu kompetences speciālajā izglītībā. </a:t>
            </a:r>
            <a:endParaRPr lang="en-US" sz="170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700" dirty="0" smtClean="0">
                <a:solidFill>
                  <a:schemeClr val="accent2">
                    <a:lumMod val="75000"/>
                  </a:schemeClr>
                </a:solidFill>
              </a:rPr>
              <a:t>Rēzeknes </a:t>
            </a:r>
            <a:r>
              <a:rPr lang="lv-LV" sz="1700" dirty="0">
                <a:solidFill>
                  <a:schemeClr val="accent2">
                    <a:lumMod val="75000"/>
                  </a:schemeClr>
                </a:solidFill>
              </a:rPr>
              <a:t>tehnoloģiju akadēmijā - jauna pedagogu sagatavošanas bakalaura studiju programmu saturu </a:t>
            </a:r>
            <a:r>
              <a:rPr lang="lv-LV" sz="1700" b="1" dirty="0">
                <a:solidFill>
                  <a:schemeClr val="accent2">
                    <a:lumMod val="75000"/>
                  </a:schemeClr>
                </a:solidFill>
              </a:rPr>
              <a:t>ar īpašu uzsvaru uz speciālo izglītību</a:t>
            </a:r>
            <a:r>
              <a:rPr lang="lv-LV" sz="1700" dirty="0">
                <a:solidFill>
                  <a:schemeClr val="accent2">
                    <a:lumMod val="75000"/>
                  </a:schemeClr>
                </a:solidFill>
              </a:rPr>
              <a:t>, kas veidota pēc moduļu sistēmas, lai šos moduļus varētu piedāvāt arī pedagogu </a:t>
            </a:r>
            <a:r>
              <a:rPr lang="lv-LV" sz="1700" dirty="0" smtClean="0">
                <a:solidFill>
                  <a:schemeClr val="accent2">
                    <a:lumMod val="75000"/>
                  </a:schemeClr>
                </a:solidFill>
              </a:rPr>
              <a:t>tālākizglītībai</a:t>
            </a: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altLang="lv-LV" sz="1700" dirty="0" smtClean="0">
                <a:solidFill>
                  <a:schemeClr val="accent2">
                    <a:lumMod val="75000"/>
                  </a:schemeClr>
                </a:solidFill>
              </a:rPr>
              <a:t>Katru gadu no VB tiek plānots finansējums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altLang="lv-LV" sz="1700" dirty="0" smtClean="0">
                <a:solidFill>
                  <a:schemeClr val="accent2">
                    <a:lumMod val="75000"/>
                  </a:schemeClr>
                </a:solidFill>
              </a:rPr>
              <a:t>pedagogiem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lv-LV" sz="1700" dirty="0" err="1" smtClean="0">
                <a:solidFill>
                  <a:schemeClr val="accent2">
                    <a:lumMod val="75000"/>
                  </a:schemeClr>
                </a:solidFill>
              </a:rPr>
              <a:t>lai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lv-LV" sz="1700" dirty="0" err="1" smtClean="0">
                <a:solidFill>
                  <a:schemeClr val="accent2">
                    <a:lumMod val="75000"/>
                  </a:schemeClr>
                </a:solidFill>
              </a:rPr>
              <a:t>iegūtu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lv-LV" sz="1700" dirty="0" err="1" smtClean="0">
                <a:solidFill>
                  <a:schemeClr val="accent2">
                    <a:lumMod val="75000"/>
                  </a:schemeClr>
                </a:solidFill>
              </a:rPr>
              <a:t>tiesības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v-LV" altLang="lv-LV" sz="1700" dirty="0" smtClean="0">
                <a:solidFill>
                  <a:schemeClr val="accent2">
                    <a:lumMod val="75000"/>
                  </a:schemeClr>
                </a:solidFill>
              </a:rPr>
              <a:t>darbam ar bērniem ar speciālām vajadzībām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altLang="lv-LV" sz="1700" dirty="0" smtClean="0">
                <a:solidFill>
                  <a:schemeClr val="accent2">
                    <a:lumMod val="75000"/>
                  </a:schemeClr>
                </a:solidFill>
              </a:rPr>
              <a:t>Speciālās </a:t>
            </a:r>
            <a:r>
              <a:rPr lang="en-US" altLang="lv-LV" sz="17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lv-LV" altLang="lv-LV" sz="1700" dirty="0" err="1" smtClean="0">
                <a:solidFill>
                  <a:schemeClr val="accent2">
                    <a:lumMod val="75000"/>
                  </a:schemeClr>
                </a:solidFill>
              </a:rPr>
              <a:t>zglītības</a:t>
            </a:r>
            <a:r>
              <a:rPr lang="lv-LV" altLang="lv-LV" sz="1700" dirty="0" smtClean="0">
                <a:solidFill>
                  <a:schemeClr val="accent2">
                    <a:lumMod val="75000"/>
                  </a:schemeClr>
                </a:solidFill>
              </a:rPr>
              <a:t> iestādes – attīstības centri konsultē un vada bezmaksas profesionālās kompetences pilnveidi skolotājiem, kuri strādā ar iekļautiem bērniem</a:t>
            </a:r>
            <a:r>
              <a:rPr lang="en-US" altLang="lv-LV" sz="17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lv-LV" altLang="lv-LV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6419"/>
            <a:ext cx="5208897" cy="52211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14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8">
            <a:extLst>
              <a:ext uri="{FF2B5EF4-FFF2-40B4-BE49-F238E27FC236}">
                <a16:creationId xmlns:a16="http://schemas.microsoft.com/office/drawing/2014/main" xmlns="" id="{071137A8-699C-4865-9B83-3AE5CE9B30CA}"/>
              </a:ext>
            </a:extLst>
          </p:cNvPr>
          <p:cNvSpPr txBox="1">
            <a:spLocks/>
          </p:cNvSpPr>
          <p:nvPr/>
        </p:nvSpPr>
        <p:spPr>
          <a:xfrm>
            <a:off x="1746985" y="416684"/>
            <a:ext cx="9646024" cy="981852"/>
          </a:xfrm>
          <a:custGeom>
            <a:avLst/>
            <a:gdLst>
              <a:gd name="connsiteX0" fmla="*/ 0 w 4691322"/>
              <a:gd name="connsiteY0" fmla="*/ 0 h 981852"/>
              <a:gd name="connsiteX1" fmla="*/ 623276 w 4691322"/>
              <a:gd name="connsiteY1" fmla="*/ 0 h 981852"/>
              <a:gd name="connsiteX2" fmla="*/ 1152725 w 4691322"/>
              <a:gd name="connsiteY2" fmla="*/ 0 h 981852"/>
              <a:gd name="connsiteX3" fmla="*/ 1916740 w 4691322"/>
              <a:gd name="connsiteY3" fmla="*/ 0 h 981852"/>
              <a:gd name="connsiteX4" fmla="*/ 2540016 w 4691322"/>
              <a:gd name="connsiteY4" fmla="*/ 0 h 981852"/>
              <a:gd name="connsiteX5" fmla="*/ 3163291 w 4691322"/>
              <a:gd name="connsiteY5" fmla="*/ 0 h 981852"/>
              <a:gd name="connsiteX6" fmla="*/ 3927307 w 4691322"/>
              <a:gd name="connsiteY6" fmla="*/ 0 h 981852"/>
              <a:gd name="connsiteX7" fmla="*/ 4691322 w 4691322"/>
              <a:gd name="connsiteY7" fmla="*/ 0 h 981852"/>
              <a:gd name="connsiteX8" fmla="*/ 4691322 w 4691322"/>
              <a:gd name="connsiteY8" fmla="*/ 510563 h 981852"/>
              <a:gd name="connsiteX9" fmla="*/ 4691322 w 4691322"/>
              <a:gd name="connsiteY9" fmla="*/ 981852 h 981852"/>
              <a:gd name="connsiteX10" fmla="*/ 4114960 w 4691322"/>
              <a:gd name="connsiteY10" fmla="*/ 981852 h 981852"/>
              <a:gd name="connsiteX11" fmla="*/ 3444771 w 4691322"/>
              <a:gd name="connsiteY11" fmla="*/ 981852 h 981852"/>
              <a:gd name="connsiteX12" fmla="*/ 2821495 w 4691322"/>
              <a:gd name="connsiteY12" fmla="*/ 981852 h 981852"/>
              <a:gd name="connsiteX13" fmla="*/ 2057480 w 4691322"/>
              <a:gd name="connsiteY13" fmla="*/ 981852 h 981852"/>
              <a:gd name="connsiteX14" fmla="*/ 1293464 w 4691322"/>
              <a:gd name="connsiteY14" fmla="*/ 981852 h 981852"/>
              <a:gd name="connsiteX15" fmla="*/ 717102 w 4691322"/>
              <a:gd name="connsiteY15" fmla="*/ 981852 h 981852"/>
              <a:gd name="connsiteX16" fmla="*/ 0 w 4691322"/>
              <a:gd name="connsiteY16" fmla="*/ 981852 h 981852"/>
              <a:gd name="connsiteX17" fmla="*/ 0 w 4691322"/>
              <a:gd name="connsiteY17" fmla="*/ 471289 h 981852"/>
              <a:gd name="connsiteX18" fmla="*/ 0 w 4691322"/>
              <a:gd name="connsiteY18" fmla="*/ 0 h 98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91322" h="981852" extrusionOk="0">
                <a:moveTo>
                  <a:pt x="0" y="0"/>
                </a:moveTo>
                <a:cubicBezTo>
                  <a:pt x="130403" y="-8942"/>
                  <a:pt x="312861" y="-31006"/>
                  <a:pt x="623276" y="0"/>
                </a:cubicBezTo>
                <a:cubicBezTo>
                  <a:pt x="933691" y="31006"/>
                  <a:pt x="894517" y="-1095"/>
                  <a:pt x="1152725" y="0"/>
                </a:cubicBezTo>
                <a:cubicBezTo>
                  <a:pt x="1410933" y="1095"/>
                  <a:pt x="1615804" y="21568"/>
                  <a:pt x="1916740" y="0"/>
                </a:cubicBezTo>
                <a:cubicBezTo>
                  <a:pt x="2217677" y="-21568"/>
                  <a:pt x="2249763" y="630"/>
                  <a:pt x="2540016" y="0"/>
                </a:cubicBezTo>
                <a:cubicBezTo>
                  <a:pt x="2830269" y="-630"/>
                  <a:pt x="2925297" y="20529"/>
                  <a:pt x="3163291" y="0"/>
                </a:cubicBezTo>
                <a:cubicBezTo>
                  <a:pt x="3401286" y="-20529"/>
                  <a:pt x="3736812" y="36883"/>
                  <a:pt x="3927307" y="0"/>
                </a:cubicBezTo>
                <a:cubicBezTo>
                  <a:pt x="4117802" y="-36883"/>
                  <a:pt x="4469944" y="-10327"/>
                  <a:pt x="4691322" y="0"/>
                </a:cubicBezTo>
                <a:cubicBezTo>
                  <a:pt x="4709718" y="221852"/>
                  <a:pt x="4687931" y="305927"/>
                  <a:pt x="4691322" y="510563"/>
                </a:cubicBezTo>
                <a:cubicBezTo>
                  <a:pt x="4694713" y="715199"/>
                  <a:pt x="4691391" y="797743"/>
                  <a:pt x="4691322" y="981852"/>
                </a:cubicBezTo>
                <a:cubicBezTo>
                  <a:pt x="4418142" y="969575"/>
                  <a:pt x="4287574" y="992976"/>
                  <a:pt x="4114960" y="981852"/>
                </a:cubicBezTo>
                <a:cubicBezTo>
                  <a:pt x="3942346" y="970728"/>
                  <a:pt x="3663645" y="949860"/>
                  <a:pt x="3444771" y="981852"/>
                </a:cubicBezTo>
                <a:cubicBezTo>
                  <a:pt x="3225897" y="1013844"/>
                  <a:pt x="3056880" y="990463"/>
                  <a:pt x="2821495" y="981852"/>
                </a:cubicBezTo>
                <a:cubicBezTo>
                  <a:pt x="2586110" y="973241"/>
                  <a:pt x="2244788" y="947009"/>
                  <a:pt x="2057480" y="981852"/>
                </a:cubicBezTo>
                <a:cubicBezTo>
                  <a:pt x="1870172" y="1016695"/>
                  <a:pt x="1569091" y="971273"/>
                  <a:pt x="1293464" y="981852"/>
                </a:cubicBezTo>
                <a:cubicBezTo>
                  <a:pt x="1017837" y="992431"/>
                  <a:pt x="927751" y="1009419"/>
                  <a:pt x="717102" y="981852"/>
                </a:cubicBezTo>
                <a:cubicBezTo>
                  <a:pt x="506453" y="954285"/>
                  <a:pt x="354806" y="974127"/>
                  <a:pt x="0" y="981852"/>
                </a:cubicBezTo>
                <a:cubicBezTo>
                  <a:pt x="-4550" y="836120"/>
                  <a:pt x="-12237" y="639531"/>
                  <a:pt x="0" y="471289"/>
                </a:cubicBezTo>
                <a:cubicBezTo>
                  <a:pt x="12237" y="303047"/>
                  <a:pt x="-18991" y="167804"/>
                  <a:pt x="0" y="0"/>
                </a:cubicBezTo>
                <a:close/>
              </a:path>
            </a:pathLst>
          </a:custGeo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400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  <a:defRPr/>
            </a:pPr>
            <a:r>
              <a:rPr lang="lv-LV" sz="2400" b="1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ES FONDU INVESTĪCIJAS </a:t>
            </a:r>
            <a:r>
              <a:rPr lang="lv-LV" sz="2400" b="1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MĀCĪBU VIDES UZLABOŠANAI, t.sk. PIEEJAMĪBAI  2007-2027</a:t>
            </a:r>
            <a:endParaRPr lang="lv-LV" sz="2400" b="1" dirty="0">
              <a:solidFill>
                <a:srgbClr val="67478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 Black" charset="0"/>
            </a:endParaRPr>
          </a:p>
        </p:txBody>
      </p:sp>
      <p:pic>
        <p:nvPicPr>
          <p:cNvPr id="194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1064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Oval 232"/>
          <p:cNvSpPr/>
          <p:nvPr/>
        </p:nvSpPr>
        <p:spPr bwMode="auto">
          <a:xfrm>
            <a:off x="1947639" y="2996874"/>
            <a:ext cx="1018804" cy="1018802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FFFF"/>
                </a:solidFill>
                <a:latin typeface="linea-basic-10" charset="0"/>
                <a:ea typeface="+mn-ea"/>
              </a:rPr>
              <a:t>V</a:t>
            </a:r>
            <a:endParaRPr lang="en-US" sz="280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4241605" y="4501129"/>
            <a:ext cx="2476048" cy="1702728"/>
            <a:chOff x="1048206" y="2449316"/>
            <a:chExt cx="1835038" cy="2327004"/>
          </a:xfrm>
        </p:grpSpPr>
        <p:sp>
          <p:nvSpPr>
            <p:cNvPr id="235" name="TextBox 234"/>
            <p:cNvSpPr txBox="1"/>
            <p:nvPr/>
          </p:nvSpPr>
          <p:spPr>
            <a:xfrm>
              <a:off x="1050843" y="3132793"/>
              <a:ext cx="1609063" cy="1643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Tx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2007-2013:</a:t>
              </a:r>
              <a:r>
                <a:rPr lang="en-US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7,5M</a:t>
              </a:r>
              <a:r>
                <a:rPr lang="en-US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€</a:t>
              </a:r>
              <a:r>
                <a:rPr lang="lv-LV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(44 SII)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2014-2020: 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0</a:t>
              </a:r>
              <a:r>
                <a:rPr lang="en-US" sz="1200" kern="1200" dirty="0" smtClean="0">
                  <a:solidFill>
                    <a:srgbClr val="FF0000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 </a:t>
              </a:r>
              <a:endParaRPr lang="en-US" sz="1200" kern="1200" dirty="0" smtClean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2021-2027:</a:t>
              </a:r>
              <a:r>
                <a:rPr lang="en-US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14,7M</a:t>
              </a:r>
              <a:r>
                <a:rPr lang="en-US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€</a:t>
              </a:r>
              <a:endParaRPr lang="lv-LV" sz="1200" kern="1200" dirty="0" smtClean="0">
                <a:solidFill>
                  <a:srgbClr val="7030A0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(25-30 SII)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endParaRPr lang="en-US" sz="1200" kern="1200" dirty="0" smtClean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36" name="Title 1"/>
            <p:cNvSpPr txBox="1">
              <a:spLocks/>
            </p:cNvSpPr>
            <p:nvPr/>
          </p:nvSpPr>
          <p:spPr>
            <a:xfrm>
              <a:off x="1048206" y="2449316"/>
              <a:ext cx="1835038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>
                <a:buClrTx/>
                <a:buFontTx/>
                <a:buNone/>
              </a:pPr>
              <a:r>
                <a:rPr lang="en-US" sz="1600" dirty="0" smtClean="0">
                  <a:solidFill>
                    <a:srgbClr val="222222"/>
                  </a:solidFill>
                </a:rPr>
                <a:t>SPECIĀLĀS IZGLĪTĪBAS IESTĀDES</a:t>
              </a:r>
              <a:endParaRPr lang="en-US" sz="1600" dirty="0">
                <a:solidFill>
                  <a:srgbClr val="222222"/>
                </a:solidFill>
              </a:endParaRPr>
            </a:p>
          </p:txBody>
        </p:sp>
      </p:grpSp>
      <p:sp>
        <p:nvSpPr>
          <p:cNvPr id="237" name="Oval 236"/>
          <p:cNvSpPr/>
          <p:nvPr/>
        </p:nvSpPr>
        <p:spPr bwMode="auto">
          <a:xfrm>
            <a:off x="4408751" y="3315836"/>
            <a:ext cx="1018804" cy="1018802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FFFF"/>
                </a:solidFill>
                <a:latin typeface="linea-basic-10" charset="0"/>
                <a:ea typeface="+mn-ea"/>
              </a:rPr>
              <a:t>S</a:t>
            </a:r>
            <a:endParaRPr lang="en-US" sz="280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914241" y="4099870"/>
            <a:ext cx="3513050" cy="2082568"/>
            <a:chOff x="1348460" y="2384975"/>
            <a:chExt cx="1941818" cy="2812965"/>
          </a:xfrm>
        </p:grpSpPr>
        <p:sp>
          <p:nvSpPr>
            <p:cNvPr id="239" name="TextBox 238"/>
            <p:cNvSpPr txBox="1"/>
            <p:nvPr/>
          </p:nvSpPr>
          <p:spPr>
            <a:xfrm>
              <a:off x="1348460" y="2977996"/>
              <a:ext cx="1839181" cy="221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2007-2013: </a:t>
              </a:r>
              <a:r>
                <a:rPr lang="lv-LV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6,8M</a:t>
              </a:r>
              <a:r>
                <a:rPr lang="en-US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(35VII)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2014-2020: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137M</a:t>
              </a:r>
              <a:r>
                <a:rPr lang="en-US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(95 VII)</a:t>
              </a:r>
            </a:p>
            <a:p>
              <a:pPr>
                <a:lnSpc>
                  <a:spcPct val="120000"/>
                </a:lnSpc>
                <a:buClrTx/>
              </a:pP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+ Eiropas Atveseļošanas fonds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30,7M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en-US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(20 VII)</a:t>
              </a: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lv-LV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+ valsts kases aizdevumi pašvaldībām (2022.g. kopā 70M </a:t>
              </a: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)</a:t>
              </a: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2021-2027: 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71.8M</a:t>
              </a:r>
              <a:r>
                <a:rPr lang="en-US" sz="1200" kern="1200" dirty="0" smtClean="0">
                  <a:solidFill>
                    <a:srgbClr val="00206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(IT risinājumi),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1,4M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(asistīvās tehnoloģijas)</a:t>
              </a:r>
            </a:p>
          </p:txBody>
        </p:sp>
        <p:sp>
          <p:nvSpPr>
            <p:cNvPr id="240" name="Title 1"/>
            <p:cNvSpPr txBox="1">
              <a:spLocks/>
            </p:cNvSpPr>
            <p:nvPr/>
          </p:nvSpPr>
          <p:spPr>
            <a:xfrm>
              <a:off x="1455240" y="2384975"/>
              <a:ext cx="1835038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>
                <a:buClrTx/>
                <a:buFontTx/>
                <a:buNone/>
              </a:pPr>
              <a:r>
                <a:rPr lang="en-US" sz="1600" dirty="0" smtClean="0">
                  <a:solidFill>
                    <a:srgbClr val="222222"/>
                  </a:solidFill>
                </a:rPr>
                <a:t>VISPĀRĒJĀS IZGLĪTĪBAS IESTĀDES</a:t>
              </a:r>
              <a:endParaRPr lang="en-US" sz="1600" dirty="0">
                <a:solidFill>
                  <a:srgbClr val="222222"/>
                </a:solidFill>
              </a:endParaRPr>
            </a:p>
          </p:txBody>
        </p:sp>
      </p:grpSp>
      <p:sp>
        <p:nvSpPr>
          <p:cNvPr id="241" name="Oval 240"/>
          <p:cNvSpPr/>
          <p:nvPr/>
        </p:nvSpPr>
        <p:spPr bwMode="auto">
          <a:xfrm>
            <a:off x="6820960" y="3315836"/>
            <a:ext cx="1018804" cy="1018802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buClrTx/>
              <a:buFontTx/>
              <a:buNone/>
            </a:pPr>
            <a:r>
              <a:rPr lang="en-US" sz="2800" kern="1200" dirty="0" smtClean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rPr>
              <a:t>P</a:t>
            </a:r>
            <a:endParaRPr lang="en-US" sz="280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6717653" y="4462780"/>
            <a:ext cx="2095421" cy="1645578"/>
            <a:chOff x="1270111" y="2487632"/>
            <a:chExt cx="1839181" cy="1645578"/>
          </a:xfrm>
        </p:grpSpPr>
        <p:sp>
          <p:nvSpPr>
            <p:cNvPr id="243" name="TextBox 242"/>
            <p:cNvSpPr txBox="1"/>
            <p:nvPr/>
          </p:nvSpPr>
          <p:spPr>
            <a:xfrm>
              <a:off x="1270111" y="3154481"/>
              <a:ext cx="183918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2007-2013: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160,5M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(27 PII)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2014-2020: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107,9M</a:t>
              </a:r>
              <a:r>
                <a:rPr lang="en-US" sz="1200" kern="1200" dirty="0">
                  <a:solidFill>
                    <a:srgbClr val="FF0000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r>
                <a:rPr lang="lv-LV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(23PII)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2021-2027: </a:t>
              </a:r>
              <a:r>
                <a:rPr lang="lv-LV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47</a:t>
              </a:r>
              <a:r>
                <a:rPr lang="lv-LV" sz="1200" kern="1200" dirty="0" smtClean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,7M</a:t>
              </a:r>
              <a:r>
                <a:rPr lang="en-US" sz="1200" kern="1200" dirty="0" smtClean="0">
                  <a:solidFill>
                    <a:srgbClr val="FF0000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</a:p>
          </p:txBody>
        </p:sp>
        <p:sp>
          <p:nvSpPr>
            <p:cNvPr id="244" name="Title 1"/>
            <p:cNvSpPr txBox="1">
              <a:spLocks/>
            </p:cNvSpPr>
            <p:nvPr/>
          </p:nvSpPr>
          <p:spPr>
            <a:xfrm>
              <a:off x="1270111" y="2487632"/>
              <a:ext cx="1835038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>
                <a:buClrTx/>
                <a:buFontTx/>
                <a:buNone/>
              </a:pPr>
              <a:r>
                <a:rPr lang="en-US" sz="1600" dirty="0" smtClean="0">
                  <a:solidFill>
                    <a:srgbClr val="222222"/>
                  </a:solidFill>
                </a:rPr>
                <a:t>PROFESIONĀLĀS IZGLĪTĪBAS IESTĀDES</a:t>
              </a:r>
              <a:endParaRPr lang="en-US" sz="1600" dirty="0">
                <a:solidFill>
                  <a:srgbClr val="222222"/>
                </a:solidFill>
              </a:endParaRPr>
            </a:p>
          </p:txBody>
        </p:sp>
      </p:grpSp>
      <p:sp>
        <p:nvSpPr>
          <p:cNvPr id="245" name="Oval 244"/>
          <p:cNvSpPr/>
          <p:nvPr/>
        </p:nvSpPr>
        <p:spPr bwMode="auto">
          <a:xfrm>
            <a:off x="9178765" y="2996874"/>
            <a:ext cx="1018804" cy="1018802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buClrTx/>
              <a:buFontTx/>
              <a:buNone/>
            </a:pPr>
            <a:r>
              <a:rPr lang="en-US" sz="2800" kern="1200" dirty="0" smtClean="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rPr>
              <a:t>A</a:t>
            </a:r>
            <a:endParaRPr lang="en-US" sz="2800" kern="1200" dirty="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9075458" y="4143818"/>
            <a:ext cx="2607026" cy="1695854"/>
            <a:chOff x="1270111" y="2487632"/>
            <a:chExt cx="1839181" cy="1695854"/>
          </a:xfrm>
        </p:grpSpPr>
        <p:sp>
          <p:nvSpPr>
            <p:cNvPr id="247" name="TextBox 246"/>
            <p:cNvSpPr txBox="1"/>
            <p:nvPr/>
          </p:nvSpPr>
          <p:spPr>
            <a:xfrm>
              <a:off x="1270111" y="2983157"/>
              <a:ext cx="18391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2007-2013: </a:t>
              </a:r>
              <a:r>
                <a:rPr lang="en-US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135M</a:t>
              </a:r>
              <a:r>
                <a:rPr lang="en-US" sz="1200" kern="1200" dirty="0" smtClean="0">
                  <a:solidFill>
                    <a:srgbClr val="FF0000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 (31 AII)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  <a:buFontTx/>
                <a:buNone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2014-2020: </a:t>
              </a:r>
              <a:r>
                <a:rPr lang="en-US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180M</a:t>
              </a:r>
              <a:r>
                <a:rPr lang="en-US" sz="1200" kern="1200" dirty="0" smtClean="0">
                  <a:solidFill>
                    <a:srgbClr val="FF0000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 </a:t>
              </a: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(24 AII)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120000"/>
                </a:lnSpc>
                <a:buClrTx/>
              </a:pPr>
              <a:r>
                <a:rPr lang="en-US" sz="1200" kern="1200" dirty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2021-2027: </a:t>
              </a:r>
              <a:r>
                <a:rPr lang="lv-LV" sz="1200" kern="1200" dirty="0">
                  <a:solidFill>
                    <a:srgbClr val="7030A0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28,1 M</a:t>
              </a:r>
              <a:r>
                <a:rPr lang="en-US" sz="1200" kern="1200" dirty="0">
                  <a:solidFill>
                    <a:srgbClr val="FF0000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sz="1200" kern="1200" dirty="0" smtClean="0">
                  <a:solidFill>
                    <a:srgbClr val="222222">
                      <a:alpha val="60000"/>
                    </a:srgbClr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€</a:t>
              </a:r>
              <a:endParaRPr lang="en-US" sz="1200" kern="1200" dirty="0">
                <a:solidFill>
                  <a:srgbClr val="222222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1270111" y="2487632"/>
              <a:ext cx="1835038" cy="36486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>
                <a:buClrTx/>
                <a:buFontTx/>
                <a:buNone/>
              </a:pPr>
              <a:r>
                <a:rPr lang="en-US" sz="1600" dirty="0" smtClean="0">
                  <a:solidFill>
                    <a:srgbClr val="222222"/>
                  </a:solidFill>
                </a:rPr>
                <a:t>KOLEDŽAS, AUGSTSKOLAS</a:t>
              </a:r>
              <a:endParaRPr lang="en-US" sz="1600" dirty="0">
                <a:solidFill>
                  <a:srgbClr val="222222"/>
                </a:solidFill>
              </a:endParaRPr>
            </a:p>
          </p:txBody>
        </p:sp>
      </p:grpSp>
      <p:cxnSp>
        <p:nvCxnSpPr>
          <p:cNvPr id="249" name="Straight Connector 248"/>
          <p:cNvCxnSpPr/>
          <p:nvPr/>
        </p:nvCxnSpPr>
        <p:spPr>
          <a:xfrm>
            <a:off x="2457041" y="1578449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463575" y="1578449"/>
            <a:ext cx="266271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9666921" y="1578449"/>
            <a:ext cx="0" cy="1331339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7044345" y="1578449"/>
            <a:ext cx="2625705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7044345" y="2100964"/>
            <a:ext cx="292628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7336973" y="2100964"/>
            <a:ext cx="0" cy="1135395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909862" y="2100964"/>
            <a:ext cx="292628" cy="0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909862" y="2100964"/>
            <a:ext cx="0" cy="1135395"/>
          </a:xfrm>
          <a:prstGeom prst="line">
            <a:avLst/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Donut 256"/>
          <p:cNvSpPr/>
          <p:nvPr/>
        </p:nvSpPr>
        <p:spPr bwMode="auto">
          <a:xfrm>
            <a:off x="5123576" y="1537085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58" name="Donut 257"/>
          <p:cNvSpPr/>
          <p:nvPr/>
        </p:nvSpPr>
        <p:spPr bwMode="auto">
          <a:xfrm>
            <a:off x="6985500" y="1537085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59" name="Donut 258"/>
          <p:cNvSpPr/>
          <p:nvPr/>
        </p:nvSpPr>
        <p:spPr bwMode="auto">
          <a:xfrm>
            <a:off x="7294719" y="3169941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0" name="Donut 259"/>
          <p:cNvSpPr/>
          <p:nvPr/>
        </p:nvSpPr>
        <p:spPr bwMode="auto">
          <a:xfrm>
            <a:off x="9629909" y="2829003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1" name="Donut 260"/>
          <p:cNvSpPr/>
          <p:nvPr/>
        </p:nvSpPr>
        <p:spPr bwMode="auto">
          <a:xfrm>
            <a:off x="4861966" y="3169941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2" name="Donut 261"/>
          <p:cNvSpPr/>
          <p:nvPr/>
        </p:nvSpPr>
        <p:spPr bwMode="auto">
          <a:xfrm>
            <a:off x="2420031" y="2829003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3" name="Donut 262"/>
          <p:cNvSpPr/>
          <p:nvPr/>
        </p:nvSpPr>
        <p:spPr bwMode="auto">
          <a:xfrm>
            <a:off x="7001683" y="2066130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64" name="Donut 263"/>
          <p:cNvSpPr/>
          <p:nvPr/>
        </p:nvSpPr>
        <p:spPr bwMode="auto">
          <a:xfrm>
            <a:off x="5116691" y="2066130"/>
            <a:ext cx="91440" cy="91440"/>
          </a:xfrm>
          <a:prstGeom prst="donut">
            <a:avLst>
              <a:gd name="adj" fmla="val 29680"/>
            </a:avLst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>
              <a:buClrTx/>
              <a:buFontTx/>
              <a:buNone/>
            </a:pPr>
            <a:endParaRPr lang="en-US" sz="1800" kern="1200" dirty="0" smtClean="0">
              <a:solidFill>
                <a:srgbClr val="222222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65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>
          <a:xfrm>
            <a:off x="5311346" y="1200926"/>
            <a:ext cx="1569308" cy="15693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130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CE39188B-47E4-B94D-B532-08EFA397CB7A}"/>
              </a:ext>
            </a:extLst>
          </p:cNvPr>
          <p:cNvSpPr/>
          <p:nvPr/>
        </p:nvSpPr>
        <p:spPr>
          <a:xfrm>
            <a:off x="7508008" y="3348074"/>
            <a:ext cx="657107" cy="38170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5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BB7000-D16A-0544-BC87-AA31B1C7E37F}"/>
              </a:ext>
            </a:extLst>
          </p:cNvPr>
          <p:cNvSpPr/>
          <p:nvPr/>
        </p:nvSpPr>
        <p:spPr>
          <a:xfrm>
            <a:off x="844970" y="4477907"/>
            <a:ext cx="3184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6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SKOLĒNIEM AR GARĪGĀS ATTĪSTĪBAS TRAUCĒJUMIEM: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11 mācību līdzekļi skolēniem ar garīgās attīstības traucējumiem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5 integrēti mācību līdzekļi skolēniem ar smagiem garīgās attīstības traucējumiem un dažādiem attīstības traucējumiem </a:t>
            </a:r>
            <a:r>
              <a:rPr lang="en-GB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 </a:t>
            </a:r>
            <a:endParaRPr lang="en-US" dirty="0">
              <a:solidFill>
                <a:srgbClr val="000000">
                  <a:alpha val="6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0238F340-A278-AC42-97A9-585E684C8899}"/>
              </a:ext>
            </a:extLst>
          </p:cNvPr>
          <p:cNvSpPr/>
          <p:nvPr/>
        </p:nvSpPr>
        <p:spPr>
          <a:xfrm flipH="1">
            <a:off x="3707200" y="4287053"/>
            <a:ext cx="657107" cy="38170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5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73A90A-12E6-C74F-B56A-768970CD0E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5116" y="2840457"/>
            <a:ext cx="3052009" cy="4021282"/>
            <a:chOff x="3076" y="1157"/>
            <a:chExt cx="1524" cy="200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9A4417C8-EC40-A64F-BFA3-28145F151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157"/>
              <a:ext cx="1524" cy="2008"/>
            </a:xfrm>
            <a:custGeom>
              <a:avLst/>
              <a:gdLst>
                <a:gd name="T0" fmla="*/ 605 w 642"/>
                <a:gd name="T1" fmla="*/ 338 h 847"/>
                <a:gd name="T2" fmla="*/ 609 w 642"/>
                <a:gd name="T3" fmla="*/ 293 h 847"/>
                <a:gd name="T4" fmla="*/ 600 w 642"/>
                <a:gd name="T5" fmla="*/ 241 h 847"/>
                <a:gd name="T6" fmla="*/ 581 w 642"/>
                <a:gd name="T7" fmla="*/ 170 h 847"/>
                <a:gd name="T8" fmla="*/ 555 w 642"/>
                <a:gd name="T9" fmla="*/ 112 h 847"/>
                <a:gd name="T10" fmla="*/ 287 w 642"/>
                <a:gd name="T11" fmla="*/ 0 h 847"/>
                <a:gd name="T12" fmla="*/ 0 w 642"/>
                <a:gd name="T13" fmla="*/ 265 h 847"/>
                <a:gd name="T14" fmla="*/ 2 w 642"/>
                <a:gd name="T15" fmla="*/ 300 h 847"/>
                <a:gd name="T16" fmla="*/ 34 w 642"/>
                <a:gd name="T17" fmla="*/ 404 h 847"/>
                <a:gd name="T18" fmla="*/ 63 w 642"/>
                <a:gd name="T19" fmla="*/ 447 h 847"/>
                <a:gd name="T20" fmla="*/ 81 w 642"/>
                <a:gd name="T21" fmla="*/ 469 h 847"/>
                <a:gd name="T22" fmla="*/ 99 w 642"/>
                <a:gd name="T23" fmla="*/ 486 h 847"/>
                <a:gd name="T24" fmla="*/ 101 w 642"/>
                <a:gd name="T25" fmla="*/ 492 h 847"/>
                <a:gd name="T26" fmla="*/ 100 w 642"/>
                <a:gd name="T27" fmla="*/ 549 h 847"/>
                <a:gd name="T28" fmla="*/ 92 w 642"/>
                <a:gd name="T29" fmla="*/ 606 h 847"/>
                <a:gd name="T30" fmla="*/ 77 w 642"/>
                <a:gd name="T31" fmla="*/ 644 h 847"/>
                <a:gd name="T32" fmla="*/ 117 w 642"/>
                <a:gd name="T33" fmla="*/ 626 h 847"/>
                <a:gd name="T34" fmla="*/ 124 w 642"/>
                <a:gd name="T35" fmla="*/ 587 h 847"/>
                <a:gd name="T36" fmla="*/ 129 w 642"/>
                <a:gd name="T37" fmla="*/ 511 h 847"/>
                <a:gd name="T38" fmla="*/ 124 w 642"/>
                <a:gd name="T39" fmla="*/ 477 h 847"/>
                <a:gd name="T40" fmla="*/ 118 w 642"/>
                <a:gd name="T41" fmla="*/ 467 h 847"/>
                <a:gd name="T42" fmla="*/ 89 w 642"/>
                <a:gd name="T43" fmla="*/ 439 h 847"/>
                <a:gd name="T44" fmla="*/ 79 w 642"/>
                <a:gd name="T45" fmla="*/ 427 h 847"/>
                <a:gd name="T46" fmla="*/ 45 w 642"/>
                <a:gd name="T47" fmla="*/ 368 h 847"/>
                <a:gd name="T48" fmla="*/ 23 w 642"/>
                <a:gd name="T49" fmla="*/ 273 h 847"/>
                <a:gd name="T50" fmla="*/ 23 w 642"/>
                <a:gd name="T51" fmla="*/ 258 h 847"/>
                <a:gd name="T52" fmla="*/ 311 w 642"/>
                <a:gd name="T53" fmla="*/ 18 h 847"/>
                <a:gd name="T54" fmla="*/ 556 w 642"/>
                <a:gd name="T55" fmla="*/ 140 h 847"/>
                <a:gd name="T56" fmla="*/ 573 w 642"/>
                <a:gd name="T57" fmla="*/ 185 h 847"/>
                <a:gd name="T58" fmla="*/ 598 w 642"/>
                <a:gd name="T59" fmla="*/ 279 h 847"/>
                <a:gd name="T60" fmla="*/ 599 w 642"/>
                <a:gd name="T61" fmla="*/ 291 h 847"/>
                <a:gd name="T62" fmla="*/ 584 w 642"/>
                <a:gd name="T63" fmla="*/ 313 h 847"/>
                <a:gd name="T64" fmla="*/ 620 w 642"/>
                <a:gd name="T65" fmla="*/ 395 h 847"/>
                <a:gd name="T66" fmla="*/ 632 w 642"/>
                <a:gd name="T67" fmla="*/ 427 h 847"/>
                <a:gd name="T68" fmla="*/ 617 w 642"/>
                <a:gd name="T69" fmla="*/ 443 h 847"/>
                <a:gd name="T70" fmla="*/ 596 w 642"/>
                <a:gd name="T71" fmla="*/ 445 h 847"/>
                <a:gd name="T72" fmla="*/ 587 w 642"/>
                <a:gd name="T73" fmla="*/ 451 h 847"/>
                <a:gd name="T74" fmla="*/ 588 w 642"/>
                <a:gd name="T75" fmla="*/ 497 h 847"/>
                <a:gd name="T76" fmla="*/ 577 w 642"/>
                <a:gd name="T77" fmla="*/ 508 h 847"/>
                <a:gd name="T78" fmla="*/ 574 w 642"/>
                <a:gd name="T79" fmla="*/ 515 h 847"/>
                <a:gd name="T80" fmla="*/ 580 w 642"/>
                <a:gd name="T81" fmla="*/ 539 h 847"/>
                <a:gd name="T82" fmla="*/ 568 w 642"/>
                <a:gd name="T83" fmla="*/ 544 h 847"/>
                <a:gd name="T84" fmla="*/ 563 w 642"/>
                <a:gd name="T85" fmla="*/ 572 h 847"/>
                <a:gd name="T86" fmla="*/ 580 w 642"/>
                <a:gd name="T87" fmla="*/ 604 h 847"/>
                <a:gd name="T88" fmla="*/ 506 w 642"/>
                <a:gd name="T89" fmla="*/ 629 h 847"/>
                <a:gd name="T90" fmla="*/ 436 w 642"/>
                <a:gd name="T91" fmla="*/ 635 h 847"/>
                <a:gd name="T92" fmla="*/ 385 w 642"/>
                <a:gd name="T93" fmla="*/ 758 h 847"/>
                <a:gd name="T94" fmla="*/ 393 w 642"/>
                <a:gd name="T95" fmla="*/ 842 h 847"/>
                <a:gd name="T96" fmla="*/ 384 w 642"/>
                <a:gd name="T97" fmla="*/ 769 h 847"/>
                <a:gd name="T98" fmla="*/ 435 w 642"/>
                <a:gd name="T99" fmla="*/ 642 h 847"/>
                <a:gd name="T100" fmla="*/ 454 w 642"/>
                <a:gd name="T101" fmla="*/ 632 h 847"/>
                <a:gd name="T102" fmla="*/ 579 w 642"/>
                <a:gd name="T103" fmla="*/ 623 h 847"/>
                <a:gd name="T104" fmla="*/ 578 w 642"/>
                <a:gd name="T105" fmla="*/ 584 h 847"/>
                <a:gd name="T106" fmla="*/ 568 w 642"/>
                <a:gd name="T107" fmla="*/ 568 h 847"/>
                <a:gd name="T108" fmla="*/ 575 w 642"/>
                <a:gd name="T109" fmla="*/ 546 h 847"/>
                <a:gd name="T110" fmla="*/ 586 w 642"/>
                <a:gd name="T111" fmla="*/ 542 h 847"/>
                <a:gd name="T112" fmla="*/ 581 w 642"/>
                <a:gd name="T113" fmla="*/ 515 h 847"/>
                <a:gd name="T114" fmla="*/ 593 w 642"/>
                <a:gd name="T115" fmla="*/ 503 h 847"/>
                <a:gd name="T116" fmla="*/ 594 w 642"/>
                <a:gd name="T117" fmla="*/ 493 h 847"/>
                <a:gd name="T118" fmla="*/ 594 w 642"/>
                <a:gd name="T119" fmla="*/ 454 h 847"/>
                <a:gd name="T120" fmla="*/ 639 w 642"/>
                <a:gd name="T121" fmla="*/ 43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2" h="847">
                  <a:moveTo>
                    <a:pt x="638" y="412"/>
                  </a:moveTo>
                  <a:cubicBezTo>
                    <a:pt x="636" y="408"/>
                    <a:pt x="635" y="405"/>
                    <a:pt x="633" y="402"/>
                  </a:cubicBezTo>
                  <a:cubicBezTo>
                    <a:pt x="631" y="398"/>
                    <a:pt x="630" y="395"/>
                    <a:pt x="628" y="391"/>
                  </a:cubicBezTo>
                  <a:cubicBezTo>
                    <a:pt x="627" y="389"/>
                    <a:pt x="626" y="386"/>
                    <a:pt x="625" y="384"/>
                  </a:cubicBezTo>
                  <a:cubicBezTo>
                    <a:pt x="622" y="376"/>
                    <a:pt x="618" y="367"/>
                    <a:pt x="614" y="359"/>
                  </a:cubicBezTo>
                  <a:cubicBezTo>
                    <a:pt x="611" y="352"/>
                    <a:pt x="608" y="345"/>
                    <a:pt x="605" y="338"/>
                  </a:cubicBezTo>
                  <a:cubicBezTo>
                    <a:pt x="602" y="331"/>
                    <a:pt x="599" y="323"/>
                    <a:pt x="596" y="316"/>
                  </a:cubicBezTo>
                  <a:cubicBezTo>
                    <a:pt x="594" y="313"/>
                    <a:pt x="594" y="311"/>
                    <a:pt x="595" y="309"/>
                  </a:cubicBezTo>
                  <a:cubicBezTo>
                    <a:pt x="596" y="307"/>
                    <a:pt x="599" y="305"/>
                    <a:pt x="602" y="302"/>
                  </a:cubicBezTo>
                  <a:cubicBezTo>
                    <a:pt x="604" y="301"/>
                    <a:pt x="606" y="299"/>
                    <a:pt x="607" y="297"/>
                  </a:cubicBezTo>
                  <a:cubicBezTo>
                    <a:pt x="608" y="297"/>
                    <a:pt x="608" y="296"/>
                    <a:pt x="608" y="295"/>
                  </a:cubicBezTo>
                  <a:cubicBezTo>
                    <a:pt x="609" y="295"/>
                    <a:pt x="609" y="294"/>
                    <a:pt x="609" y="293"/>
                  </a:cubicBezTo>
                  <a:cubicBezTo>
                    <a:pt x="610" y="293"/>
                    <a:pt x="610" y="293"/>
                    <a:pt x="610" y="293"/>
                  </a:cubicBezTo>
                  <a:cubicBezTo>
                    <a:pt x="610" y="292"/>
                    <a:pt x="610" y="293"/>
                    <a:pt x="610" y="292"/>
                  </a:cubicBezTo>
                  <a:cubicBezTo>
                    <a:pt x="610" y="290"/>
                    <a:pt x="610" y="290"/>
                    <a:pt x="610" y="290"/>
                  </a:cubicBezTo>
                  <a:cubicBezTo>
                    <a:pt x="612" y="284"/>
                    <a:pt x="610" y="279"/>
                    <a:pt x="609" y="275"/>
                  </a:cubicBezTo>
                  <a:cubicBezTo>
                    <a:pt x="607" y="267"/>
                    <a:pt x="604" y="260"/>
                    <a:pt x="603" y="252"/>
                  </a:cubicBezTo>
                  <a:cubicBezTo>
                    <a:pt x="600" y="241"/>
                    <a:pt x="600" y="241"/>
                    <a:pt x="600" y="241"/>
                  </a:cubicBezTo>
                  <a:cubicBezTo>
                    <a:pt x="597" y="229"/>
                    <a:pt x="597" y="229"/>
                    <a:pt x="597" y="229"/>
                  </a:cubicBezTo>
                  <a:cubicBezTo>
                    <a:pt x="595" y="221"/>
                    <a:pt x="592" y="213"/>
                    <a:pt x="590" y="205"/>
                  </a:cubicBezTo>
                  <a:cubicBezTo>
                    <a:pt x="589" y="201"/>
                    <a:pt x="589" y="198"/>
                    <a:pt x="588" y="194"/>
                  </a:cubicBezTo>
                  <a:cubicBezTo>
                    <a:pt x="585" y="182"/>
                    <a:pt x="585" y="182"/>
                    <a:pt x="585" y="182"/>
                  </a:cubicBezTo>
                  <a:cubicBezTo>
                    <a:pt x="583" y="175"/>
                    <a:pt x="583" y="175"/>
                    <a:pt x="583" y="175"/>
                  </a:cubicBezTo>
                  <a:cubicBezTo>
                    <a:pt x="583" y="173"/>
                    <a:pt x="582" y="172"/>
                    <a:pt x="581" y="170"/>
                  </a:cubicBezTo>
                  <a:cubicBezTo>
                    <a:pt x="577" y="158"/>
                    <a:pt x="577" y="158"/>
                    <a:pt x="577" y="158"/>
                  </a:cubicBezTo>
                  <a:cubicBezTo>
                    <a:pt x="577" y="156"/>
                    <a:pt x="576" y="154"/>
                    <a:pt x="575" y="152"/>
                  </a:cubicBezTo>
                  <a:cubicBezTo>
                    <a:pt x="573" y="146"/>
                    <a:pt x="573" y="146"/>
                    <a:pt x="573" y="146"/>
                  </a:cubicBezTo>
                  <a:cubicBezTo>
                    <a:pt x="567" y="134"/>
                    <a:pt x="567" y="134"/>
                    <a:pt x="567" y="134"/>
                  </a:cubicBezTo>
                  <a:cubicBezTo>
                    <a:pt x="566" y="130"/>
                    <a:pt x="563" y="127"/>
                    <a:pt x="561" y="123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36" y="84"/>
                    <a:pt x="510" y="61"/>
                    <a:pt x="480" y="44"/>
                  </a:cubicBezTo>
                  <a:cubicBezTo>
                    <a:pt x="451" y="27"/>
                    <a:pt x="418" y="16"/>
                    <a:pt x="386" y="9"/>
                  </a:cubicBezTo>
                  <a:cubicBezTo>
                    <a:pt x="369" y="6"/>
                    <a:pt x="353" y="4"/>
                    <a:pt x="336" y="2"/>
                  </a:cubicBezTo>
                  <a:cubicBezTo>
                    <a:pt x="328" y="1"/>
                    <a:pt x="320" y="1"/>
                    <a:pt x="311" y="1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20" y="0"/>
                    <a:pt x="154" y="22"/>
                    <a:pt x="103" y="61"/>
                  </a:cubicBezTo>
                  <a:cubicBezTo>
                    <a:pt x="52" y="100"/>
                    <a:pt x="17" y="156"/>
                    <a:pt x="5" y="214"/>
                  </a:cubicBezTo>
                  <a:cubicBezTo>
                    <a:pt x="4" y="222"/>
                    <a:pt x="3" y="229"/>
                    <a:pt x="2" y="236"/>
                  </a:cubicBezTo>
                  <a:cubicBezTo>
                    <a:pt x="1" y="244"/>
                    <a:pt x="0" y="251"/>
                    <a:pt x="0" y="25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6"/>
                    <a:pt x="0" y="277"/>
                    <a:pt x="1" y="279"/>
                  </a:cubicBezTo>
                  <a:cubicBezTo>
                    <a:pt x="1" y="283"/>
                    <a:pt x="1" y="286"/>
                    <a:pt x="1" y="290"/>
                  </a:cubicBezTo>
                  <a:cubicBezTo>
                    <a:pt x="1" y="293"/>
                    <a:pt x="2" y="297"/>
                    <a:pt x="2" y="300"/>
                  </a:cubicBezTo>
                  <a:cubicBezTo>
                    <a:pt x="4" y="314"/>
                    <a:pt x="7" y="327"/>
                    <a:pt x="10" y="340"/>
                  </a:cubicBezTo>
                  <a:cubicBezTo>
                    <a:pt x="12" y="347"/>
                    <a:pt x="13" y="353"/>
                    <a:pt x="15" y="359"/>
                  </a:cubicBezTo>
                  <a:cubicBezTo>
                    <a:pt x="18" y="366"/>
                    <a:pt x="20" y="372"/>
                    <a:pt x="22" y="378"/>
                  </a:cubicBezTo>
                  <a:cubicBezTo>
                    <a:pt x="24" y="381"/>
                    <a:pt x="25" y="384"/>
                    <a:pt x="26" y="387"/>
                  </a:cubicBezTo>
                  <a:cubicBezTo>
                    <a:pt x="28" y="391"/>
                    <a:pt x="29" y="394"/>
                    <a:pt x="31" y="397"/>
                  </a:cubicBezTo>
                  <a:cubicBezTo>
                    <a:pt x="32" y="400"/>
                    <a:pt x="33" y="402"/>
                    <a:pt x="34" y="404"/>
                  </a:cubicBezTo>
                  <a:cubicBezTo>
                    <a:pt x="36" y="407"/>
                    <a:pt x="38" y="409"/>
                    <a:pt x="39" y="412"/>
                  </a:cubicBezTo>
                  <a:cubicBezTo>
                    <a:pt x="42" y="417"/>
                    <a:pt x="45" y="423"/>
                    <a:pt x="49" y="428"/>
                  </a:cubicBezTo>
                  <a:cubicBezTo>
                    <a:pt x="52" y="433"/>
                    <a:pt x="55" y="437"/>
                    <a:pt x="59" y="442"/>
                  </a:cubicBezTo>
                  <a:cubicBezTo>
                    <a:pt x="61" y="445"/>
                    <a:pt x="61" y="445"/>
                    <a:pt x="61" y="445"/>
                  </a:cubicBezTo>
                  <a:cubicBezTo>
                    <a:pt x="62" y="446"/>
                    <a:pt x="62" y="446"/>
                    <a:pt x="62" y="446"/>
                  </a:cubicBezTo>
                  <a:cubicBezTo>
                    <a:pt x="63" y="447"/>
                    <a:pt x="63" y="447"/>
                    <a:pt x="63" y="447"/>
                  </a:cubicBezTo>
                  <a:cubicBezTo>
                    <a:pt x="64" y="449"/>
                    <a:pt x="64" y="449"/>
                    <a:pt x="64" y="449"/>
                  </a:cubicBezTo>
                  <a:cubicBezTo>
                    <a:pt x="66" y="451"/>
                    <a:pt x="67" y="454"/>
                    <a:pt x="69" y="456"/>
                  </a:cubicBezTo>
                  <a:cubicBezTo>
                    <a:pt x="72" y="459"/>
                    <a:pt x="72" y="459"/>
                    <a:pt x="72" y="459"/>
                  </a:cubicBezTo>
                  <a:cubicBezTo>
                    <a:pt x="75" y="463"/>
                    <a:pt x="75" y="463"/>
                    <a:pt x="75" y="463"/>
                  </a:cubicBezTo>
                  <a:cubicBezTo>
                    <a:pt x="78" y="466"/>
                    <a:pt x="78" y="466"/>
                    <a:pt x="78" y="466"/>
                  </a:cubicBezTo>
                  <a:cubicBezTo>
                    <a:pt x="81" y="469"/>
                    <a:pt x="81" y="469"/>
                    <a:pt x="81" y="469"/>
                  </a:cubicBezTo>
                  <a:cubicBezTo>
                    <a:pt x="86" y="474"/>
                    <a:pt x="90" y="477"/>
                    <a:pt x="93" y="480"/>
                  </a:cubicBezTo>
                  <a:cubicBezTo>
                    <a:pt x="95" y="481"/>
                    <a:pt x="96" y="483"/>
                    <a:pt x="97" y="484"/>
                  </a:cubicBezTo>
                  <a:cubicBezTo>
                    <a:pt x="98" y="484"/>
                    <a:pt x="98" y="484"/>
                    <a:pt x="98" y="484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98" y="485"/>
                    <a:pt x="99" y="486"/>
                    <a:pt x="99" y="486"/>
                  </a:cubicBezTo>
                  <a:cubicBezTo>
                    <a:pt x="100" y="488"/>
                    <a:pt x="100" y="488"/>
                    <a:pt x="100" y="488"/>
                  </a:cubicBezTo>
                  <a:cubicBezTo>
                    <a:pt x="100" y="488"/>
                    <a:pt x="100" y="488"/>
                    <a:pt x="100" y="488"/>
                  </a:cubicBezTo>
                  <a:cubicBezTo>
                    <a:pt x="100" y="488"/>
                    <a:pt x="100" y="488"/>
                    <a:pt x="100" y="488"/>
                  </a:cubicBezTo>
                  <a:cubicBezTo>
                    <a:pt x="100" y="489"/>
                    <a:pt x="100" y="489"/>
                    <a:pt x="100" y="489"/>
                  </a:cubicBezTo>
                  <a:cubicBezTo>
                    <a:pt x="100" y="490"/>
                    <a:pt x="100" y="490"/>
                    <a:pt x="100" y="490"/>
                  </a:cubicBezTo>
                  <a:cubicBezTo>
                    <a:pt x="101" y="490"/>
                    <a:pt x="101" y="491"/>
                    <a:pt x="101" y="492"/>
                  </a:cubicBezTo>
                  <a:cubicBezTo>
                    <a:pt x="101" y="494"/>
                    <a:pt x="102" y="495"/>
                    <a:pt x="102" y="497"/>
                  </a:cubicBezTo>
                  <a:cubicBezTo>
                    <a:pt x="102" y="501"/>
                    <a:pt x="102" y="505"/>
                    <a:pt x="102" y="510"/>
                  </a:cubicBezTo>
                  <a:cubicBezTo>
                    <a:pt x="101" y="519"/>
                    <a:pt x="101" y="528"/>
                    <a:pt x="101" y="537"/>
                  </a:cubicBezTo>
                  <a:cubicBezTo>
                    <a:pt x="101" y="539"/>
                    <a:pt x="101" y="541"/>
                    <a:pt x="101" y="543"/>
                  </a:cubicBezTo>
                  <a:cubicBezTo>
                    <a:pt x="101" y="547"/>
                    <a:pt x="101" y="547"/>
                    <a:pt x="101" y="547"/>
                  </a:cubicBezTo>
                  <a:cubicBezTo>
                    <a:pt x="100" y="549"/>
                    <a:pt x="100" y="549"/>
                    <a:pt x="100" y="549"/>
                  </a:cubicBezTo>
                  <a:cubicBezTo>
                    <a:pt x="100" y="553"/>
                    <a:pt x="99" y="557"/>
                    <a:pt x="99" y="561"/>
                  </a:cubicBezTo>
                  <a:cubicBezTo>
                    <a:pt x="98" y="569"/>
                    <a:pt x="98" y="576"/>
                    <a:pt x="96" y="583"/>
                  </a:cubicBezTo>
                  <a:cubicBezTo>
                    <a:pt x="95" y="590"/>
                    <a:pt x="94" y="597"/>
                    <a:pt x="93" y="603"/>
                  </a:cubicBezTo>
                  <a:cubicBezTo>
                    <a:pt x="92" y="605"/>
                    <a:pt x="92" y="605"/>
                    <a:pt x="92" y="605"/>
                  </a:cubicBezTo>
                  <a:cubicBezTo>
                    <a:pt x="92" y="606"/>
                    <a:pt x="92" y="606"/>
                    <a:pt x="92" y="606"/>
                  </a:cubicBezTo>
                  <a:cubicBezTo>
                    <a:pt x="92" y="606"/>
                    <a:pt x="92" y="606"/>
                    <a:pt x="92" y="606"/>
                  </a:cubicBezTo>
                  <a:cubicBezTo>
                    <a:pt x="92" y="606"/>
                    <a:pt x="92" y="606"/>
                    <a:pt x="92" y="606"/>
                  </a:cubicBezTo>
                  <a:cubicBezTo>
                    <a:pt x="92" y="607"/>
                    <a:pt x="92" y="607"/>
                    <a:pt x="92" y="607"/>
                  </a:cubicBezTo>
                  <a:cubicBezTo>
                    <a:pt x="92" y="609"/>
                    <a:pt x="91" y="610"/>
                    <a:pt x="91" y="611"/>
                  </a:cubicBezTo>
                  <a:cubicBezTo>
                    <a:pt x="90" y="614"/>
                    <a:pt x="90" y="617"/>
                    <a:pt x="89" y="620"/>
                  </a:cubicBezTo>
                  <a:cubicBezTo>
                    <a:pt x="88" y="626"/>
                    <a:pt x="86" y="631"/>
                    <a:pt x="85" y="636"/>
                  </a:cubicBezTo>
                  <a:cubicBezTo>
                    <a:pt x="84" y="640"/>
                    <a:pt x="81" y="643"/>
                    <a:pt x="77" y="644"/>
                  </a:cubicBezTo>
                  <a:cubicBezTo>
                    <a:pt x="65" y="649"/>
                    <a:pt x="56" y="661"/>
                    <a:pt x="57" y="675"/>
                  </a:cubicBezTo>
                  <a:cubicBezTo>
                    <a:pt x="58" y="690"/>
                    <a:pt x="71" y="703"/>
                    <a:pt x="87" y="703"/>
                  </a:cubicBezTo>
                  <a:cubicBezTo>
                    <a:pt x="104" y="704"/>
                    <a:pt x="118" y="690"/>
                    <a:pt x="118" y="673"/>
                  </a:cubicBezTo>
                  <a:cubicBezTo>
                    <a:pt x="118" y="667"/>
                    <a:pt x="116" y="661"/>
                    <a:pt x="113" y="656"/>
                  </a:cubicBezTo>
                  <a:cubicBezTo>
                    <a:pt x="111" y="653"/>
                    <a:pt x="111" y="649"/>
                    <a:pt x="112" y="646"/>
                  </a:cubicBezTo>
                  <a:cubicBezTo>
                    <a:pt x="113" y="640"/>
                    <a:pt x="115" y="634"/>
                    <a:pt x="117" y="626"/>
                  </a:cubicBezTo>
                  <a:cubicBezTo>
                    <a:pt x="117" y="623"/>
                    <a:pt x="118" y="620"/>
                    <a:pt x="119" y="617"/>
                  </a:cubicBezTo>
                  <a:cubicBezTo>
                    <a:pt x="119" y="616"/>
                    <a:pt x="119" y="614"/>
                    <a:pt x="120" y="613"/>
                  </a:cubicBezTo>
                  <a:cubicBezTo>
                    <a:pt x="120" y="612"/>
                    <a:pt x="120" y="612"/>
                    <a:pt x="120" y="612"/>
                  </a:cubicBezTo>
                  <a:cubicBezTo>
                    <a:pt x="120" y="610"/>
                    <a:pt x="120" y="610"/>
                    <a:pt x="120" y="610"/>
                  </a:cubicBezTo>
                  <a:cubicBezTo>
                    <a:pt x="121" y="608"/>
                    <a:pt x="121" y="608"/>
                    <a:pt x="121" y="608"/>
                  </a:cubicBezTo>
                  <a:cubicBezTo>
                    <a:pt x="122" y="601"/>
                    <a:pt x="123" y="595"/>
                    <a:pt x="124" y="587"/>
                  </a:cubicBezTo>
                  <a:cubicBezTo>
                    <a:pt x="125" y="580"/>
                    <a:pt x="126" y="572"/>
                    <a:pt x="126" y="564"/>
                  </a:cubicBezTo>
                  <a:cubicBezTo>
                    <a:pt x="127" y="560"/>
                    <a:pt x="127" y="556"/>
                    <a:pt x="128" y="551"/>
                  </a:cubicBezTo>
                  <a:cubicBezTo>
                    <a:pt x="128" y="550"/>
                    <a:pt x="128" y="549"/>
                    <a:pt x="128" y="548"/>
                  </a:cubicBezTo>
                  <a:cubicBezTo>
                    <a:pt x="128" y="545"/>
                    <a:pt x="128" y="545"/>
                    <a:pt x="128" y="545"/>
                  </a:cubicBezTo>
                  <a:cubicBezTo>
                    <a:pt x="128" y="543"/>
                    <a:pt x="128" y="540"/>
                    <a:pt x="128" y="538"/>
                  </a:cubicBezTo>
                  <a:cubicBezTo>
                    <a:pt x="128" y="529"/>
                    <a:pt x="128" y="520"/>
                    <a:pt x="129" y="511"/>
                  </a:cubicBezTo>
                  <a:cubicBezTo>
                    <a:pt x="129" y="506"/>
                    <a:pt x="129" y="501"/>
                    <a:pt x="128" y="495"/>
                  </a:cubicBezTo>
                  <a:cubicBezTo>
                    <a:pt x="128" y="492"/>
                    <a:pt x="128" y="489"/>
                    <a:pt x="127" y="486"/>
                  </a:cubicBezTo>
                  <a:cubicBezTo>
                    <a:pt x="127" y="484"/>
                    <a:pt x="126" y="483"/>
                    <a:pt x="126" y="481"/>
                  </a:cubicBezTo>
                  <a:cubicBezTo>
                    <a:pt x="125" y="478"/>
                    <a:pt x="125" y="478"/>
                    <a:pt x="125" y="478"/>
                  </a:cubicBezTo>
                  <a:cubicBezTo>
                    <a:pt x="124" y="477"/>
                    <a:pt x="124" y="477"/>
                    <a:pt x="124" y="477"/>
                  </a:cubicBezTo>
                  <a:cubicBezTo>
                    <a:pt x="124" y="477"/>
                    <a:pt x="124" y="477"/>
                    <a:pt x="124" y="477"/>
                  </a:cubicBezTo>
                  <a:cubicBezTo>
                    <a:pt x="124" y="477"/>
                    <a:pt x="123" y="475"/>
                    <a:pt x="123" y="475"/>
                  </a:cubicBezTo>
                  <a:cubicBezTo>
                    <a:pt x="122" y="474"/>
                    <a:pt x="122" y="474"/>
                    <a:pt x="122" y="474"/>
                  </a:cubicBezTo>
                  <a:cubicBezTo>
                    <a:pt x="122" y="473"/>
                    <a:pt x="122" y="473"/>
                    <a:pt x="121" y="472"/>
                  </a:cubicBezTo>
                  <a:cubicBezTo>
                    <a:pt x="119" y="469"/>
                    <a:pt x="119" y="469"/>
                    <a:pt x="119" y="469"/>
                  </a:cubicBezTo>
                  <a:cubicBezTo>
                    <a:pt x="118" y="468"/>
                    <a:pt x="118" y="468"/>
                    <a:pt x="118" y="468"/>
                  </a:cubicBezTo>
                  <a:cubicBezTo>
                    <a:pt x="118" y="467"/>
                    <a:pt x="118" y="467"/>
                    <a:pt x="118" y="467"/>
                  </a:cubicBezTo>
                  <a:cubicBezTo>
                    <a:pt x="115" y="464"/>
                    <a:pt x="113" y="462"/>
                    <a:pt x="111" y="460"/>
                  </a:cubicBezTo>
                  <a:cubicBezTo>
                    <a:pt x="106" y="456"/>
                    <a:pt x="102" y="453"/>
                    <a:pt x="99" y="450"/>
                  </a:cubicBezTo>
                  <a:cubicBezTo>
                    <a:pt x="96" y="447"/>
                    <a:pt x="96" y="447"/>
                    <a:pt x="96" y="447"/>
                  </a:cubicBezTo>
                  <a:cubicBezTo>
                    <a:pt x="94" y="445"/>
                    <a:pt x="94" y="445"/>
                    <a:pt x="94" y="445"/>
                  </a:cubicBezTo>
                  <a:cubicBezTo>
                    <a:pt x="92" y="442"/>
                    <a:pt x="92" y="442"/>
                    <a:pt x="92" y="442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88" y="438"/>
                    <a:pt x="86" y="435"/>
                    <a:pt x="84" y="433"/>
                  </a:cubicBezTo>
                  <a:cubicBezTo>
                    <a:pt x="83" y="432"/>
                    <a:pt x="83" y="432"/>
                    <a:pt x="83" y="432"/>
                  </a:cubicBezTo>
                  <a:cubicBezTo>
                    <a:pt x="82" y="431"/>
                    <a:pt x="82" y="431"/>
                    <a:pt x="82" y="431"/>
                  </a:cubicBezTo>
                  <a:cubicBezTo>
                    <a:pt x="82" y="431"/>
                    <a:pt x="82" y="431"/>
                    <a:pt x="82" y="431"/>
                  </a:cubicBezTo>
                  <a:cubicBezTo>
                    <a:pt x="82" y="430"/>
                    <a:pt x="82" y="430"/>
                    <a:pt x="82" y="430"/>
                  </a:cubicBezTo>
                  <a:cubicBezTo>
                    <a:pt x="79" y="427"/>
                    <a:pt x="79" y="427"/>
                    <a:pt x="79" y="427"/>
                  </a:cubicBezTo>
                  <a:cubicBezTo>
                    <a:pt x="76" y="422"/>
                    <a:pt x="73" y="418"/>
                    <a:pt x="69" y="413"/>
                  </a:cubicBezTo>
                  <a:cubicBezTo>
                    <a:pt x="66" y="408"/>
                    <a:pt x="63" y="402"/>
                    <a:pt x="59" y="397"/>
                  </a:cubicBezTo>
                  <a:cubicBezTo>
                    <a:pt x="58" y="395"/>
                    <a:pt x="57" y="394"/>
                    <a:pt x="56" y="392"/>
                  </a:cubicBezTo>
                  <a:cubicBezTo>
                    <a:pt x="55" y="390"/>
                    <a:pt x="54" y="387"/>
                    <a:pt x="52" y="384"/>
                  </a:cubicBezTo>
                  <a:cubicBezTo>
                    <a:pt x="51" y="382"/>
                    <a:pt x="49" y="379"/>
                    <a:pt x="48" y="376"/>
                  </a:cubicBezTo>
                  <a:cubicBezTo>
                    <a:pt x="47" y="374"/>
                    <a:pt x="46" y="371"/>
                    <a:pt x="45" y="368"/>
                  </a:cubicBezTo>
                  <a:cubicBezTo>
                    <a:pt x="43" y="363"/>
                    <a:pt x="41" y="357"/>
                    <a:pt x="39" y="352"/>
                  </a:cubicBezTo>
                  <a:cubicBezTo>
                    <a:pt x="37" y="346"/>
                    <a:pt x="35" y="340"/>
                    <a:pt x="33" y="334"/>
                  </a:cubicBezTo>
                  <a:cubicBezTo>
                    <a:pt x="30" y="322"/>
                    <a:pt x="27" y="310"/>
                    <a:pt x="26" y="297"/>
                  </a:cubicBezTo>
                  <a:cubicBezTo>
                    <a:pt x="25" y="294"/>
                    <a:pt x="25" y="291"/>
                    <a:pt x="25" y="288"/>
                  </a:cubicBezTo>
                  <a:cubicBezTo>
                    <a:pt x="24" y="284"/>
                    <a:pt x="24" y="281"/>
                    <a:pt x="24" y="278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68"/>
                    <a:pt x="23" y="268"/>
                    <a:pt x="23" y="268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3" y="251"/>
                    <a:pt x="24" y="245"/>
                    <a:pt x="24" y="239"/>
                  </a:cubicBezTo>
                  <a:cubicBezTo>
                    <a:pt x="25" y="232"/>
                    <a:pt x="26" y="225"/>
                    <a:pt x="27" y="219"/>
                  </a:cubicBezTo>
                  <a:cubicBezTo>
                    <a:pt x="37" y="165"/>
                    <a:pt x="68" y="113"/>
                    <a:pt x="115" y="77"/>
                  </a:cubicBezTo>
                  <a:cubicBezTo>
                    <a:pt x="162" y="40"/>
                    <a:pt x="224" y="18"/>
                    <a:pt x="287" y="17"/>
                  </a:cubicBezTo>
                  <a:cubicBezTo>
                    <a:pt x="298" y="17"/>
                    <a:pt x="298" y="17"/>
                    <a:pt x="298" y="17"/>
                  </a:cubicBezTo>
                  <a:cubicBezTo>
                    <a:pt x="311" y="18"/>
                    <a:pt x="311" y="18"/>
                    <a:pt x="311" y="18"/>
                  </a:cubicBezTo>
                  <a:cubicBezTo>
                    <a:pt x="319" y="18"/>
                    <a:pt x="327" y="18"/>
                    <a:pt x="335" y="19"/>
                  </a:cubicBezTo>
                  <a:cubicBezTo>
                    <a:pt x="351" y="20"/>
                    <a:pt x="367" y="22"/>
                    <a:pt x="383" y="25"/>
                  </a:cubicBezTo>
                  <a:cubicBezTo>
                    <a:pt x="414" y="31"/>
                    <a:pt x="445" y="41"/>
                    <a:pt x="473" y="56"/>
                  </a:cubicBezTo>
                  <a:cubicBezTo>
                    <a:pt x="501" y="72"/>
                    <a:pt x="526" y="93"/>
                    <a:pt x="544" y="120"/>
                  </a:cubicBezTo>
                  <a:cubicBezTo>
                    <a:pt x="550" y="130"/>
                    <a:pt x="550" y="130"/>
                    <a:pt x="550" y="130"/>
                  </a:cubicBezTo>
                  <a:cubicBezTo>
                    <a:pt x="552" y="133"/>
                    <a:pt x="554" y="137"/>
                    <a:pt x="556" y="140"/>
                  </a:cubicBezTo>
                  <a:cubicBezTo>
                    <a:pt x="561" y="151"/>
                    <a:pt x="561" y="151"/>
                    <a:pt x="561" y="151"/>
                  </a:cubicBezTo>
                  <a:cubicBezTo>
                    <a:pt x="563" y="156"/>
                    <a:pt x="563" y="156"/>
                    <a:pt x="563" y="156"/>
                  </a:cubicBezTo>
                  <a:cubicBezTo>
                    <a:pt x="564" y="158"/>
                    <a:pt x="565" y="160"/>
                    <a:pt x="565" y="162"/>
                  </a:cubicBezTo>
                  <a:cubicBezTo>
                    <a:pt x="569" y="173"/>
                    <a:pt x="569" y="173"/>
                    <a:pt x="569" y="173"/>
                  </a:cubicBezTo>
                  <a:cubicBezTo>
                    <a:pt x="570" y="175"/>
                    <a:pt x="571" y="177"/>
                    <a:pt x="571" y="179"/>
                  </a:cubicBezTo>
                  <a:cubicBezTo>
                    <a:pt x="573" y="185"/>
                    <a:pt x="573" y="185"/>
                    <a:pt x="573" y="185"/>
                  </a:cubicBezTo>
                  <a:cubicBezTo>
                    <a:pt x="576" y="196"/>
                    <a:pt x="576" y="196"/>
                    <a:pt x="576" y="196"/>
                  </a:cubicBezTo>
                  <a:cubicBezTo>
                    <a:pt x="577" y="200"/>
                    <a:pt x="578" y="205"/>
                    <a:pt x="579" y="208"/>
                  </a:cubicBezTo>
                  <a:cubicBezTo>
                    <a:pt x="581" y="216"/>
                    <a:pt x="583" y="224"/>
                    <a:pt x="585" y="232"/>
                  </a:cubicBezTo>
                  <a:cubicBezTo>
                    <a:pt x="589" y="243"/>
                    <a:pt x="589" y="243"/>
                    <a:pt x="589" y="243"/>
                  </a:cubicBezTo>
                  <a:cubicBezTo>
                    <a:pt x="592" y="255"/>
                    <a:pt x="592" y="255"/>
                    <a:pt x="592" y="255"/>
                  </a:cubicBezTo>
                  <a:cubicBezTo>
                    <a:pt x="594" y="263"/>
                    <a:pt x="596" y="271"/>
                    <a:pt x="598" y="279"/>
                  </a:cubicBezTo>
                  <a:cubicBezTo>
                    <a:pt x="600" y="282"/>
                    <a:pt x="600" y="285"/>
                    <a:pt x="600" y="288"/>
                  </a:cubicBezTo>
                  <a:cubicBezTo>
                    <a:pt x="600" y="289"/>
                    <a:pt x="600" y="289"/>
                    <a:pt x="600" y="289"/>
                  </a:cubicBezTo>
                  <a:cubicBezTo>
                    <a:pt x="600" y="289"/>
                    <a:pt x="600" y="289"/>
                    <a:pt x="600" y="289"/>
                  </a:cubicBezTo>
                  <a:cubicBezTo>
                    <a:pt x="599" y="290"/>
                    <a:pt x="599" y="290"/>
                    <a:pt x="599" y="290"/>
                  </a:cubicBezTo>
                  <a:cubicBezTo>
                    <a:pt x="599" y="290"/>
                    <a:pt x="599" y="290"/>
                    <a:pt x="599" y="290"/>
                  </a:cubicBezTo>
                  <a:cubicBezTo>
                    <a:pt x="599" y="290"/>
                    <a:pt x="599" y="291"/>
                    <a:pt x="599" y="291"/>
                  </a:cubicBezTo>
                  <a:cubicBezTo>
                    <a:pt x="598" y="292"/>
                    <a:pt x="597" y="293"/>
                    <a:pt x="595" y="294"/>
                  </a:cubicBezTo>
                  <a:cubicBezTo>
                    <a:pt x="592" y="297"/>
                    <a:pt x="589" y="299"/>
                    <a:pt x="586" y="304"/>
                  </a:cubicBezTo>
                  <a:cubicBezTo>
                    <a:pt x="585" y="306"/>
                    <a:pt x="585" y="307"/>
                    <a:pt x="584" y="309"/>
                  </a:cubicBezTo>
                  <a:cubicBezTo>
                    <a:pt x="584" y="309"/>
                    <a:pt x="584" y="310"/>
                    <a:pt x="584" y="311"/>
                  </a:cubicBezTo>
                  <a:cubicBezTo>
                    <a:pt x="584" y="311"/>
                    <a:pt x="584" y="312"/>
                    <a:pt x="584" y="312"/>
                  </a:cubicBezTo>
                  <a:cubicBezTo>
                    <a:pt x="584" y="313"/>
                    <a:pt x="584" y="313"/>
                    <a:pt x="584" y="313"/>
                  </a:cubicBezTo>
                  <a:cubicBezTo>
                    <a:pt x="584" y="314"/>
                    <a:pt x="585" y="316"/>
                    <a:pt x="585" y="317"/>
                  </a:cubicBezTo>
                  <a:cubicBezTo>
                    <a:pt x="586" y="318"/>
                    <a:pt x="586" y="319"/>
                    <a:pt x="586" y="320"/>
                  </a:cubicBezTo>
                  <a:cubicBezTo>
                    <a:pt x="590" y="327"/>
                    <a:pt x="593" y="335"/>
                    <a:pt x="596" y="342"/>
                  </a:cubicBezTo>
                  <a:cubicBezTo>
                    <a:pt x="599" y="349"/>
                    <a:pt x="603" y="356"/>
                    <a:pt x="606" y="363"/>
                  </a:cubicBezTo>
                  <a:cubicBezTo>
                    <a:pt x="610" y="371"/>
                    <a:pt x="613" y="379"/>
                    <a:pt x="617" y="388"/>
                  </a:cubicBezTo>
                  <a:cubicBezTo>
                    <a:pt x="618" y="390"/>
                    <a:pt x="619" y="392"/>
                    <a:pt x="620" y="395"/>
                  </a:cubicBezTo>
                  <a:cubicBezTo>
                    <a:pt x="622" y="398"/>
                    <a:pt x="623" y="402"/>
                    <a:pt x="625" y="406"/>
                  </a:cubicBezTo>
                  <a:cubicBezTo>
                    <a:pt x="627" y="409"/>
                    <a:pt x="629" y="412"/>
                    <a:pt x="631" y="416"/>
                  </a:cubicBezTo>
                  <a:cubicBezTo>
                    <a:pt x="632" y="419"/>
                    <a:pt x="634" y="422"/>
                    <a:pt x="634" y="424"/>
                  </a:cubicBezTo>
                  <a:cubicBezTo>
                    <a:pt x="633" y="424"/>
                    <a:pt x="633" y="425"/>
                    <a:pt x="633" y="425"/>
                  </a:cubicBezTo>
                  <a:cubicBezTo>
                    <a:pt x="633" y="426"/>
                    <a:pt x="633" y="426"/>
                    <a:pt x="633" y="426"/>
                  </a:cubicBezTo>
                  <a:cubicBezTo>
                    <a:pt x="633" y="426"/>
                    <a:pt x="633" y="427"/>
                    <a:pt x="632" y="427"/>
                  </a:cubicBezTo>
                  <a:cubicBezTo>
                    <a:pt x="631" y="429"/>
                    <a:pt x="630" y="430"/>
                    <a:pt x="629" y="432"/>
                  </a:cubicBezTo>
                  <a:cubicBezTo>
                    <a:pt x="628" y="433"/>
                    <a:pt x="627" y="435"/>
                    <a:pt x="626" y="436"/>
                  </a:cubicBezTo>
                  <a:cubicBezTo>
                    <a:pt x="625" y="437"/>
                    <a:pt x="624" y="438"/>
                    <a:pt x="622" y="440"/>
                  </a:cubicBezTo>
                  <a:cubicBezTo>
                    <a:pt x="621" y="441"/>
                    <a:pt x="620" y="441"/>
                    <a:pt x="618" y="442"/>
                  </a:cubicBezTo>
                  <a:cubicBezTo>
                    <a:pt x="618" y="442"/>
                    <a:pt x="618" y="442"/>
                    <a:pt x="618" y="442"/>
                  </a:cubicBezTo>
                  <a:cubicBezTo>
                    <a:pt x="617" y="443"/>
                    <a:pt x="617" y="443"/>
                    <a:pt x="617" y="443"/>
                  </a:cubicBezTo>
                  <a:cubicBezTo>
                    <a:pt x="616" y="443"/>
                    <a:pt x="616" y="443"/>
                    <a:pt x="616" y="443"/>
                  </a:cubicBezTo>
                  <a:cubicBezTo>
                    <a:pt x="615" y="444"/>
                    <a:pt x="615" y="444"/>
                    <a:pt x="614" y="444"/>
                  </a:cubicBezTo>
                  <a:cubicBezTo>
                    <a:pt x="611" y="445"/>
                    <a:pt x="607" y="445"/>
                    <a:pt x="604" y="445"/>
                  </a:cubicBezTo>
                  <a:cubicBezTo>
                    <a:pt x="602" y="445"/>
                    <a:pt x="601" y="445"/>
                    <a:pt x="599" y="445"/>
                  </a:cubicBezTo>
                  <a:cubicBezTo>
                    <a:pt x="598" y="445"/>
                    <a:pt x="598" y="445"/>
                    <a:pt x="598" y="445"/>
                  </a:cubicBezTo>
                  <a:cubicBezTo>
                    <a:pt x="598" y="445"/>
                    <a:pt x="596" y="445"/>
                    <a:pt x="596" y="445"/>
                  </a:cubicBezTo>
                  <a:cubicBezTo>
                    <a:pt x="596" y="445"/>
                    <a:pt x="596" y="445"/>
                    <a:pt x="596" y="445"/>
                  </a:cubicBezTo>
                  <a:cubicBezTo>
                    <a:pt x="595" y="445"/>
                    <a:pt x="595" y="445"/>
                    <a:pt x="595" y="445"/>
                  </a:cubicBezTo>
                  <a:cubicBezTo>
                    <a:pt x="595" y="445"/>
                    <a:pt x="594" y="445"/>
                    <a:pt x="594" y="445"/>
                  </a:cubicBezTo>
                  <a:cubicBezTo>
                    <a:pt x="593" y="445"/>
                    <a:pt x="592" y="446"/>
                    <a:pt x="591" y="446"/>
                  </a:cubicBezTo>
                  <a:cubicBezTo>
                    <a:pt x="590" y="447"/>
                    <a:pt x="589" y="448"/>
                    <a:pt x="588" y="449"/>
                  </a:cubicBezTo>
                  <a:cubicBezTo>
                    <a:pt x="587" y="450"/>
                    <a:pt x="587" y="451"/>
                    <a:pt x="587" y="451"/>
                  </a:cubicBezTo>
                  <a:cubicBezTo>
                    <a:pt x="586" y="453"/>
                    <a:pt x="586" y="453"/>
                    <a:pt x="586" y="453"/>
                  </a:cubicBezTo>
                  <a:cubicBezTo>
                    <a:pt x="586" y="454"/>
                    <a:pt x="585" y="456"/>
                    <a:pt x="585" y="458"/>
                  </a:cubicBezTo>
                  <a:cubicBezTo>
                    <a:pt x="583" y="466"/>
                    <a:pt x="582" y="474"/>
                    <a:pt x="583" y="482"/>
                  </a:cubicBezTo>
                  <a:cubicBezTo>
                    <a:pt x="584" y="485"/>
                    <a:pt x="585" y="489"/>
                    <a:pt x="587" y="493"/>
                  </a:cubicBezTo>
                  <a:cubicBezTo>
                    <a:pt x="588" y="495"/>
                    <a:pt x="588" y="495"/>
                    <a:pt x="588" y="495"/>
                  </a:cubicBezTo>
                  <a:cubicBezTo>
                    <a:pt x="587" y="495"/>
                    <a:pt x="588" y="497"/>
                    <a:pt x="588" y="497"/>
                  </a:cubicBezTo>
                  <a:cubicBezTo>
                    <a:pt x="588" y="497"/>
                    <a:pt x="588" y="497"/>
                    <a:pt x="588" y="497"/>
                  </a:cubicBezTo>
                  <a:cubicBezTo>
                    <a:pt x="588" y="497"/>
                    <a:pt x="588" y="497"/>
                    <a:pt x="588" y="498"/>
                  </a:cubicBezTo>
                  <a:cubicBezTo>
                    <a:pt x="588" y="498"/>
                    <a:pt x="587" y="498"/>
                    <a:pt x="587" y="498"/>
                  </a:cubicBezTo>
                  <a:cubicBezTo>
                    <a:pt x="587" y="498"/>
                    <a:pt x="587" y="498"/>
                    <a:pt x="587" y="499"/>
                  </a:cubicBezTo>
                  <a:cubicBezTo>
                    <a:pt x="584" y="501"/>
                    <a:pt x="582" y="504"/>
                    <a:pt x="579" y="506"/>
                  </a:cubicBezTo>
                  <a:cubicBezTo>
                    <a:pt x="577" y="508"/>
                    <a:pt x="577" y="508"/>
                    <a:pt x="577" y="508"/>
                  </a:cubicBezTo>
                  <a:cubicBezTo>
                    <a:pt x="576" y="509"/>
                    <a:pt x="577" y="509"/>
                    <a:pt x="576" y="509"/>
                  </a:cubicBezTo>
                  <a:cubicBezTo>
                    <a:pt x="576" y="509"/>
                    <a:pt x="576" y="509"/>
                    <a:pt x="576" y="509"/>
                  </a:cubicBezTo>
                  <a:cubicBezTo>
                    <a:pt x="576" y="510"/>
                    <a:pt x="576" y="510"/>
                    <a:pt x="576" y="510"/>
                  </a:cubicBezTo>
                  <a:cubicBezTo>
                    <a:pt x="575" y="510"/>
                    <a:pt x="575" y="511"/>
                    <a:pt x="575" y="511"/>
                  </a:cubicBezTo>
                  <a:cubicBezTo>
                    <a:pt x="575" y="512"/>
                    <a:pt x="574" y="513"/>
                    <a:pt x="574" y="513"/>
                  </a:cubicBezTo>
                  <a:cubicBezTo>
                    <a:pt x="574" y="514"/>
                    <a:pt x="574" y="515"/>
                    <a:pt x="574" y="515"/>
                  </a:cubicBezTo>
                  <a:cubicBezTo>
                    <a:pt x="574" y="517"/>
                    <a:pt x="575" y="518"/>
                    <a:pt x="575" y="519"/>
                  </a:cubicBezTo>
                  <a:cubicBezTo>
                    <a:pt x="577" y="522"/>
                    <a:pt x="578" y="525"/>
                    <a:pt x="580" y="528"/>
                  </a:cubicBezTo>
                  <a:cubicBezTo>
                    <a:pt x="581" y="531"/>
                    <a:pt x="581" y="535"/>
                    <a:pt x="581" y="537"/>
                  </a:cubicBezTo>
                  <a:cubicBezTo>
                    <a:pt x="581" y="537"/>
                    <a:pt x="581" y="537"/>
                    <a:pt x="581" y="538"/>
                  </a:cubicBezTo>
                  <a:cubicBezTo>
                    <a:pt x="581" y="538"/>
                    <a:pt x="581" y="538"/>
                    <a:pt x="581" y="538"/>
                  </a:cubicBezTo>
                  <a:cubicBezTo>
                    <a:pt x="580" y="538"/>
                    <a:pt x="580" y="539"/>
                    <a:pt x="580" y="539"/>
                  </a:cubicBezTo>
                  <a:cubicBezTo>
                    <a:pt x="579" y="539"/>
                    <a:pt x="579" y="539"/>
                    <a:pt x="579" y="539"/>
                  </a:cubicBezTo>
                  <a:cubicBezTo>
                    <a:pt x="579" y="539"/>
                    <a:pt x="579" y="539"/>
                    <a:pt x="578" y="539"/>
                  </a:cubicBezTo>
                  <a:cubicBezTo>
                    <a:pt x="578" y="539"/>
                    <a:pt x="577" y="539"/>
                    <a:pt x="577" y="539"/>
                  </a:cubicBezTo>
                  <a:cubicBezTo>
                    <a:pt x="576" y="539"/>
                    <a:pt x="576" y="539"/>
                    <a:pt x="576" y="539"/>
                  </a:cubicBezTo>
                  <a:cubicBezTo>
                    <a:pt x="573" y="539"/>
                    <a:pt x="570" y="541"/>
                    <a:pt x="569" y="543"/>
                  </a:cubicBezTo>
                  <a:cubicBezTo>
                    <a:pt x="569" y="544"/>
                    <a:pt x="569" y="544"/>
                    <a:pt x="568" y="544"/>
                  </a:cubicBezTo>
                  <a:cubicBezTo>
                    <a:pt x="568" y="545"/>
                    <a:pt x="568" y="545"/>
                    <a:pt x="568" y="545"/>
                  </a:cubicBezTo>
                  <a:cubicBezTo>
                    <a:pt x="567" y="546"/>
                    <a:pt x="567" y="547"/>
                    <a:pt x="566" y="548"/>
                  </a:cubicBezTo>
                  <a:cubicBezTo>
                    <a:pt x="565" y="551"/>
                    <a:pt x="564" y="554"/>
                    <a:pt x="563" y="558"/>
                  </a:cubicBezTo>
                  <a:cubicBezTo>
                    <a:pt x="562" y="562"/>
                    <a:pt x="561" y="566"/>
                    <a:pt x="562" y="570"/>
                  </a:cubicBezTo>
                  <a:cubicBezTo>
                    <a:pt x="562" y="571"/>
                    <a:pt x="562" y="571"/>
                    <a:pt x="562" y="571"/>
                  </a:cubicBezTo>
                  <a:cubicBezTo>
                    <a:pt x="563" y="571"/>
                    <a:pt x="562" y="571"/>
                    <a:pt x="563" y="572"/>
                  </a:cubicBezTo>
                  <a:cubicBezTo>
                    <a:pt x="563" y="573"/>
                    <a:pt x="563" y="573"/>
                    <a:pt x="563" y="573"/>
                  </a:cubicBezTo>
                  <a:cubicBezTo>
                    <a:pt x="563" y="573"/>
                    <a:pt x="564" y="574"/>
                    <a:pt x="564" y="575"/>
                  </a:cubicBezTo>
                  <a:cubicBezTo>
                    <a:pt x="565" y="577"/>
                    <a:pt x="567" y="578"/>
                    <a:pt x="568" y="579"/>
                  </a:cubicBezTo>
                  <a:cubicBezTo>
                    <a:pt x="570" y="582"/>
                    <a:pt x="572" y="585"/>
                    <a:pt x="574" y="587"/>
                  </a:cubicBezTo>
                  <a:cubicBezTo>
                    <a:pt x="575" y="590"/>
                    <a:pt x="577" y="593"/>
                    <a:pt x="578" y="595"/>
                  </a:cubicBezTo>
                  <a:cubicBezTo>
                    <a:pt x="579" y="598"/>
                    <a:pt x="580" y="601"/>
                    <a:pt x="580" y="604"/>
                  </a:cubicBezTo>
                  <a:cubicBezTo>
                    <a:pt x="581" y="610"/>
                    <a:pt x="578" y="616"/>
                    <a:pt x="575" y="620"/>
                  </a:cubicBezTo>
                  <a:cubicBezTo>
                    <a:pt x="571" y="625"/>
                    <a:pt x="566" y="628"/>
                    <a:pt x="560" y="629"/>
                  </a:cubicBezTo>
                  <a:cubicBezTo>
                    <a:pt x="559" y="629"/>
                    <a:pt x="557" y="630"/>
                    <a:pt x="556" y="630"/>
                  </a:cubicBezTo>
                  <a:cubicBezTo>
                    <a:pt x="554" y="630"/>
                    <a:pt x="553" y="630"/>
                    <a:pt x="551" y="630"/>
                  </a:cubicBezTo>
                  <a:cubicBezTo>
                    <a:pt x="548" y="630"/>
                    <a:pt x="545" y="630"/>
                    <a:pt x="542" y="630"/>
                  </a:cubicBezTo>
                  <a:cubicBezTo>
                    <a:pt x="530" y="629"/>
                    <a:pt x="518" y="629"/>
                    <a:pt x="506" y="629"/>
                  </a:cubicBezTo>
                  <a:cubicBezTo>
                    <a:pt x="494" y="628"/>
                    <a:pt x="482" y="628"/>
                    <a:pt x="471" y="628"/>
                  </a:cubicBezTo>
                  <a:cubicBezTo>
                    <a:pt x="465" y="628"/>
                    <a:pt x="460" y="628"/>
                    <a:pt x="454" y="629"/>
                  </a:cubicBezTo>
                  <a:cubicBezTo>
                    <a:pt x="449" y="629"/>
                    <a:pt x="443" y="630"/>
                    <a:pt x="438" y="633"/>
                  </a:cubicBezTo>
                  <a:cubicBezTo>
                    <a:pt x="437" y="634"/>
                    <a:pt x="437" y="634"/>
                    <a:pt x="437" y="634"/>
                  </a:cubicBezTo>
                  <a:cubicBezTo>
                    <a:pt x="437" y="634"/>
                    <a:pt x="436" y="634"/>
                    <a:pt x="436" y="634"/>
                  </a:cubicBezTo>
                  <a:cubicBezTo>
                    <a:pt x="436" y="635"/>
                    <a:pt x="436" y="635"/>
                    <a:pt x="436" y="635"/>
                  </a:cubicBezTo>
                  <a:cubicBezTo>
                    <a:pt x="435" y="636"/>
                    <a:pt x="435" y="636"/>
                    <a:pt x="435" y="636"/>
                  </a:cubicBezTo>
                  <a:cubicBezTo>
                    <a:pt x="434" y="637"/>
                    <a:pt x="433" y="639"/>
                    <a:pt x="433" y="640"/>
                  </a:cubicBezTo>
                  <a:cubicBezTo>
                    <a:pt x="431" y="642"/>
                    <a:pt x="430" y="645"/>
                    <a:pt x="429" y="647"/>
                  </a:cubicBezTo>
                  <a:cubicBezTo>
                    <a:pt x="426" y="652"/>
                    <a:pt x="424" y="656"/>
                    <a:pt x="422" y="661"/>
                  </a:cubicBezTo>
                  <a:cubicBezTo>
                    <a:pt x="414" y="679"/>
                    <a:pt x="406" y="696"/>
                    <a:pt x="400" y="713"/>
                  </a:cubicBezTo>
                  <a:cubicBezTo>
                    <a:pt x="394" y="729"/>
                    <a:pt x="388" y="744"/>
                    <a:pt x="385" y="758"/>
                  </a:cubicBezTo>
                  <a:cubicBezTo>
                    <a:pt x="385" y="760"/>
                    <a:pt x="384" y="762"/>
                    <a:pt x="384" y="763"/>
                  </a:cubicBezTo>
                  <a:cubicBezTo>
                    <a:pt x="384" y="765"/>
                    <a:pt x="383" y="767"/>
                    <a:pt x="383" y="769"/>
                  </a:cubicBezTo>
                  <a:cubicBezTo>
                    <a:pt x="383" y="772"/>
                    <a:pt x="384" y="775"/>
                    <a:pt x="384" y="779"/>
                  </a:cubicBezTo>
                  <a:cubicBezTo>
                    <a:pt x="384" y="785"/>
                    <a:pt x="384" y="791"/>
                    <a:pt x="385" y="797"/>
                  </a:cubicBezTo>
                  <a:cubicBezTo>
                    <a:pt x="386" y="808"/>
                    <a:pt x="387" y="817"/>
                    <a:pt x="389" y="825"/>
                  </a:cubicBezTo>
                  <a:cubicBezTo>
                    <a:pt x="390" y="832"/>
                    <a:pt x="392" y="838"/>
                    <a:pt x="393" y="842"/>
                  </a:cubicBezTo>
                  <a:cubicBezTo>
                    <a:pt x="395" y="845"/>
                    <a:pt x="397" y="847"/>
                    <a:pt x="396" y="847"/>
                  </a:cubicBezTo>
                  <a:cubicBezTo>
                    <a:pt x="397" y="847"/>
                    <a:pt x="395" y="845"/>
                    <a:pt x="394" y="842"/>
                  </a:cubicBezTo>
                  <a:cubicBezTo>
                    <a:pt x="392" y="838"/>
                    <a:pt x="390" y="832"/>
                    <a:pt x="389" y="825"/>
                  </a:cubicBezTo>
                  <a:cubicBezTo>
                    <a:pt x="388" y="817"/>
                    <a:pt x="386" y="808"/>
                    <a:pt x="386" y="797"/>
                  </a:cubicBezTo>
                  <a:cubicBezTo>
                    <a:pt x="385" y="791"/>
                    <a:pt x="385" y="785"/>
                    <a:pt x="385" y="778"/>
                  </a:cubicBezTo>
                  <a:cubicBezTo>
                    <a:pt x="385" y="775"/>
                    <a:pt x="384" y="772"/>
                    <a:pt x="384" y="769"/>
                  </a:cubicBezTo>
                  <a:cubicBezTo>
                    <a:pt x="385" y="767"/>
                    <a:pt x="385" y="765"/>
                    <a:pt x="385" y="763"/>
                  </a:cubicBezTo>
                  <a:cubicBezTo>
                    <a:pt x="385" y="762"/>
                    <a:pt x="386" y="760"/>
                    <a:pt x="386" y="758"/>
                  </a:cubicBezTo>
                  <a:cubicBezTo>
                    <a:pt x="390" y="744"/>
                    <a:pt x="395" y="729"/>
                    <a:pt x="402" y="713"/>
                  </a:cubicBezTo>
                  <a:cubicBezTo>
                    <a:pt x="408" y="697"/>
                    <a:pt x="416" y="680"/>
                    <a:pt x="425" y="662"/>
                  </a:cubicBezTo>
                  <a:cubicBezTo>
                    <a:pt x="427" y="657"/>
                    <a:pt x="429" y="653"/>
                    <a:pt x="431" y="648"/>
                  </a:cubicBezTo>
                  <a:cubicBezTo>
                    <a:pt x="433" y="646"/>
                    <a:pt x="434" y="644"/>
                    <a:pt x="435" y="642"/>
                  </a:cubicBezTo>
                  <a:cubicBezTo>
                    <a:pt x="437" y="638"/>
                    <a:pt x="437" y="638"/>
                    <a:pt x="437" y="638"/>
                  </a:cubicBezTo>
                  <a:cubicBezTo>
                    <a:pt x="438" y="637"/>
                    <a:pt x="438" y="637"/>
                    <a:pt x="438" y="637"/>
                  </a:cubicBezTo>
                  <a:cubicBezTo>
                    <a:pt x="439" y="637"/>
                    <a:pt x="439" y="637"/>
                    <a:pt x="439" y="637"/>
                  </a:cubicBezTo>
                  <a:cubicBezTo>
                    <a:pt x="439" y="636"/>
                    <a:pt x="439" y="637"/>
                    <a:pt x="439" y="636"/>
                  </a:cubicBezTo>
                  <a:cubicBezTo>
                    <a:pt x="440" y="636"/>
                    <a:pt x="440" y="636"/>
                    <a:pt x="440" y="636"/>
                  </a:cubicBezTo>
                  <a:cubicBezTo>
                    <a:pt x="444" y="633"/>
                    <a:pt x="449" y="632"/>
                    <a:pt x="454" y="632"/>
                  </a:cubicBezTo>
                  <a:cubicBezTo>
                    <a:pt x="460" y="631"/>
                    <a:pt x="465" y="631"/>
                    <a:pt x="471" y="631"/>
                  </a:cubicBezTo>
                  <a:cubicBezTo>
                    <a:pt x="493" y="631"/>
                    <a:pt x="517" y="634"/>
                    <a:pt x="542" y="634"/>
                  </a:cubicBezTo>
                  <a:cubicBezTo>
                    <a:pt x="545" y="634"/>
                    <a:pt x="548" y="635"/>
                    <a:pt x="551" y="635"/>
                  </a:cubicBezTo>
                  <a:cubicBezTo>
                    <a:pt x="553" y="635"/>
                    <a:pt x="554" y="635"/>
                    <a:pt x="556" y="635"/>
                  </a:cubicBezTo>
                  <a:cubicBezTo>
                    <a:pt x="558" y="635"/>
                    <a:pt x="559" y="634"/>
                    <a:pt x="561" y="634"/>
                  </a:cubicBezTo>
                  <a:cubicBezTo>
                    <a:pt x="568" y="632"/>
                    <a:pt x="574" y="629"/>
                    <a:pt x="579" y="623"/>
                  </a:cubicBezTo>
                  <a:cubicBezTo>
                    <a:pt x="580" y="622"/>
                    <a:pt x="581" y="620"/>
                    <a:pt x="582" y="619"/>
                  </a:cubicBezTo>
                  <a:cubicBezTo>
                    <a:pt x="583" y="617"/>
                    <a:pt x="583" y="617"/>
                    <a:pt x="583" y="617"/>
                  </a:cubicBezTo>
                  <a:cubicBezTo>
                    <a:pt x="583" y="616"/>
                    <a:pt x="584" y="615"/>
                    <a:pt x="584" y="614"/>
                  </a:cubicBezTo>
                  <a:cubicBezTo>
                    <a:pt x="585" y="611"/>
                    <a:pt x="586" y="607"/>
                    <a:pt x="586" y="604"/>
                  </a:cubicBezTo>
                  <a:cubicBezTo>
                    <a:pt x="586" y="600"/>
                    <a:pt x="585" y="597"/>
                    <a:pt x="583" y="593"/>
                  </a:cubicBezTo>
                  <a:cubicBezTo>
                    <a:pt x="582" y="590"/>
                    <a:pt x="580" y="587"/>
                    <a:pt x="578" y="584"/>
                  </a:cubicBezTo>
                  <a:cubicBezTo>
                    <a:pt x="576" y="581"/>
                    <a:pt x="574" y="579"/>
                    <a:pt x="572" y="576"/>
                  </a:cubicBezTo>
                  <a:cubicBezTo>
                    <a:pt x="571" y="575"/>
                    <a:pt x="570" y="573"/>
                    <a:pt x="569" y="572"/>
                  </a:cubicBezTo>
                  <a:cubicBezTo>
                    <a:pt x="569" y="572"/>
                    <a:pt x="569" y="571"/>
                    <a:pt x="568" y="570"/>
                  </a:cubicBezTo>
                  <a:cubicBezTo>
                    <a:pt x="568" y="570"/>
                    <a:pt x="568" y="570"/>
                    <a:pt x="568" y="570"/>
                  </a:cubicBezTo>
                  <a:cubicBezTo>
                    <a:pt x="568" y="570"/>
                    <a:pt x="568" y="569"/>
                    <a:pt x="568" y="569"/>
                  </a:cubicBezTo>
                  <a:cubicBezTo>
                    <a:pt x="568" y="568"/>
                    <a:pt x="568" y="568"/>
                    <a:pt x="568" y="568"/>
                  </a:cubicBezTo>
                  <a:cubicBezTo>
                    <a:pt x="567" y="566"/>
                    <a:pt x="568" y="563"/>
                    <a:pt x="569" y="560"/>
                  </a:cubicBezTo>
                  <a:cubicBezTo>
                    <a:pt x="569" y="557"/>
                    <a:pt x="571" y="554"/>
                    <a:pt x="572" y="551"/>
                  </a:cubicBezTo>
                  <a:cubicBezTo>
                    <a:pt x="572" y="550"/>
                    <a:pt x="573" y="549"/>
                    <a:pt x="573" y="548"/>
                  </a:cubicBezTo>
                  <a:cubicBezTo>
                    <a:pt x="574" y="547"/>
                    <a:pt x="574" y="547"/>
                    <a:pt x="574" y="547"/>
                  </a:cubicBezTo>
                  <a:cubicBezTo>
                    <a:pt x="574" y="547"/>
                    <a:pt x="574" y="546"/>
                    <a:pt x="574" y="546"/>
                  </a:cubicBezTo>
                  <a:cubicBezTo>
                    <a:pt x="575" y="546"/>
                    <a:pt x="575" y="546"/>
                    <a:pt x="575" y="546"/>
                  </a:cubicBezTo>
                  <a:cubicBezTo>
                    <a:pt x="575" y="546"/>
                    <a:pt x="575" y="545"/>
                    <a:pt x="576" y="545"/>
                  </a:cubicBezTo>
                  <a:cubicBezTo>
                    <a:pt x="576" y="545"/>
                    <a:pt x="576" y="545"/>
                    <a:pt x="576" y="545"/>
                  </a:cubicBezTo>
                  <a:cubicBezTo>
                    <a:pt x="577" y="545"/>
                    <a:pt x="577" y="545"/>
                    <a:pt x="577" y="545"/>
                  </a:cubicBezTo>
                  <a:cubicBezTo>
                    <a:pt x="578" y="545"/>
                    <a:pt x="578" y="545"/>
                    <a:pt x="578" y="545"/>
                  </a:cubicBezTo>
                  <a:cubicBezTo>
                    <a:pt x="580" y="545"/>
                    <a:pt x="581" y="545"/>
                    <a:pt x="583" y="545"/>
                  </a:cubicBezTo>
                  <a:cubicBezTo>
                    <a:pt x="584" y="544"/>
                    <a:pt x="585" y="543"/>
                    <a:pt x="586" y="542"/>
                  </a:cubicBezTo>
                  <a:cubicBezTo>
                    <a:pt x="586" y="541"/>
                    <a:pt x="586" y="541"/>
                    <a:pt x="587" y="540"/>
                  </a:cubicBezTo>
                  <a:cubicBezTo>
                    <a:pt x="587" y="540"/>
                    <a:pt x="587" y="539"/>
                    <a:pt x="587" y="538"/>
                  </a:cubicBezTo>
                  <a:cubicBezTo>
                    <a:pt x="588" y="534"/>
                    <a:pt x="587" y="530"/>
                    <a:pt x="586" y="526"/>
                  </a:cubicBezTo>
                  <a:cubicBezTo>
                    <a:pt x="585" y="523"/>
                    <a:pt x="583" y="519"/>
                    <a:pt x="581" y="516"/>
                  </a:cubicBezTo>
                  <a:cubicBezTo>
                    <a:pt x="581" y="516"/>
                    <a:pt x="581" y="516"/>
                    <a:pt x="581" y="516"/>
                  </a:cubicBezTo>
                  <a:cubicBezTo>
                    <a:pt x="581" y="515"/>
                    <a:pt x="581" y="515"/>
                    <a:pt x="581" y="515"/>
                  </a:cubicBezTo>
                  <a:cubicBezTo>
                    <a:pt x="581" y="515"/>
                    <a:pt x="581" y="515"/>
                    <a:pt x="581" y="514"/>
                  </a:cubicBezTo>
                  <a:cubicBezTo>
                    <a:pt x="581" y="514"/>
                    <a:pt x="581" y="514"/>
                    <a:pt x="581" y="514"/>
                  </a:cubicBezTo>
                  <a:cubicBezTo>
                    <a:pt x="580" y="514"/>
                    <a:pt x="582" y="513"/>
                    <a:pt x="582" y="513"/>
                  </a:cubicBezTo>
                  <a:cubicBezTo>
                    <a:pt x="584" y="511"/>
                    <a:pt x="584" y="511"/>
                    <a:pt x="584" y="511"/>
                  </a:cubicBezTo>
                  <a:cubicBezTo>
                    <a:pt x="586" y="509"/>
                    <a:pt x="589" y="506"/>
                    <a:pt x="592" y="504"/>
                  </a:cubicBezTo>
                  <a:cubicBezTo>
                    <a:pt x="592" y="504"/>
                    <a:pt x="592" y="503"/>
                    <a:pt x="593" y="503"/>
                  </a:cubicBezTo>
                  <a:cubicBezTo>
                    <a:pt x="593" y="502"/>
                    <a:pt x="594" y="501"/>
                    <a:pt x="594" y="501"/>
                  </a:cubicBezTo>
                  <a:cubicBezTo>
                    <a:pt x="594" y="500"/>
                    <a:pt x="595" y="499"/>
                    <a:pt x="595" y="499"/>
                  </a:cubicBezTo>
                  <a:cubicBezTo>
                    <a:pt x="595" y="498"/>
                    <a:pt x="595" y="497"/>
                    <a:pt x="595" y="496"/>
                  </a:cubicBezTo>
                  <a:cubicBezTo>
                    <a:pt x="595" y="495"/>
                    <a:pt x="595" y="495"/>
                    <a:pt x="595" y="494"/>
                  </a:cubicBezTo>
                  <a:cubicBezTo>
                    <a:pt x="595" y="494"/>
                    <a:pt x="595" y="494"/>
                    <a:pt x="595" y="494"/>
                  </a:cubicBezTo>
                  <a:cubicBezTo>
                    <a:pt x="595" y="494"/>
                    <a:pt x="594" y="492"/>
                    <a:pt x="594" y="493"/>
                  </a:cubicBezTo>
                  <a:cubicBezTo>
                    <a:pt x="593" y="490"/>
                    <a:pt x="593" y="490"/>
                    <a:pt x="593" y="490"/>
                  </a:cubicBezTo>
                  <a:cubicBezTo>
                    <a:pt x="592" y="487"/>
                    <a:pt x="591" y="484"/>
                    <a:pt x="591" y="480"/>
                  </a:cubicBezTo>
                  <a:cubicBezTo>
                    <a:pt x="590" y="474"/>
                    <a:pt x="590" y="467"/>
                    <a:pt x="592" y="460"/>
                  </a:cubicBezTo>
                  <a:cubicBezTo>
                    <a:pt x="592" y="459"/>
                    <a:pt x="593" y="457"/>
                    <a:pt x="594" y="455"/>
                  </a:cubicBezTo>
                  <a:cubicBezTo>
                    <a:pt x="594" y="454"/>
                    <a:pt x="594" y="454"/>
                    <a:pt x="594" y="454"/>
                  </a:cubicBezTo>
                  <a:cubicBezTo>
                    <a:pt x="594" y="454"/>
                    <a:pt x="594" y="454"/>
                    <a:pt x="594" y="454"/>
                  </a:cubicBezTo>
                  <a:cubicBezTo>
                    <a:pt x="594" y="453"/>
                    <a:pt x="595" y="453"/>
                    <a:pt x="595" y="453"/>
                  </a:cubicBezTo>
                  <a:cubicBezTo>
                    <a:pt x="595" y="452"/>
                    <a:pt x="600" y="453"/>
                    <a:pt x="604" y="453"/>
                  </a:cubicBezTo>
                  <a:cubicBezTo>
                    <a:pt x="612" y="453"/>
                    <a:pt x="621" y="452"/>
                    <a:pt x="628" y="446"/>
                  </a:cubicBezTo>
                  <a:cubicBezTo>
                    <a:pt x="629" y="445"/>
                    <a:pt x="631" y="443"/>
                    <a:pt x="632" y="442"/>
                  </a:cubicBezTo>
                  <a:cubicBezTo>
                    <a:pt x="633" y="440"/>
                    <a:pt x="635" y="439"/>
                    <a:pt x="636" y="437"/>
                  </a:cubicBezTo>
                  <a:cubicBezTo>
                    <a:pt x="637" y="435"/>
                    <a:pt x="638" y="434"/>
                    <a:pt x="639" y="432"/>
                  </a:cubicBezTo>
                  <a:cubicBezTo>
                    <a:pt x="640" y="431"/>
                    <a:pt x="641" y="430"/>
                    <a:pt x="641" y="429"/>
                  </a:cubicBezTo>
                  <a:cubicBezTo>
                    <a:pt x="642" y="427"/>
                    <a:pt x="642" y="427"/>
                    <a:pt x="642" y="427"/>
                  </a:cubicBezTo>
                  <a:cubicBezTo>
                    <a:pt x="642" y="426"/>
                    <a:pt x="642" y="425"/>
                    <a:pt x="642" y="425"/>
                  </a:cubicBezTo>
                  <a:cubicBezTo>
                    <a:pt x="642" y="419"/>
                    <a:pt x="640" y="415"/>
                    <a:pt x="638" y="41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3D3D3B0B-3E6F-464A-B3F5-B11EAEA2B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7" y="1242"/>
              <a:ext cx="1275" cy="1307"/>
            </a:xfrm>
            <a:custGeom>
              <a:avLst/>
              <a:gdLst>
                <a:gd name="T0" fmla="*/ 481 w 537"/>
                <a:gd name="T1" fmla="*/ 280 h 551"/>
                <a:gd name="T2" fmla="*/ 489 w 537"/>
                <a:gd name="T3" fmla="*/ 71 h 551"/>
                <a:gd name="T4" fmla="*/ 348 w 537"/>
                <a:gd name="T5" fmla="*/ 9 h 551"/>
                <a:gd name="T6" fmla="*/ 226 w 537"/>
                <a:gd name="T7" fmla="*/ 7 h 551"/>
                <a:gd name="T8" fmla="*/ 49 w 537"/>
                <a:gd name="T9" fmla="*/ 107 h 551"/>
                <a:gd name="T10" fmla="*/ 48 w 537"/>
                <a:gd name="T11" fmla="*/ 291 h 551"/>
                <a:gd name="T12" fmla="*/ 77 w 537"/>
                <a:gd name="T13" fmla="*/ 372 h 551"/>
                <a:gd name="T14" fmla="*/ 187 w 537"/>
                <a:gd name="T15" fmla="*/ 419 h 551"/>
                <a:gd name="T16" fmla="*/ 229 w 537"/>
                <a:gd name="T17" fmla="*/ 437 h 551"/>
                <a:gd name="T18" fmla="*/ 303 w 537"/>
                <a:gd name="T19" fmla="*/ 349 h 551"/>
                <a:gd name="T20" fmla="*/ 326 w 537"/>
                <a:gd name="T21" fmla="*/ 339 h 551"/>
                <a:gd name="T22" fmla="*/ 254 w 537"/>
                <a:gd name="T23" fmla="*/ 375 h 551"/>
                <a:gd name="T24" fmla="*/ 198 w 537"/>
                <a:gd name="T25" fmla="*/ 425 h 551"/>
                <a:gd name="T26" fmla="*/ 180 w 537"/>
                <a:gd name="T27" fmla="*/ 402 h 551"/>
                <a:gd name="T28" fmla="*/ 57 w 537"/>
                <a:gd name="T29" fmla="*/ 333 h 551"/>
                <a:gd name="T30" fmla="*/ 67 w 537"/>
                <a:gd name="T31" fmla="*/ 276 h 551"/>
                <a:gd name="T32" fmla="*/ 18 w 537"/>
                <a:gd name="T33" fmla="*/ 258 h 551"/>
                <a:gd name="T34" fmla="*/ 32 w 537"/>
                <a:gd name="T35" fmla="*/ 245 h 551"/>
                <a:gd name="T36" fmla="*/ 40 w 537"/>
                <a:gd name="T37" fmla="*/ 167 h 551"/>
                <a:gd name="T38" fmla="*/ 64 w 537"/>
                <a:gd name="T39" fmla="*/ 189 h 551"/>
                <a:gd name="T40" fmla="*/ 62 w 537"/>
                <a:gd name="T41" fmla="*/ 177 h 551"/>
                <a:gd name="T42" fmla="*/ 164 w 537"/>
                <a:gd name="T43" fmla="*/ 225 h 551"/>
                <a:gd name="T44" fmla="*/ 104 w 537"/>
                <a:gd name="T45" fmla="*/ 75 h 551"/>
                <a:gd name="T46" fmla="*/ 139 w 537"/>
                <a:gd name="T47" fmla="*/ 87 h 551"/>
                <a:gd name="T48" fmla="*/ 158 w 537"/>
                <a:gd name="T49" fmla="*/ 108 h 551"/>
                <a:gd name="T50" fmla="*/ 168 w 537"/>
                <a:gd name="T51" fmla="*/ 32 h 551"/>
                <a:gd name="T52" fmla="*/ 177 w 537"/>
                <a:gd name="T53" fmla="*/ 119 h 551"/>
                <a:gd name="T54" fmla="*/ 187 w 537"/>
                <a:gd name="T55" fmla="*/ 102 h 551"/>
                <a:gd name="T56" fmla="*/ 270 w 537"/>
                <a:gd name="T57" fmla="*/ 114 h 551"/>
                <a:gd name="T58" fmla="*/ 353 w 537"/>
                <a:gd name="T59" fmla="*/ 102 h 551"/>
                <a:gd name="T60" fmla="*/ 413 w 537"/>
                <a:gd name="T61" fmla="*/ 212 h 551"/>
                <a:gd name="T62" fmla="*/ 436 w 537"/>
                <a:gd name="T63" fmla="*/ 165 h 551"/>
                <a:gd name="T64" fmla="*/ 433 w 537"/>
                <a:gd name="T65" fmla="*/ 155 h 551"/>
                <a:gd name="T66" fmla="*/ 379 w 537"/>
                <a:gd name="T67" fmla="*/ 66 h 551"/>
                <a:gd name="T68" fmla="*/ 370 w 537"/>
                <a:gd name="T69" fmla="*/ 90 h 551"/>
                <a:gd name="T70" fmla="*/ 292 w 537"/>
                <a:gd name="T71" fmla="*/ 97 h 551"/>
                <a:gd name="T72" fmla="*/ 174 w 537"/>
                <a:gd name="T73" fmla="*/ 57 h 551"/>
                <a:gd name="T74" fmla="*/ 226 w 537"/>
                <a:gd name="T75" fmla="*/ 20 h 551"/>
                <a:gd name="T76" fmla="*/ 254 w 537"/>
                <a:gd name="T77" fmla="*/ 41 h 551"/>
                <a:gd name="T78" fmla="*/ 210 w 537"/>
                <a:gd name="T79" fmla="*/ 75 h 551"/>
                <a:gd name="T80" fmla="*/ 254 w 537"/>
                <a:gd name="T81" fmla="*/ 50 h 551"/>
                <a:gd name="T82" fmla="*/ 258 w 537"/>
                <a:gd name="T83" fmla="*/ 84 h 551"/>
                <a:gd name="T84" fmla="*/ 310 w 537"/>
                <a:gd name="T85" fmla="*/ 17 h 551"/>
                <a:gd name="T86" fmla="*/ 309 w 537"/>
                <a:gd name="T87" fmla="*/ 74 h 551"/>
                <a:gd name="T88" fmla="*/ 339 w 537"/>
                <a:gd name="T89" fmla="*/ 57 h 551"/>
                <a:gd name="T90" fmla="*/ 329 w 537"/>
                <a:gd name="T91" fmla="*/ 47 h 551"/>
                <a:gd name="T92" fmla="*/ 344 w 537"/>
                <a:gd name="T93" fmla="*/ 21 h 551"/>
                <a:gd name="T94" fmla="*/ 391 w 537"/>
                <a:gd name="T95" fmla="*/ 57 h 551"/>
                <a:gd name="T96" fmla="*/ 399 w 537"/>
                <a:gd name="T97" fmla="*/ 55 h 551"/>
                <a:gd name="T98" fmla="*/ 421 w 537"/>
                <a:gd name="T99" fmla="*/ 68 h 551"/>
                <a:gd name="T100" fmla="*/ 457 w 537"/>
                <a:gd name="T101" fmla="*/ 126 h 551"/>
                <a:gd name="T102" fmla="*/ 438 w 537"/>
                <a:gd name="T103" fmla="*/ 52 h 551"/>
                <a:gd name="T104" fmla="*/ 489 w 537"/>
                <a:gd name="T105" fmla="*/ 123 h 551"/>
                <a:gd name="T106" fmla="*/ 479 w 537"/>
                <a:gd name="T107" fmla="*/ 186 h 551"/>
                <a:gd name="T108" fmla="*/ 505 w 537"/>
                <a:gd name="T109" fmla="*/ 117 h 551"/>
                <a:gd name="T110" fmla="*/ 443 w 537"/>
                <a:gd name="T111" fmla="*/ 229 h 551"/>
                <a:gd name="T112" fmla="*/ 449 w 537"/>
                <a:gd name="T113" fmla="*/ 236 h 551"/>
                <a:gd name="T114" fmla="*/ 470 w 537"/>
                <a:gd name="T115" fmla="*/ 263 h 551"/>
                <a:gd name="T116" fmla="*/ 495 w 537"/>
                <a:gd name="T117" fmla="*/ 211 h 551"/>
                <a:gd name="T118" fmla="*/ 381 w 537"/>
                <a:gd name="T119" fmla="*/ 29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551">
                  <a:moveTo>
                    <a:pt x="372" y="327"/>
                  </a:moveTo>
                  <a:cubicBezTo>
                    <a:pt x="375" y="323"/>
                    <a:pt x="378" y="320"/>
                    <a:pt x="380" y="319"/>
                  </a:cubicBezTo>
                  <a:cubicBezTo>
                    <a:pt x="387" y="315"/>
                    <a:pt x="393" y="306"/>
                    <a:pt x="394" y="297"/>
                  </a:cubicBezTo>
                  <a:cubicBezTo>
                    <a:pt x="394" y="296"/>
                    <a:pt x="394" y="295"/>
                    <a:pt x="394" y="294"/>
                  </a:cubicBezTo>
                  <a:cubicBezTo>
                    <a:pt x="417" y="292"/>
                    <a:pt x="470" y="288"/>
                    <a:pt x="481" y="280"/>
                  </a:cubicBezTo>
                  <a:cubicBezTo>
                    <a:pt x="492" y="271"/>
                    <a:pt x="524" y="242"/>
                    <a:pt x="525" y="220"/>
                  </a:cubicBezTo>
                  <a:cubicBezTo>
                    <a:pt x="528" y="214"/>
                    <a:pt x="537" y="192"/>
                    <a:pt x="532" y="176"/>
                  </a:cubicBezTo>
                  <a:cubicBezTo>
                    <a:pt x="531" y="173"/>
                    <a:pt x="531" y="167"/>
                    <a:pt x="532" y="160"/>
                  </a:cubicBezTo>
                  <a:cubicBezTo>
                    <a:pt x="533" y="144"/>
                    <a:pt x="534" y="121"/>
                    <a:pt x="512" y="106"/>
                  </a:cubicBezTo>
                  <a:cubicBezTo>
                    <a:pt x="512" y="98"/>
                    <a:pt x="508" y="82"/>
                    <a:pt x="489" y="71"/>
                  </a:cubicBezTo>
                  <a:cubicBezTo>
                    <a:pt x="481" y="67"/>
                    <a:pt x="477" y="62"/>
                    <a:pt x="472" y="57"/>
                  </a:cubicBezTo>
                  <a:cubicBezTo>
                    <a:pt x="464" y="48"/>
                    <a:pt x="457" y="39"/>
                    <a:pt x="438" y="39"/>
                  </a:cubicBezTo>
                  <a:cubicBezTo>
                    <a:pt x="433" y="34"/>
                    <a:pt x="421" y="24"/>
                    <a:pt x="402" y="23"/>
                  </a:cubicBezTo>
                  <a:cubicBezTo>
                    <a:pt x="398" y="17"/>
                    <a:pt x="388" y="8"/>
                    <a:pt x="363" y="8"/>
                  </a:cubicBezTo>
                  <a:cubicBezTo>
                    <a:pt x="359" y="8"/>
                    <a:pt x="354" y="8"/>
                    <a:pt x="348" y="9"/>
                  </a:cubicBezTo>
                  <a:cubicBezTo>
                    <a:pt x="345" y="7"/>
                    <a:pt x="336" y="3"/>
                    <a:pt x="326" y="3"/>
                  </a:cubicBezTo>
                  <a:cubicBezTo>
                    <a:pt x="322" y="3"/>
                    <a:pt x="318" y="4"/>
                    <a:pt x="315" y="5"/>
                  </a:cubicBezTo>
                  <a:cubicBezTo>
                    <a:pt x="310" y="3"/>
                    <a:pt x="298" y="0"/>
                    <a:pt x="285" y="0"/>
                  </a:cubicBezTo>
                  <a:cubicBezTo>
                    <a:pt x="274" y="0"/>
                    <a:pt x="264" y="2"/>
                    <a:pt x="25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3" y="7"/>
                    <a:pt x="199" y="9"/>
                    <a:pt x="177" y="20"/>
                  </a:cubicBezTo>
                  <a:cubicBezTo>
                    <a:pt x="175" y="20"/>
                    <a:pt x="172" y="19"/>
                    <a:pt x="168" y="19"/>
                  </a:cubicBezTo>
                  <a:cubicBezTo>
                    <a:pt x="155" y="19"/>
                    <a:pt x="137" y="24"/>
                    <a:pt x="122" y="46"/>
                  </a:cubicBezTo>
                  <a:cubicBezTo>
                    <a:pt x="117" y="47"/>
                    <a:pt x="107" y="50"/>
                    <a:pt x="96" y="65"/>
                  </a:cubicBezTo>
                  <a:cubicBezTo>
                    <a:pt x="85" y="71"/>
                    <a:pt x="54" y="90"/>
                    <a:pt x="49" y="107"/>
                  </a:cubicBezTo>
                  <a:cubicBezTo>
                    <a:pt x="44" y="112"/>
                    <a:pt x="31" y="126"/>
                    <a:pt x="30" y="158"/>
                  </a:cubicBezTo>
                  <a:cubicBezTo>
                    <a:pt x="21" y="165"/>
                    <a:pt x="0" y="186"/>
                    <a:pt x="8" y="234"/>
                  </a:cubicBezTo>
                  <a:cubicBezTo>
                    <a:pt x="6" y="239"/>
                    <a:pt x="2" y="252"/>
                    <a:pt x="6" y="263"/>
                  </a:cubicBezTo>
                  <a:cubicBezTo>
                    <a:pt x="9" y="269"/>
                    <a:pt x="13" y="274"/>
                    <a:pt x="20" y="277"/>
                  </a:cubicBezTo>
                  <a:cubicBezTo>
                    <a:pt x="23" y="281"/>
                    <a:pt x="32" y="291"/>
                    <a:pt x="48" y="291"/>
                  </a:cubicBezTo>
                  <a:cubicBezTo>
                    <a:pt x="49" y="291"/>
                    <a:pt x="50" y="291"/>
                    <a:pt x="51" y="291"/>
                  </a:cubicBezTo>
                  <a:cubicBezTo>
                    <a:pt x="43" y="298"/>
                    <a:pt x="34" y="311"/>
                    <a:pt x="33" y="323"/>
                  </a:cubicBezTo>
                  <a:cubicBezTo>
                    <a:pt x="33" y="328"/>
                    <a:pt x="36" y="333"/>
                    <a:pt x="40" y="337"/>
                  </a:cubicBezTo>
                  <a:cubicBezTo>
                    <a:pt x="43" y="339"/>
                    <a:pt x="46" y="341"/>
                    <a:pt x="50" y="344"/>
                  </a:cubicBezTo>
                  <a:cubicBezTo>
                    <a:pt x="61" y="351"/>
                    <a:pt x="73" y="360"/>
                    <a:pt x="77" y="372"/>
                  </a:cubicBezTo>
                  <a:cubicBezTo>
                    <a:pt x="83" y="392"/>
                    <a:pt x="122" y="401"/>
                    <a:pt x="136" y="401"/>
                  </a:cubicBezTo>
                  <a:cubicBezTo>
                    <a:pt x="137" y="401"/>
                    <a:pt x="138" y="401"/>
                    <a:pt x="139" y="401"/>
                  </a:cubicBezTo>
                  <a:cubicBezTo>
                    <a:pt x="145" y="404"/>
                    <a:pt x="164" y="415"/>
                    <a:pt x="180" y="415"/>
                  </a:cubicBezTo>
                  <a:cubicBezTo>
                    <a:pt x="183" y="415"/>
                    <a:pt x="186" y="415"/>
                    <a:pt x="188" y="414"/>
                  </a:cubicBezTo>
                  <a:cubicBezTo>
                    <a:pt x="188" y="416"/>
                    <a:pt x="187" y="417"/>
                    <a:pt x="187" y="419"/>
                  </a:cubicBezTo>
                  <a:cubicBezTo>
                    <a:pt x="186" y="420"/>
                    <a:pt x="148" y="489"/>
                    <a:pt x="147" y="545"/>
                  </a:cubicBezTo>
                  <a:cubicBezTo>
                    <a:pt x="146" y="548"/>
                    <a:pt x="149" y="551"/>
                    <a:pt x="153" y="551"/>
                  </a:cubicBezTo>
                  <a:cubicBezTo>
                    <a:pt x="153" y="551"/>
                    <a:pt x="153" y="551"/>
                    <a:pt x="153" y="551"/>
                  </a:cubicBezTo>
                  <a:cubicBezTo>
                    <a:pt x="156" y="551"/>
                    <a:pt x="159" y="549"/>
                    <a:pt x="159" y="546"/>
                  </a:cubicBezTo>
                  <a:cubicBezTo>
                    <a:pt x="160" y="545"/>
                    <a:pt x="167" y="478"/>
                    <a:pt x="229" y="437"/>
                  </a:cubicBezTo>
                  <a:cubicBezTo>
                    <a:pt x="230" y="437"/>
                    <a:pt x="231" y="436"/>
                    <a:pt x="231" y="435"/>
                  </a:cubicBezTo>
                  <a:cubicBezTo>
                    <a:pt x="238" y="425"/>
                    <a:pt x="250" y="408"/>
                    <a:pt x="254" y="404"/>
                  </a:cubicBezTo>
                  <a:cubicBezTo>
                    <a:pt x="261" y="399"/>
                    <a:pt x="266" y="390"/>
                    <a:pt x="266" y="382"/>
                  </a:cubicBezTo>
                  <a:cubicBezTo>
                    <a:pt x="267" y="382"/>
                    <a:pt x="267" y="382"/>
                    <a:pt x="267" y="382"/>
                  </a:cubicBezTo>
                  <a:cubicBezTo>
                    <a:pt x="276" y="380"/>
                    <a:pt x="296" y="374"/>
                    <a:pt x="303" y="349"/>
                  </a:cubicBezTo>
                  <a:cubicBezTo>
                    <a:pt x="309" y="350"/>
                    <a:pt x="317" y="352"/>
                    <a:pt x="326" y="352"/>
                  </a:cubicBezTo>
                  <a:cubicBezTo>
                    <a:pt x="333" y="352"/>
                    <a:pt x="340" y="350"/>
                    <a:pt x="345" y="348"/>
                  </a:cubicBezTo>
                  <a:cubicBezTo>
                    <a:pt x="357" y="343"/>
                    <a:pt x="365" y="334"/>
                    <a:pt x="372" y="327"/>
                  </a:cubicBezTo>
                  <a:close/>
                  <a:moveTo>
                    <a:pt x="340" y="336"/>
                  </a:moveTo>
                  <a:cubicBezTo>
                    <a:pt x="336" y="338"/>
                    <a:pt x="332" y="339"/>
                    <a:pt x="326" y="339"/>
                  </a:cubicBezTo>
                  <a:cubicBezTo>
                    <a:pt x="313" y="339"/>
                    <a:pt x="300" y="335"/>
                    <a:pt x="300" y="335"/>
                  </a:cubicBezTo>
                  <a:cubicBezTo>
                    <a:pt x="298" y="334"/>
                    <a:pt x="296" y="334"/>
                    <a:pt x="295" y="335"/>
                  </a:cubicBezTo>
                  <a:cubicBezTo>
                    <a:pt x="293" y="336"/>
                    <a:pt x="292" y="338"/>
                    <a:pt x="292" y="340"/>
                  </a:cubicBezTo>
                  <a:cubicBezTo>
                    <a:pt x="288" y="363"/>
                    <a:pt x="273" y="367"/>
                    <a:pt x="263" y="370"/>
                  </a:cubicBezTo>
                  <a:cubicBezTo>
                    <a:pt x="259" y="371"/>
                    <a:pt x="256" y="372"/>
                    <a:pt x="254" y="375"/>
                  </a:cubicBezTo>
                  <a:cubicBezTo>
                    <a:pt x="253" y="377"/>
                    <a:pt x="253" y="379"/>
                    <a:pt x="253" y="381"/>
                  </a:cubicBezTo>
                  <a:cubicBezTo>
                    <a:pt x="254" y="383"/>
                    <a:pt x="251" y="390"/>
                    <a:pt x="246" y="394"/>
                  </a:cubicBezTo>
                  <a:cubicBezTo>
                    <a:pt x="239" y="400"/>
                    <a:pt x="225" y="421"/>
                    <a:pt x="221" y="427"/>
                  </a:cubicBezTo>
                  <a:cubicBezTo>
                    <a:pt x="203" y="439"/>
                    <a:pt x="189" y="454"/>
                    <a:pt x="178" y="468"/>
                  </a:cubicBezTo>
                  <a:cubicBezTo>
                    <a:pt x="188" y="443"/>
                    <a:pt x="198" y="425"/>
                    <a:pt x="198" y="425"/>
                  </a:cubicBezTo>
                  <a:cubicBezTo>
                    <a:pt x="205" y="412"/>
                    <a:pt x="201" y="401"/>
                    <a:pt x="200" y="400"/>
                  </a:cubicBezTo>
                  <a:cubicBezTo>
                    <a:pt x="200" y="398"/>
                    <a:pt x="198" y="397"/>
                    <a:pt x="195" y="396"/>
                  </a:cubicBezTo>
                  <a:cubicBezTo>
                    <a:pt x="195" y="396"/>
                    <a:pt x="195" y="396"/>
                    <a:pt x="194" y="396"/>
                  </a:cubicBezTo>
                  <a:cubicBezTo>
                    <a:pt x="192" y="396"/>
                    <a:pt x="191" y="397"/>
                    <a:pt x="189" y="399"/>
                  </a:cubicBezTo>
                  <a:cubicBezTo>
                    <a:pt x="189" y="400"/>
                    <a:pt x="186" y="402"/>
                    <a:pt x="180" y="402"/>
                  </a:cubicBezTo>
                  <a:cubicBezTo>
                    <a:pt x="168" y="402"/>
                    <a:pt x="150" y="392"/>
                    <a:pt x="144" y="388"/>
                  </a:cubicBezTo>
                  <a:cubicBezTo>
                    <a:pt x="143" y="388"/>
                    <a:pt x="141" y="387"/>
                    <a:pt x="139" y="388"/>
                  </a:cubicBezTo>
                  <a:cubicBezTo>
                    <a:pt x="139" y="388"/>
                    <a:pt x="138" y="388"/>
                    <a:pt x="136" y="388"/>
                  </a:cubicBezTo>
                  <a:cubicBezTo>
                    <a:pt x="122" y="388"/>
                    <a:pt x="93" y="379"/>
                    <a:pt x="89" y="368"/>
                  </a:cubicBezTo>
                  <a:cubicBezTo>
                    <a:pt x="84" y="352"/>
                    <a:pt x="69" y="341"/>
                    <a:pt x="57" y="333"/>
                  </a:cubicBezTo>
                  <a:cubicBezTo>
                    <a:pt x="54" y="331"/>
                    <a:pt x="51" y="329"/>
                    <a:pt x="48" y="327"/>
                  </a:cubicBezTo>
                  <a:cubicBezTo>
                    <a:pt x="47" y="326"/>
                    <a:pt x="46" y="324"/>
                    <a:pt x="46" y="323"/>
                  </a:cubicBezTo>
                  <a:cubicBezTo>
                    <a:pt x="46" y="316"/>
                    <a:pt x="55" y="304"/>
                    <a:pt x="62" y="298"/>
                  </a:cubicBezTo>
                  <a:cubicBezTo>
                    <a:pt x="68" y="294"/>
                    <a:pt x="71" y="289"/>
                    <a:pt x="71" y="284"/>
                  </a:cubicBezTo>
                  <a:cubicBezTo>
                    <a:pt x="71" y="280"/>
                    <a:pt x="69" y="277"/>
                    <a:pt x="67" y="276"/>
                  </a:cubicBezTo>
                  <a:cubicBezTo>
                    <a:pt x="65" y="274"/>
                    <a:pt x="63" y="274"/>
                    <a:pt x="60" y="275"/>
                  </a:cubicBezTo>
                  <a:cubicBezTo>
                    <a:pt x="56" y="277"/>
                    <a:pt x="52" y="278"/>
                    <a:pt x="48" y="278"/>
                  </a:cubicBezTo>
                  <a:cubicBezTo>
                    <a:pt x="36" y="278"/>
                    <a:pt x="30" y="269"/>
                    <a:pt x="29" y="268"/>
                  </a:cubicBezTo>
                  <a:cubicBezTo>
                    <a:pt x="29" y="267"/>
                    <a:pt x="27" y="266"/>
                    <a:pt x="26" y="266"/>
                  </a:cubicBezTo>
                  <a:cubicBezTo>
                    <a:pt x="22" y="264"/>
                    <a:pt x="20" y="262"/>
                    <a:pt x="18" y="258"/>
                  </a:cubicBezTo>
                  <a:cubicBezTo>
                    <a:pt x="17" y="255"/>
                    <a:pt x="17" y="251"/>
                    <a:pt x="18" y="247"/>
                  </a:cubicBezTo>
                  <a:cubicBezTo>
                    <a:pt x="20" y="249"/>
                    <a:pt x="24" y="252"/>
                    <a:pt x="30" y="253"/>
                  </a:cubicBezTo>
                  <a:cubicBezTo>
                    <a:pt x="31" y="253"/>
                    <a:pt x="31" y="253"/>
                    <a:pt x="31" y="253"/>
                  </a:cubicBezTo>
                  <a:cubicBezTo>
                    <a:pt x="33" y="253"/>
                    <a:pt x="35" y="252"/>
                    <a:pt x="36" y="250"/>
                  </a:cubicBezTo>
                  <a:cubicBezTo>
                    <a:pt x="36" y="247"/>
                    <a:pt x="34" y="245"/>
                    <a:pt x="32" y="245"/>
                  </a:cubicBezTo>
                  <a:cubicBezTo>
                    <a:pt x="22" y="243"/>
                    <a:pt x="21" y="237"/>
                    <a:pt x="21" y="236"/>
                  </a:cubicBezTo>
                  <a:cubicBezTo>
                    <a:pt x="21" y="235"/>
                    <a:pt x="21" y="235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2" y="183"/>
                    <a:pt x="38" y="168"/>
                    <a:pt x="39" y="167"/>
                  </a:cubicBezTo>
                  <a:cubicBezTo>
                    <a:pt x="39" y="167"/>
                    <a:pt x="40" y="167"/>
                    <a:pt x="40" y="167"/>
                  </a:cubicBezTo>
                  <a:cubicBezTo>
                    <a:pt x="55" y="176"/>
                    <a:pt x="59" y="185"/>
                    <a:pt x="53" y="200"/>
                  </a:cubicBezTo>
                  <a:cubicBezTo>
                    <a:pt x="52" y="202"/>
                    <a:pt x="53" y="205"/>
                    <a:pt x="55" y="206"/>
                  </a:cubicBezTo>
                  <a:cubicBezTo>
                    <a:pt x="56" y="206"/>
                    <a:pt x="56" y="206"/>
                    <a:pt x="57" y="206"/>
                  </a:cubicBezTo>
                  <a:cubicBezTo>
                    <a:pt x="59" y="206"/>
                    <a:pt x="60" y="205"/>
                    <a:pt x="61" y="203"/>
                  </a:cubicBezTo>
                  <a:cubicBezTo>
                    <a:pt x="63" y="198"/>
                    <a:pt x="64" y="194"/>
                    <a:pt x="64" y="189"/>
                  </a:cubicBezTo>
                  <a:cubicBezTo>
                    <a:pt x="67" y="191"/>
                    <a:pt x="69" y="191"/>
                    <a:pt x="72" y="191"/>
                  </a:cubicBezTo>
                  <a:cubicBezTo>
                    <a:pt x="73" y="191"/>
                    <a:pt x="74" y="191"/>
                    <a:pt x="74" y="191"/>
                  </a:cubicBezTo>
                  <a:cubicBezTo>
                    <a:pt x="77" y="190"/>
                    <a:pt x="78" y="188"/>
                    <a:pt x="77" y="186"/>
                  </a:cubicBezTo>
                  <a:cubicBezTo>
                    <a:pt x="76" y="184"/>
                    <a:pt x="74" y="182"/>
                    <a:pt x="72" y="183"/>
                  </a:cubicBezTo>
                  <a:cubicBezTo>
                    <a:pt x="70" y="183"/>
                    <a:pt x="66" y="181"/>
                    <a:pt x="62" y="177"/>
                  </a:cubicBezTo>
                  <a:cubicBezTo>
                    <a:pt x="59" y="170"/>
                    <a:pt x="52" y="164"/>
                    <a:pt x="43" y="159"/>
                  </a:cubicBezTo>
                  <a:cubicBezTo>
                    <a:pt x="44" y="134"/>
                    <a:pt x="52" y="122"/>
                    <a:pt x="56" y="118"/>
                  </a:cubicBezTo>
                  <a:cubicBezTo>
                    <a:pt x="75" y="124"/>
                    <a:pt x="85" y="144"/>
                    <a:pt x="96" y="166"/>
                  </a:cubicBezTo>
                  <a:cubicBezTo>
                    <a:pt x="109" y="194"/>
                    <a:pt x="125" y="225"/>
                    <a:pt x="162" y="225"/>
                  </a:cubicBezTo>
                  <a:cubicBezTo>
                    <a:pt x="163" y="225"/>
                    <a:pt x="164" y="225"/>
                    <a:pt x="164" y="225"/>
                  </a:cubicBezTo>
                  <a:cubicBezTo>
                    <a:pt x="167" y="225"/>
                    <a:pt x="168" y="223"/>
                    <a:pt x="168" y="221"/>
                  </a:cubicBezTo>
                  <a:cubicBezTo>
                    <a:pt x="168" y="218"/>
                    <a:pt x="166" y="216"/>
                    <a:pt x="164" y="217"/>
                  </a:cubicBezTo>
                  <a:cubicBezTo>
                    <a:pt x="131" y="218"/>
                    <a:pt x="118" y="191"/>
                    <a:pt x="104" y="162"/>
                  </a:cubicBezTo>
                  <a:cubicBezTo>
                    <a:pt x="93" y="141"/>
                    <a:pt x="82" y="118"/>
                    <a:pt x="62" y="111"/>
                  </a:cubicBezTo>
                  <a:cubicBezTo>
                    <a:pt x="62" y="103"/>
                    <a:pt x="84" y="86"/>
                    <a:pt x="104" y="75"/>
                  </a:cubicBezTo>
                  <a:cubicBezTo>
                    <a:pt x="105" y="75"/>
                    <a:pt x="105" y="74"/>
                    <a:pt x="106" y="73"/>
                  </a:cubicBezTo>
                  <a:cubicBezTo>
                    <a:pt x="116" y="59"/>
                    <a:pt x="124" y="59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7" y="64"/>
                    <a:pt x="130" y="68"/>
                    <a:pt x="133" y="72"/>
                  </a:cubicBezTo>
                  <a:cubicBezTo>
                    <a:pt x="138" y="77"/>
                    <a:pt x="141" y="81"/>
                    <a:pt x="139" y="87"/>
                  </a:cubicBezTo>
                  <a:cubicBezTo>
                    <a:pt x="138" y="93"/>
                    <a:pt x="137" y="105"/>
                    <a:pt x="143" y="112"/>
                  </a:cubicBezTo>
                  <a:cubicBezTo>
                    <a:pt x="146" y="115"/>
                    <a:pt x="150" y="117"/>
                    <a:pt x="155" y="117"/>
                  </a:cubicBezTo>
                  <a:cubicBezTo>
                    <a:pt x="157" y="117"/>
                    <a:pt x="158" y="117"/>
                    <a:pt x="160" y="117"/>
                  </a:cubicBezTo>
                  <a:cubicBezTo>
                    <a:pt x="162" y="116"/>
                    <a:pt x="164" y="114"/>
                    <a:pt x="163" y="112"/>
                  </a:cubicBezTo>
                  <a:cubicBezTo>
                    <a:pt x="163" y="109"/>
                    <a:pt x="161" y="108"/>
                    <a:pt x="158" y="108"/>
                  </a:cubicBezTo>
                  <a:cubicBezTo>
                    <a:pt x="154" y="109"/>
                    <a:pt x="151" y="108"/>
                    <a:pt x="149" y="106"/>
                  </a:cubicBezTo>
                  <a:cubicBezTo>
                    <a:pt x="147" y="103"/>
                    <a:pt x="146" y="97"/>
                    <a:pt x="148" y="89"/>
                  </a:cubicBezTo>
                  <a:cubicBezTo>
                    <a:pt x="150" y="78"/>
                    <a:pt x="145" y="72"/>
                    <a:pt x="140" y="66"/>
                  </a:cubicBezTo>
                  <a:cubicBezTo>
                    <a:pt x="137" y="62"/>
                    <a:pt x="134" y="59"/>
                    <a:pt x="133" y="54"/>
                  </a:cubicBezTo>
                  <a:cubicBezTo>
                    <a:pt x="142" y="40"/>
                    <a:pt x="154" y="32"/>
                    <a:pt x="168" y="32"/>
                  </a:cubicBezTo>
                  <a:cubicBezTo>
                    <a:pt x="169" y="32"/>
                    <a:pt x="170" y="32"/>
                    <a:pt x="171" y="32"/>
                  </a:cubicBezTo>
                  <a:cubicBezTo>
                    <a:pt x="167" y="40"/>
                    <a:pt x="163" y="51"/>
                    <a:pt x="166" y="60"/>
                  </a:cubicBezTo>
                  <a:cubicBezTo>
                    <a:pt x="166" y="61"/>
                    <a:pt x="178" y="80"/>
                    <a:pt x="186" y="89"/>
                  </a:cubicBezTo>
                  <a:cubicBezTo>
                    <a:pt x="184" y="90"/>
                    <a:pt x="181" y="94"/>
                    <a:pt x="179" y="98"/>
                  </a:cubicBezTo>
                  <a:cubicBezTo>
                    <a:pt x="177" y="103"/>
                    <a:pt x="175" y="113"/>
                    <a:pt x="177" y="119"/>
                  </a:cubicBezTo>
                  <a:cubicBezTo>
                    <a:pt x="179" y="121"/>
                    <a:pt x="180" y="122"/>
                    <a:pt x="182" y="123"/>
                  </a:cubicBezTo>
                  <a:cubicBezTo>
                    <a:pt x="182" y="123"/>
                    <a:pt x="183" y="123"/>
                    <a:pt x="183" y="123"/>
                  </a:cubicBezTo>
                  <a:cubicBezTo>
                    <a:pt x="185" y="123"/>
                    <a:pt x="187" y="122"/>
                    <a:pt x="187" y="120"/>
                  </a:cubicBezTo>
                  <a:cubicBezTo>
                    <a:pt x="188" y="118"/>
                    <a:pt x="187" y="116"/>
                    <a:pt x="185" y="115"/>
                  </a:cubicBezTo>
                  <a:cubicBezTo>
                    <a:pt x="184" y="113"/>
                    <a:pt x="185" y="106"/>
                    <a:pt x="187" y="102"/>
                  </a:cubicBezTo>
                  <a:cubicBezTo>
                    <a:pt x="189" y="98"/>
                    <a:pt x="191" y="95"/>
                    <a:pt x="192" y="94"/>
                  </a:cubicBezTo>
                  <a:cubicBezTo>
                    <a:pt x="206" y="100"/>
                    <a:pt x="217" y="101"/>
                    <a:pt x="231" y="103"/>
                  </a:cubicBezTo>
                  <a:cubicBezTo>
                    <a:pt x="236" y="103"/>
                    <a:pt x="241" y="106"/>
                    <a:pt x="247" y="108"/>
                  </a:cubicBezTo>
                  <a:cubicBezTo>
                    <a:pt x="253" y="111"/>
                    <a:pt x="260" y="114"/>
                    <a:pt x="267" y="114"/>
                  </a:cubicBezTo>
                  <a:cubicBezTo>
                    <a:pt x="268" y="114"/>
                    <a:pt x="269" y="114"/>
                    <a:pt x="270" y="114"/>
                  </a:cubicBezTo>
                  <a:cubicBezTo>
                    <a:pt x="281" y="113"/>
                    <a:pt x="288" y="109"/>
                    <a:pt x="296" y="105"/>
                  </a:cubicBezTo>
                  <a:cubicBezTo>
                    <a:pt x="299" y="103"/>
                    <a:pt x="302" y="102"/>
                    <a:pt x="305" y="100"/>
                  </a:cubicBezTo>
                  <a:cubicBezTo>
                    <a:pt x="316" y="96"/>
                    <a:pt x="333" y="98"/>
                    <a:pt x="345" y="101"/>
                  </a:cubicBezTo>
                  <a:cubicBezTo>
                    <a:pt x="348" y="101"/>
                    <a:pt x="348" y="101"/>
                    <a:pt x="348" y="101"/>
                  </a:cubicBezTo>
                  <a:cubicBezTo>
                    <a:pt x="350" y="101"/>
                    <a:pt x="351" y="102"/>
                    <a:pt x="353" y="102"/>
                  </a:cubicBezTo>
                  <a:cubicBezTo>
                    <a:pt x="354" y="102"/>
                    <a:pt x="355" y="103"/>
                    <a:pt x="356" y="103"/>
                  </a:cubicBezTo>
                  <a:cubicBezTo>
                    <a:pt x="366" y="112"/>
                    <a:pt x="377" y="118"/>
                    <a:pt x="387" y="124"/>
                  </a:cubicBezTo>
                  <a:cubicBezTo>
                    <a:pt x="400" y="131"/>
                    <a:pt x="412" y="138"/>
                    <a:pt x="422" y="151"/>
                  </a:cubicBezTo>
                  <a:cubicBezTo>
                    <a:pt x="429" y="162"/>
                    <a:pt x="432" y="187"/>
                    <a:pt x="426" y="201"/>
                  </a:cubicBezTo>
                  <a:cubicBezTo>
                    <a:pt x="423" y="208"/>
                    <a:pt x="419" y="211"/>
                    <a:pt x="413" y="212"/>
                  </a:cubicBezTo>
                  <a:cubicBezTo>
                    <a:pt x="410" y="212"/>
                    <a:pt x="409" y="214"/>
                    <a:pt x="409" y="217"/>
                  </a:cubicBezTo>
                  <a:cubicBezTo>
                    <a:pt x="409" y="219"/>
                    <a:pt x="411" y="220"/>
                    <a:pt x="413" y="220"/>
                  </a:cubicBezTo>
                  <a:cubicBezTo>
                    <a:pt x="413" y="220"/>
                    <a:pt x="413" y="220"/>
                    <a:pt x="414" y="220"/>
                  </a:cubicBezTo>
                  <a:cubicBezTo>
                    <a:pt x="423" y="219"/>
                    <a:pt x="430" y="214"/>
                    <a:pt x="434" y="205"/>
                  </a:cubicBezTo>
                  <a:cubicBezTo>
                    <a:pt x="439" y="194"/>
                    <a:pt x="439" y="178"/>
                    <a:pt x="436" y="165"/>
                  </a:cubicBezTo>
                  <a:cubicBezTo>
                    <a:pt x="437" y="165"/>
                    <a:pt x="438" y="165"/>
                    <a:pt x="439" y="165"/>
                  </a:cubicBezTo>
                  <a:cubicBezTo>
                    <a:pt x="443" y="165"/>
                    <a:pt x="447" y="164"/>
                    <a:pt x="450" y="160"/>
                  </a:cubicBezTo>
                  <a:cubicBezTo>
                    <a:pt x="451" y="158"/>
                    <a:pt x="451" y="156"/>
                    <a:pt x="449" y="154"/>
                  </a:cubicBezTo>
                  <a:cubicBezTo>
                    <a:pt x="447" y="153"/>
                    <a:pt x="444" y="153"/>
                    <a:pt x="443" y="155"/>
                  </a:cubicBezTo>
                  <a:cubicBezTo>
                    <a:pt x="442" y="157"/>
                    <a:pt x="437" y="156"/>
                    <a:pt x="433" y="155"/>
                  </a:cubicBezTo>
                  <a:cubicBezTo>
                    <a:pt x="432" y="152"/>
                    <a:pt x="430" y="149"/>
                    <a:pt x="429" y="147"/>
                  </a:cubicBezTo>
                  <a:cubicBezTo>
                    <a:pt x="418" y="131"/>
                    <a:pt x="405" y="124"/>
                    <a:pt x="391" y="116"/>
                  </a:cubicBezTo>
                  <a:cubicBezTo>
                    <a:pt x="383" y="112"/>
                    <a:pt x="376" y="108"/>
                    <a:pt x="368" y="102"/>
                  </a:cubicBezTo>
                  <a:cubicBezTo>
                    <a:pt x="371" y="101"/>
                    <a:pt x="373" y="99"/>
                    <a:pt x="376" y="96"/>
                  </a:cubicBezTo>
                  <a:cubicBezTo>
                    <a:pt x="390" y="84"/>
                    <a:pt x="384" y="74"/>
                    <a:pt x="379" y="66"/>
                  </a:cubicBezTo>
                  <a:cubicBezTo>
                    <a:pt x="376" y="61"/>
                    <a:pt x="374" y="56"/>
                    <a:pt x="374" y="50"/>
                  </a:cubicBezTo>
                  <a:cubicBezTo>
                    <a:pt x="374" y="47"/>
                    <a:pt x="372" y="45"/>
                    <a:pt x="370" y="45"/>
                  </a:cubicBezTo>
                  <a:cubicBezTo>
                    <a:pt x="367" y="45"/>
                    <a:pt x="365" y="47"/>
                    <a:pt x="365" y="49"/>
                  </a:cubicBezTo>
                  <a:cubicBezTo>
                    <a:pt x="365" y="58"/>
                    <a:pt x="369" y="65"/>
                    <a:pt x="372" y="70"/>
                  </a:cubicBezTo>
                  <a:cubicBezTo>
                    <a:pt x="377" y="78"/>
                    <a:pt x="379" y="82"/>
                    <a:pt x="370" y="90"/>
                  </a:cubicBezTo>
                  <a:cubicBezTo>
                    <a:pt x="364" y="96"/>
                    <a:pt x="362" y="95"/>
                    <a:pt x="355" y="94"/>
                  </a:cubicBezTo>
                  <a:cubicBezTo>
                    <a:pt x="353" y="93"/>
                    <a:pt x="351" y="93"/>
                    <a:pt x="349" y="93"/>
                  </a:cubicBezTo>
                  <a:cubicBezTo>
                    <a:pt x="346" y="92"/>
                    <a:pt x="346" y="92"/>
                    <a:pt x="346" y="92"/>
                  </a:cubicBezTo>
                  <a:cubicBezTo>
                    <a:pt x="333" y="90"/>
                    <a:pt x="315" y="87"/>
                    <a:pt x="302" y="92"/>
                  </a:cubicBezTo>
                  <a:cubicBezTo>
                    <a:pt x="298" y="94"/>
                    <a:pt x="295" y="96"/>
                    <a:pt x="292" y="97"/>
                  </a:cubicBezTo>
                  <a:cubicBezTo>
                    <a:pt x="285" y="101"/>
                    <a:pt x="278" y="104"/>
                    <a:pt x="269" y="105"/>
                  </a:cubicBezTo>
                  <a:cubicBezTo>
                    <a:pt x="263" y="106"/>
                    <a:pt x="257" y="103"/>
                    <a:pt x="250" y="100"/>
                  </a:cubicBezTo>
                  <a:cubicBezTo>
                    <a:pt x="244" y="98"/>
                    <a:pt x="238" y="95"/>
                    <a:pt x="232" y="94"/>
                  </a:cubicBezTo>
                  <a:cubicBezTo>
                    <a:pt x="218" y="93"/>
                    <a:pt x="207" y="92"/>
                    <a:pt x="194" y="86"/>
                  </a:cubicBezTo>
                  <a:cubicBezTo>
                    <a:pt x="191" y="82"/>
                    <a:pt x="175" y="60"/>
                    <a:pt x="174" y="57"/>
                  </a:cubicBezTo>
                  <a:cubicBezTo>
                    <a:pt x="172" y="51"/>
                    <a:pt x="177" y="40"/>
                    <a:pt x="180" y="33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202" y="22"/>
                    <a:pt x="226" y="20"/>
                    <a:pt x="22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4"/>
                    <a:pt x="259" y="30"/>
                    <a:pt x="260" y="36"/>
                  </a:cubicBezTo>
                  <a:cubicBezTo>
                    <a:pt x="260" y="38"/>
                    <a:pt x="261" y="40"/>
                    <a:pt x="261" y="42"/>
                  </a:cubicBezTo>
                  <a:cubicBezTo>
                    <a:pt x="259" y="42"/>
                    <a:pt x="257" y="41"/>
                    <a:pt x="254" y="41"/>
                  </a:cubicBezTo>
                  <a:cubicBezTo>
                    <a:pt x="246" y="41"/>
                    <a:pt x="238" y="40"/>
                    <a:pt x="230" y="44"/>
                  </a:cubicBezTo>
                  <a:cubicBezTo>
                    <a:pt x="226" y="45"/>
                    <a:pt x="223" y="51"/>
                    <a:pt x="220" y="58"/>
                  </a:cubicBezTo>
                  <a:cubicBezTo>
                    <a:pt x="219" y="61"/>
                    <a:pt x="217" y="66"/>
                    <a:pt x="215" y="68"/>
                  </a:cubicBezTo>
                  <a:cubicBezTo>
                    <a:pt x="214" y="67"/>
                    <a:pt x="212" y="67"/>
                    <a:pt x="210" y="69"/>
                  </a:cubicBezTo>
                  <a:cubicBezTo>
                    <a:pt x="209" y="70"/>
                    <a:pt x="209" y="73"/>
                    <a:pt x="210" y="75"/>
                  </a:cubicBezTo>
                  <a:cubicBezTo>
                    <a:pt x="212" y="77"/>
                    <a:pt x="214" y="77"/>
                    <a:pt x="215" y="77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22" y="76"/>
                    <a:pt x="224" y="70"/>
                    <a:pt x="228" y="62"/>
                  </a:cubicBezTo>
                  <a:cubicBezTo>
                    <a:pt x="230" y="58"/>
                    <a:pt x="232" y="52"/>
                    <a:pt x="234" y="51"/>
                  </a:cubicBezTo>
                  <a:cubicBezTo>
                    <a:pt x="240" y="49"/>
                    <a:pt x="247" y="49"/>
                    <a:pt x="254" y="50"/>
                  </a:cubicBezTo>
                  <a:cubicBezTo>
                    <a:pt x="256" y="50"/>
                    <a:pt x="259" y="50"/>
                    <a:pt x="262" y="50"/>
                  </a:cubicBezTo>
                  <a:cubicBezTo>
                    <a:pt x="264" y="63"/>
                    <a:pt x="264" y="74"/>
                    <a:pt x="256" y="76"/>
                  </a:cubicBezTo>
                  <a:cubicBezTo>
                    <a:pt x="254" y="76"/>
                    <a:pt x="252" y="79"/>
                    <a:pt x="253" y="81"/>
                  </a:cubicBezTo>
                  <a:cubicBezTo>
                    <a:pt x="253" y="83"/>
                    <a:pt x="255" y="84"/>
                    <a:pt x="257" y="84"/>
                  </a:cubicBezTo>
                  <a:cubicBezTo>
                    <a:pt x="258" y="84"/>
                    <a:pt x="258" y="84"/>
                    <a:pt x="258" y="84"/>
                  </a:cubicBezTo>
                  <a:cubicBezTo>
                    <a:pt x="277" y="80"/>
                    <a:pt x="272" y="54"/>
                    <a:pt x="268" y="35"/>
                  </a:cubicBezTo>
                  <a:cubicBezTo>
                    <a:pt x="267" y="27"/>
                    <a:pt x="266" y="20"/>
                    <a:pt x="266" y="17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72" y="14"/>
                    <a:pt x="278" y="13"/>
                    <a:pt x="285" y="13"/>
                  </a:cubicBezTo>
                  <a:cubicBezTo>
                    <a:pt x="295" y="13"/>
                    <a:pt x="305" y="15"/>
                    <a:pt x="310" y="17"/>
                  </a:cubicBezTo>
                  <a:cubicBezTo>
                    <a:pt x="310" y="27"/>
                    <a:pt x="319" y="44"/>
                    <a:pt x="319" y="45"/>
                  </a:cubicBezTo>
                  <a:cubicBezTo>
                    <a:pt x="320" y="48"/>
                    <a:pt x="321" y="51"/>
                    <a:pt x="319" y="54"/>
                  </a:cubicBezTo>
                  <a:cubicBezTo>
                    <a:pt x="318" y="59"/>
                    <a:pt x="312" y="63"/>
                    <a:pt x="307" y="65"/>
                  </a:cubicBezTo>
                  <a:cubicBezTo>
                    <a:pt x="305" y="66"/>
                    <a:pt x="304" y="69"/>
                    <a:pt x="305" y="71"/>
                  </a:cubicBezTo>
                  <a:cubicBezTo>
                    <a:pt x="305" y="73"/>
                    <a:pt x="307" y="74"/>
                    <a:pt x="309" y="74"/>
                  </a:cubicBezTo>
                  <a:cubicBezTo>
                    <a:pt x="309" y="74"/>
                    <a:pt x="310" y="74"/>
                    <a:pt x="310" y="74"/>
                  </a:cubicBezTo>
                  <a:cubicBezTo>
                    <a:pt x="318" y="71"/>
                    <a:pt x="325" y="64"/>
                    <a:pt x="327" y="57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30" y="57"/>
                    <a:pt x="332" y="57"/>
                    <a:pt x="335" y="57"/>
                  </a:cubicBezTo>
                  <a:cubicBezTo>
                    <a:pt x="336" y="57"/>
                    <a:pt x="338" y="57"/>
                    <a:pt x="339" y="57"/>
                  </a:cubicBezTo>
                  <a:cubicBezTo>
                    <a:pt x="343" y="56"/>
                    <a:pt x="346" y="54"/>
                    <a:pt x="348" y="50"/>
                  </a:cubicBezTo>
                  <a:cubicBezTo>
                    <a:pt x="349" y="48"/>
                    <a:pt x="348" y="45"/>
                    <a:pt x="346" y="44"/>
                  </a:cubicBezTo>
                  <a:cubicBezTo>
                    <a:pt x="344" y="43"/>
                    <a:pt x="342" y="43"/>
                    <a:pt x="340" y="45"/>
                  </a:cubicBezTo>
                  <a:cubicBezTo>
                    <a:pt x="339" y="47"/>
                    <a:pt x="338" y="48"/>
                    <a:pt x="337" y="49"/>
                  </a:cubicBezTo>
                  <a:cubicBezTo>
                    <a:pt x="334" y="49"/>
                    <a:pt x="330" y="47"/>
                    <a:pt x="329" y="47"/>
                  </a:cubicBezTo>
                  <a:cubicBezTo>
                    <a:pt x="329" y="47"/>
                    <a:pt x="329" y="47"/>
                    <a:pt x="328" y="47"/>
                  </a:cubicBezTo>
                  <a:cubicBezTo>
                    <a:pt x="328" y="45"/>
                    <a:pt x="328" y="43"/>
                    <a:pt x="327" y="41"/>
                  </a:cubicBezTo>
                  <a:cubicBezTo>
                    <a:pt x="324" y="35"/>
                    <a:pt x="319" y="23"/>
                    <a:pt x="318" y="17"/>
                  </a:cubicBezTo>
                  <a:cubicBezTo>
                    <a:pt x="321" y="17"/>
                    <a:pt x="323" y="16"/>
                    <a:pt x="326" y="16"/>
                  </a:cubicBezTo>
                  <a:cubicBezTo>
                    <a:pt x="335" y="16"/>
                    <a:pt x="344" y="21"/>
                    <a:pt x="344" y="21"/>
                  </a:cubicBezTo>
                  <a:cubicBezTo>
                    <a:pt x="345" y="22"/>
                    <a:pt x="347" y="22"/>
                    <a:pt x="348" y="22"/>
                  </a:cubicBezTo>
                  <a:cubicBezTo>
                    <a:pt x="354" y="21"/>
                    <a:pt x="359" y="21"/>
                    <a:pt x="363" y="21"/>
                  </a:cubicBezTo>
                  <a:cubicBezTo>
                    <a:pt x="382" y="21"/>
                    <a:pt x="389" y="27"/>
                    <a:pt x="391" y="30"/>
                  </a:cubicBezTo>
                  <a:cubicBezTo>
                    <a:pt x="390" y="30"/>
                    <a:pt x="390" y="30"/>
                    <a:pt x="390" y="30"/>
                  </a:cubicBezTo>
                  <a:cubicBezTo>
                    <a:pt x="386" y="41"/>
                    <a:pt x="389" y="50"/>
                    <a:pt x="391" y="57"/>
                  </a:cubicBezTo>
                  <a:cubicBezTo>
                    <a:pt x="392" y="62"/>
                    <a:pt x="394" y="67"/>
                    <a:pt x="393" y="73"/>
                  </a:cubicBezTo>
                  <a:cubicBezTo>
                    <a:pt x="393" y="75"/>
                    <a:pt x="394" y="77"/>
                    <a:pt x="397" y="78"/>
                  </a:cubicBezTo>
                  <a:cubicBezTo>
                    <a:pt x="397" y="78"/>
                    <a:pt x="397" y="78"/>
                    <a:pt x="397" y="78"/>
                  </a:cubicBezTo>
                  <a:cubicBezTo>
                    <a:pt x="399" y="78"/>
                    <a:pt x="401" y="76"/>
                    <a:pt x="402" y="74"/>
                  </a:cubicBezTo>
                  <a:cubicBezTo>
                    <a:pt x="402" y="67"/>
                    <a:pt x="401" y="61"/>
                    <a:pt x="399" y="55"/>
                  </a:cubicBezTo>
                  <a:cubicBezTo>
                    <a:pt x="397" y="48"/>
                    <a:pt x="396" y="43"/>
                    <a:pt x="397" y="36"/>
                  </a:cubicBezTo>
                  <a:cubicBezTo>
                    <a:pt x="398" y="36"/>
                    <a:pt x="398" y="36"/>
                    <a:pt x="398" y="36"/>
                  </a:cubicBezTo>
                  <a:cubicBezTo>
                    <a:pt x="419" y="35"/>
                    <a:pt x="429" y="49"/>
                    <a:pt x="430" y="50"/>
                  </a:cubicBezTo>
                  <a:cubicBezTo>
                    <a:pt x="430" y="50"/>
                    <a:pt x="430" y="50"/>
                    <a:pt x="430" y="50"/>
                  </a:cubicBezTo>
                  <a:cubicBezTo>
                    <a:pt x="430" y="57"/>
                    <a:pt x="426" y="63"/>
                    <a:pt x="421" y="68"/>
                  </a:cubicBezTo>
                  <a:cubicBezTo>
                    <a:pt x="417" y="75"/>
                    <a:pt x="411" y="83"/>
                    <a:pt x="413" y="93"/>
                  </a:cubicBezTo>
                  <a:cubicBezTo>
                    <a:pt x="416" y="103"/>
                    <a:pt x="425" y="108"/>
                    <a:pt x="435" y="112"/>
                  </a:cubicBezTo>
                  <a:cubicBezTo>
                    <a:pt x="442" y="116"/>
                    <a:pt x="449" y="119"/>
                    <a:pt x="452" y="124"/>
                  </a:cubicBezTo>
                  <a:cubicBezTo>
                    <a:pt x="452" y="126"/>
                    <a:pt x="454" y="126"/>
                    <a:pt x="455" y="126"/>
                  </a:cubicBezTo>
                  <a:cubicBezTo>
                    <a:pt x="456" y="126"/>
                    <a:pt x="457" y="126"/>
                    <a:pt x="457" y="126"/>
                  </a:cubicBezTo>
                  <a:cubicBezTo>
                    <a:pt x="459" y="125"/>
                    <a:pt x="460" y="122"/>
                    <a:pt x="459" y="120"/>
                  </a:cubicBezTo>
                  <a:cubicBezTo>
                    <a:pt x="455" y="113"/>
                    <a:pt x="447" y="108"/>
                    <a:pt x="439" y="104"/>
                  </a:cubicBezTo>
                  <a:cubicBezTo>
                    <a:pt x="431" y="101"/>
                    <a:pt x="423" y="97"/>
                    <a:pt x="422" y="91"/>
                  </a:cubicBezTo>
                  <a:cubicBezTo>
                    <a:pt x="420" y="85"/>
                    <a:pt x="423" y="80"/>
                    <a:pt x="428" y="74"/>
                  </a:cubicBezTo>
                  <a:cubicBezTo>
                    <a:pt x="433" y="68"/>
                    <a:pt x="438" y="61"/>
                    <a:pt x="438" y="52"/>
                  </a:cubicBezTo>
                  <a:cubicBezTo>
                    <a:pt x="450" y="52"/>
                    <a:pt x="455" y="57"/>
                    <a:pt x="462" y="65"/>
                  </a:cubicBezTo>
                  <a:cubicBezTo>
                    <a:pt x="467" y="71"/>
                    <a:pt x="473" y="78"/>
                    <a:pt x="482" y="83"/>
                  </a:cubicBezTo>
                  <a:cubicBezTo>
                    <a:pt x="501" y="93"/>
                    <a:pt x="500" y="108"/>
                    <a:pt x="500" y="109"/>
                  </a:cubicBezTo>
                  <a:cubicBezTo>
                    <a:pt x="500" y="109"/>
                    <a:pt x="500" y="109"/>
                    <a:pt x="500" y="110"/>
                  </a:cubicBezTo>
                  <a:cubicBezTo>
                    <a:pt x="497" y="115"/>
                    <a:pt x="493" y="119"/>
                    <a:pt x="489" y="123"/>
                  </a:cubicBezTo>
                  <a:cubicBezTo>
                    <a:pt x="485" y="127"/>
                    <a:pt x="481" y="131"/>
                    <a:pt x="478" y="137"/>
                  </a:cubicBezTo>
                  <a:cubicBezTo>
                    <a:pt x="473" y="145"/>
                    <a:pt x="474" y="154"/>
                    <a:pt x="476" y="162"/>
                  </a:cubicBezTo>
                  <a:cubicBezTo>
                    <a:pt x="478" y="169"/>
                    <a:pt x="479" y="174"/>
                    <a:pt x="475" y="179"/>
                  </a:cubicBezTo>
                  <a:cubicBezTo>
                    <a:pt x="474" y="181"/>
                    <a:pt x="474" y="184"/>
                    <a:pt x="476" y="185"/>
                  </a:cubicBezTo>
                  <a:cubicBezTo>
                    <a:pt x="477" y="186"/>
                    <a:pt x="478" y="186"/>
                    <a:pt x="479" y="186"/>
                  </a:cubicBezTo>
                  <a:cubicBezTo>
                    <a:pt x="480" y="186"/>
                    <a:pt x="481" y="186"/>
                    <a:pt x="482" y="184"/>
                  </a:cubicBezTo>
                  <a:cubicBezTo>
                    <a:pt x="488" y="176"/>
                    <a:pt x="486" y="167"/>
                    <a:pt x="485" y="160"/>
                  </a:cubicBezTo>
                  <a:cubicBezTo>
                    <a:pt x="483" y="153"/>
                    <a:pt x="482" y="147"/>
                    <a:pt x="485" y="141"/>
                  </a:cubicBezTo>
                  <a:cubicBezTo>
                    <a:pt x="488" y="137"/>
                    <a:pt x="491" y="133"/>
                    <a:pt x="495" y="129"/>
                  </a:cubicBezTo>
                  <a:cubicBezTo>
                    <a:pt x="499" y="125"/>
                    <a:pt x="502" y="121"/>
                    <a:pt x="505" y="117"/>
                  </a:cubicBezTo>
                  <a:cubicBezTo>
                    <a:pt x="521" y="127"/>
                    <a:pt x="520" y="144"/>
                    <a:pt x="519" y="160"/>
                  </a:cubicBezTo>
                  <a:cubicBezTo>
                    <a:pt x="518" y="168"/>
                    <a:pt x="518" y="175"/>
                    <a:pt x="520" y="180"/>
                  </a:cubicBezTo>
                  <a:cubicBezTo>
                    <a:pt x="523" y="189"/>
                    <a:pt x="518" y="203"/>
                    <a:pt x="514" y="212"/>
                  </a:cubicBezTo>
                  <a:cubicBezTo>
                    <a:pt x="509" y="206"/>
                    <a:pt x="503" y="203"/>
                    <a:pt x="496" y="202"/>
                  </a:cubicBezTo>
                  <a:cubicBezTo>
                    <a:pt x="479" y="201"/>
                    <a:pt x="461" y="215"/>
                    <a:pt x="443" y="229"/>
                  </a:cubicBezTo>
                  <a:cubicBezTo>
                    <a:pt x="425" y="244"/>
                    <a:pt x="407" y="259"/>
                    <a:pt x="392" y="253"/>
                  </a:cubicBezTo>
                  <a:cubicBezTo>
                    <a:pt x="390" y="252"/>
                    <a:pt x="387" y="254"/>
                    <a:pt x="386" y="256"/>
                  </a:cubicBezTo>
                  <a:cubicBezTo>
                    <a:pt x="386" y="258"/>
                    <a:pt x="387" y="261"/>
                    <a:pt x="389" y="261"/>
                  </a:cubicBezTo>
                  <a:cubicBezTo>
                    <a:pt x="392" y="262"/>
                    <a:pt x="396" y="263"/>
                    <a:pt x="399" y="263"/>
                  </a:cubicBezTo>
                  <a:cubicBezTo>
                    <a:pt x="415" y="263"/>
                    <a:pt x="432" y="249"/>
                    <a:pt x="449" y="236"/>
                  </a:cubicBezTo>
                  <a:cubicBezTo>
                    <a:pt x="451" y="234"/>
                    <a:pt x="452" y="233"/>
                    <a:pt x="454" y="231"/>
                  </a:cubicBezTo>
                  <a:cubicBezTo>
                    <a:pt x="453" y="238"/>
                    <a:pt x="454" y="244"/>
                    <a:pt x="460" y="248"/>
                  </a:cubicBezTo>
                  <a:cubicBezTo>
                    <a:pt x="467" y="252"/>
                    <a:pt x="466" y="257"/>
                    <a:pt x="466" y="258"/>
                  </a:cubicBezTo>
                  <a:cubicBezTo>
                    <a:pt x="466" y="260"/>
                    <a:pt x="467" y="262"/>
                    <a:pt x="470" y="263"/>
                  </a:cubicBezTo>
                  <a:cubicBezTo>
                    <a:pt x="470" y="263"/>
                    <a:pt x="470" y="263"/>
                    <a:pt x="470" y="263"/>
                  </a:cubicBezTo>
                  <a:cubicBezTo>
                    <a:pt x="472" y="263"/>
                    <a:pt x="474" y="262"/>
                    <a:pt x="475" y="259"/>
                  </a:cubicBezTo>
                  <a:cubicBezTo>
                    <a:pt x="475" y="259"/>
                    <a:pt x="477" y="248"/>
                    <a:pt x="465" y="241"/>
                  </a:cubicBezTo>
                  <a:cubicBezTo>
                    <a:pt x="460" y="238"/>
                    <a:pt x="465" y="226"/>
                    <a:pt x="466" y="223"/>
                  </a:cubicBezTo>
                  <a:cubicBezTo>
                    <a:pt x="466" y="223"/>
                    <a:pt x="466" y="222"/>
                    <a:pt x="466" y="222"/>
                  </a:cubicBezTo>
                  <a:cubicBezTo>
                    <a:pt x="477" y="215"/>
                    <a:pt x="486" y="210"/>
                    <a:pt x="495" y="211"/>
                  </a:cubicBezTo>
                  <a:cubicBezTo>
                    <a:pt x="501" y="212"/>
                    <a:pt x="506" y="215"/>
                    <a:pt x="512" y="221"/>
                  </a:cubicBezTo>
                  <a:cubicBezTo>
                    <a:pt x="509" y="235"/>
                    <a:pt x="488" y="258"/>
                    <a:pt x="473" y="269"/>
                  </a:cubicBezTo>
                  <a:cubicBezTo>
                    <a:pt x="466" y="274"/>
                    <a:pt x="423" y="279"/>
                    <a:pt x="385" y="281"/>
                  </a:cubicBezTo>
                  <a:cubicBezTo>
                    <a:pt x="382" y="281"/>
                    <a:pt x="380" y="283"/>
                    <a:pt x="379" y="285"/>
                  </a:cubicBezTo>
                  <a:cubicBezTo>
                    <a:pt x="378" y="288"/>
                    <a:pt x="379" y="291"/>
                    <a:pt x="381" y="292"/>
                  </a:cubicBezTo>
                  <a:cubicBezTo>
                    <a:pt x="381" y="293"/>
                    <a:pt x="381" y="295"/>
                    <a:pt x="381" y="296"/>
                  </a:cubicBezTo>
                  <a:cubicBezTo>
                    <a:pt x="381" y="300"/>
                    <a:pt x="377" y="306"/>
                    <a:pt x="374" y="308"/>
                  </a:cubicBezTo>
                  <a:cubicBezTo>
                    <a:pt x="370" y="310"/>
                    <a:pt x="367" y="314"/>
                    <a:pt x="362" y="318"/>
                  </a:cubicBezTo>
                  <a:cubicBezTo>
                    <a:pt x="356" y="324"/>
                    <a:pt x="349" y="332"/>
                    <a:pt x="340" y="33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869442-BDDB-BA45-B84A-F4BDC00F1391}"/>
              </a:ext>
            </a:extLst>
          </p:cNvPr>
          <p:cNvGrpSpPr/>
          <p:nvPr/>
        </p:nvGrpSpPr>
        <p:grpSpPr>
          <a:xfrm>
            <a:off x="4170781" y="3896410"/>
            <a:ext cx="1126272" cy="1126272"/>
            <a:chOff x="3762262" y="2135688"/>
            <a:chExt cx="1501696" cy="1501696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233FBED-6A21-314D-96AE-F5C39E651B11}"/>
                </a:ext>
              </a:extLst>
            </p:cNvPr>
            <p:cNvSpPr/>
            <p:nvPr/>
          </p:nvSpPr>
          <p:spPr>
            <a:xfrm>
              <a:off x="4088450" y="2456414"/>
              <a:ext cx="860246" cy="860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rtlCol="0" anchor="ctr"/>
            <a:lstStyle/>
            <a:p>
              <a:pPr algn="ctr" defTabSz="9382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5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AD7D407-81E7-2D4E-9C58-746A86F4E961}"/>
                </a:ext>
              </a:extLst>
            </p:cNvPr>
            <p:cNvSpPr/>
            <p:nvPr/>
          </p:nvSpPr>
          <p:spPr>
            <a:xfrm>
              <a:off x="3977184" y="2345148"/>
              <a:ext cx="1082776" cy="1082776"/>
            </a:xfrm>
            <a:prstGeom prst="ellipse">
              <a:avLst/>
            </a:prstGeom>
            <a:grpFill/>
            <a:ln w="50800">
              <a:solidFill>
                <a:schemeClr val="accent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E71998F-D470-BD4E-BED7-D51B98543639}"/>
                </a:ext>
              </a:extLst>
            </p:cNvPr>
            <p:cNvSpPr/>
            <p:nvPr/>
          </p:nvSpPr>
          <p:spPr>
            <a:xfrm>
              <a:off x="3847352" y="2220778"/>
              <a:ext cx="1331517" cy="1331517"/>
            </a:xfrm>
            <a:prstGeom prst="ellipse">
              <a:avLst/>
            </a:prstGeom>
            <a:grp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010F521-039D-9D42-B27C-E8982946B952}"/>
                </a:ext>
              </a:extLst>
            </p:cNvPr>
            <p:cNvSpPr/>
            <p:nvPr/>
          </p:nvSpPr>
          <p:spPr>
            <a:xfrm>
              <a:off x="3762262" y="2135688"/>
              <a:ext cx="1501696" cy="1501696"/>
            </a:xfrm>
            <a:prstGeom prst="ellipse">
              <a:avLst/>
            </a:prstGeom>
            <a:grpFill/>
            <a:ln>
              <a:solidFill>
                <a:schemeClr val="accent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866768F-DC6A-F040-9E9F-27AF23B7096B}"/>
              </a:ext>
            </a:extLst>
          </p:cNvPr>
          <p:cNvGrpSpPr/>
          <p:nvPr/>
        </p:nvGrpSpPr>
        <p:grpSpPr>
          <a:xfrm>
            <a:off x="4769881" y="2604640"/>
            <a:ext cx="1126272" cy="1126272"/>
            <a:chOff x="3762262" y="2135688"/>
            <a:chExt cx="1501696" cy="1501696"/>
          </a:xfrm>
          <a:solidFill>
            <a:schemeClr val="bg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086DBF7-2285-BC48-821D-98306764C70F}"/>
                </a:ext>
              </a:extLst>
            </p:cNvPr>
            <p:cNvSpPr/>
            <p:nvPr/>
          </p:nvSpPr>
          <p:spPr>
            <a:xfrm>
              <a:off x="4088450" y="2456414"/>
              <a:ext cx="860246" cy="860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rtlCol="0" anchor="ctr"/>
            <a:lstStyle/>
            <a:p>
              <a:pPr algn="ctr" defTabSz="9382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5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224BBE2-CA7F-084E-B3F3-BF02F18857EF}"/>
                </a:ext>
              </a:extLst>
            </p:cNvPr>
            <p:cNvSpPr/>
            <p:nvPr/>
          </p:nvSpPr>
          <p:spPr>
            <a:xfrm>
              <a:off x="3977184" y="2345148"/>
              <a:ext cx="1082776" cy="1082776"/>
            </a:xfrm>
            <a:prstGeom prst="ellipse">
              <a:avLst/>
            </a:prstGeom>
            <a:grpFill/>
            <a:ln w="508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E861309-E185-6D4C-A134-3FFF398A4B7C}"/>
                </a:ext>
              </a:extLst>
            </p:cNvPr>
            <p:cNvSpPr/>
            <p:nvPr/>
          </p:nvSpPr>
          <p:spPr>
            <a:xfrm>
              <a:off x="3847352" y="2220778"/>
              <a:ext cx="1331517" cy="1331517"/>
            </a:xfrm>
            <a:prstGeom prst="ellipse">
              <a:avLst/>
            </a:prstGeom>
            <a:grpFill/>
            <a:ln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090FB20-A37B-0D46-AD55-144A9197B8F2}"/>
                </a:ext>
              </a:extLst>
            </p:cNvPr>
            <p:cNvSpPr/>
            <p:nvPr/>
          </p:nvSpPr>
          <p:spPr>
            <a:xfrm>
              <a:off x="3762262" y="2135688"/>
              <a:ext cx="1501696" cy="1501696"/>
            </a:xfrm>
            <a:prstGeom prst="ellipse">
              <a:avLst/>
            </a:prstGeom>
            <a:grpFill/>
            <a:ln>
              <a:solidFill>
                <a:schemeClr val="accent2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344B391-10BB-4A41-9D3F-6F252FEEA1A4}"/>
              </a:ext>
            </a:extLst>
          </p:cNvPr>
          <p:cNvGrpSpPr/>
          <p:nvPr/>
        </p:nvGrpSpPr>
        <p:grpSpPr>
          <a:xfrm>
            <a:off x="6392575" y="3010681"/>
            <a:ext cx="1126272" cy="1126272"/>
            <a:chOff x="3762262" y="2135688"/>
            <a:chExt cx="1501696" cy="1501696"/>
          </a:xfrm>
          <a:solidFill>
            <a:schemeClr val="bg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CA00AC06-7086-594D-B400-DCE433FFC1C2}"/>
                </a:ext>
              </a:extLst>
            </p:cNvPr>
            <p:cNvSpPr/>
            <p:nvPr/>
          </p:nvSpPr>
          <p:spPr>
            <a:xfrm>
              <a:off x="4088450" y="2456414"/>
              <a:ext cx="860246" cy="860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8580" rtlCol="0" anchor="ctr"/>
            <a:lstStyle/>
            <a:p>
              <a:pPr algn="ctr" defTabSz="938213" eaLnBrk="0" fontAlgn="base" hangingPunct="0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5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6632E9D-D6A1-734F-9555-3C550AF8971A}"/>
                </a:ext>
              </a:extLst>
            </p:cNvPr>
            <p:cNvSpPr/>
            <p:nvPr/>
          </p:nvSpPr>
          <p:spPr>
            <a:xfrm>
              <a:off x="3977184" y="2345148"/>
              <a:ext cx="1082776" cy="1082776"/>
            </a:xfrm>
            <a:prstGeom prst="ellipse">
              <a:avLst/>
            </a:prstGeom>
            <a:grpFill/>
            <a:ln w="50800">
              <a:solidFill>
                <a:schemeClr val="accent3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5BCFF35-AC90-394B-86C6-C2B7CBCFC780}"/>
                </a:ext>
              </a:extLst>
            </p:cNvPr>
            <p:cNvSpPr/>
            <p:nvPr/>
          </p:nvSpPr>
          <p:spPr>
            <a:xfrm>
              <a:off x="3847352" y="2220778"/>
              <a:ext cx="1331517" cy="1331517"/>
            </a:xfrm>
            <a:prstGeom prst="ellipse">
              <a:avLst/>
            </a:prstGeom>
            <a:grpFill/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4F1D537D-34C1-0044-BEAF-C8784BC907A4}"/>
                </a:ext>
              </a:extLst>
            </p:cNvPr>
            <p:cNvSpPr/>
            <p:nvPr/>
          </p:nvSpPr>
          <p:spPr>
            <a:xfrm>
              <a:off x="3762262" y="2135688"/>
              <a:ext cx="1501696" cy="1501696"/>
            </a:xfrm>
            <a:prstGeom prst="ellipse">
              <a:avLst/>
            </a:prstGeom>
            <a:grpFill/>
            <a:ln>
              <a:solidFill>
                <a:schemeClr val="accent3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8213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500" b="1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xmlns="" id="{85CCC841-6174-5549-AC28-9614BE3EAF99}"/>
              </a:ext>
            </a:extLst>
          </p:cNvPr>
          <p:cNvSpPr/>
          <p:nvPr/>
        </p:nvSpPr>
        <p:spPr>
          <a:xfrm>
            <a:off x="5802357" y="2423471"/>
            <a:ext cx="657107" cy="38170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5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D5B1315-F8EE-F84F-B4EC-48EBE784AA33}"/>
              </a:ext>
            </a:extLst>
          </p:cNvPr>
          <p:cNvSpPr/>
          <p:nvPr/>
        </p:nvSpPr>
        <p:spPr>
          <a:xfrm>
            <a:off x="6392575" y="1334957"/>
            <a:ext cx="570362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lv-LV" sz="16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SKOLĒNIEM AR DZIRDES TRAUCĒJUMIEM: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Programmas paraugs “Latviešu valoda 1.-9.kl. skolēniem ar dzirdes traucējumiem”, pieejams: 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https://mape.skola2030.lv/resources/10636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Mācību līdzekļu izstrāde latviešu valodas apguvei skolēniem ar dzirdes traucējumiem 1.-6</a:t>
            </a:r>
            <a:r>
              <a:rPr lang="lv-LV" dirty="0" smtClean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. klasē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. Izstrādes laiks 2023 I</a:t>
            </a:r>
            <a:r>
              <a:rPr lang="en-US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dirty="0" err="1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cet</a:t>
            </a:r>
            <a:r>
              <a:rPr lang="en-US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;</a:t>
            </a:r>
            <a:endParaRPr lang="lv-LV" dirty="0">
              <a:solidFill>
                <a:srgbClr val="000000">
                  <a:alpha val="6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E-video piemēri, t.sk. 910 piemēri ar surdotulkojumu, pieejami: 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  <a:hlinkClick r:id="rId3"/>
              </a:rPr>
              <a:t>https://www.tavaklase.lv/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67AE252-BCF2-3C40-8B9E-A3F84043E706}"/>
              </a:ext>
            </a:extLst>
          </p:cNvPr>
          <p:cNvSpPr/>
          <p:nvPr/>
        </p:nvSpPr>
        <p:spPr>
          <a:xfrm>
            <a:off x="8331846" y="3227502"/>
            <a:ext cx="2994039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6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SKOLĒNIEM AR REDZES TRAUCĒJUMIEM: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Sagatavoti 17 mācību līdzekļi skolēniem ar redzes traucējumiem (drukātā veidā pieejami Rīgas </a:t>
            </a:r>
            <a:r>
              <a:rPr lang="lv-LV" dirty="0" err="1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Strazdumuižas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 vidusskolā - attīstības centrā).</a:t>
            </a:r>
          </a:p>
        </p:txBody>
      </p:sp>
      <p:pic>
        <p:nvPicPr>
          <p:cNvPr id="28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1064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xmlns="" id="{2AA10BDA-0B83-9D40-B548-E7195ACC4C9C}"/>
              </a:ext>
            </a:extLst>
          </p:cNvPr>
          <p:cNvSpPr txBox="1">
            <a:spLocks/>
          </p:cNvSpPr>
          <p:nvPr/>
        </p:nvSpPr>
        <p:spPr>
          <a:xfrm>
            <a:off x="1845337" y="308222"/>
            <a:ext cx="9801718" cy="838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54"/>
            <a:r>
              <a:rPr 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ESF 2014-2020 projekts </a:t>
            </a:r>
            <a:r>
              <a:rPr lang="en-US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“</a:t>
            </a:r>
            <a:r>
              <a:rPr 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KOMPETENČU </a:t>
            </a:r>
            <a:r>
              <a:rPr 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PIEEJA MĀCĪBU </a:t>
            </a:r>
            <a:r>
              <a:rPr 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SATURĀ</a:t>
            </a:r>
            <a:r>
              <a:rPr lang="en-US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”</a:t>
            </a:r>
            <a:endParaRPr lang="en-US" sz="2400" b="1" kern="1200" dirty="0">
              <a:solidFill>
                <a:srgbClr val="67478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 Black" charset="0"/>
            </a:endParaRPr>
          </a:p>
          <a:p>
            <a:pPr defTabSz="914354"/>
            <a:r>
              <a:rPr lang="lv-LV" altLang="en-US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No pirmsskolas līdz vidējās izglītības pakāpei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3BB7000-D16A-0544-BC87-AA31B1C7E37F}"/>
              </a:ext>
            </a:extLst>
          </p:cNvPr>
          <p:cNvSpPr/>
          <p:nvPr/>
        </p:nvSpPr>
        <p:spPr>
          <a:xfrm>
            <a:off x="844971" y="1672496"/>
            <a:ext cx="3184339" cy="15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lv-LV" sz="16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Metodika un diagnostika</a:t>
            </a:r>
            <a:endParaRPr lang="en-US" sz="1600" b="1" kern="1200" dirty="0">
              <a:solidFill>
                <a:srgbClr val="67478B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 Black" charset="0"/>
            </a:endParaRP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Lasītprasmes novērtēšanas tests DIBELS Next (</a:t>
            </a:r>
            <a:r>
              <a:rPr lang="lv-LV" dirty="0" smtClean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Acadience TM) 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4.-6.klasei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100 pedagogi </a:t>
            </a:r>
            <a:r>
              <a:rPr lang="lv-LV" dirty="0" smtClean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piedalījušies </a:t>
            </a: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mācībās par DIBELS Next 4.-6.klasei</a:t>
            </a:r>
          </a:p>
          <a:p>
            <a:pPr marL="196850" indent="-196850" defTabSz="9382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 typeface="Wingdings" charset="2"/>
              <a:buChar char="§"/>
              <a:defRPr/>
            </a:pPr>
            <a:r>
              <a:rPr lang="lv-LV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244 pedagogi, kas īsteno iekļaujošu izglītību, piedalījušies mācībās</a:t>
            </a:r>
            <a:endParaRPr lang="en-US" dirty="0">
              <a:solidFill>
                <a:srgbClr val="000000">
                  <a:alpha val="6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7642" y="4953524"/>
            <a:ext cx="4428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</a:rPr>
              <a:t>+ ESF projekts «Atbalsts izglītojamo individuālo kompetenču attīstībai»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200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544 pedagogi piedalījušies mācībās agrīnas diagnostikas veikšanai izglītības iestādē (DIBELS Next 1.-3.klasei, Latviešu valodas un matemātiskas sasnieguma tests, Vekslera intelekta tests)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200" dirty="0" smtClean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2021./22.m.g. iesaistīta </a:t>
            </a:r>
            <a:r>
              <a:rPr lang="lv-LV" sz="1200" dirty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321 </a:t>
            </a:r>
            <a:r>
              <a:rPr lang="lv-LV" sz="1200" dirty="0" smtClean="0">
                <a:solidFill>
                  <a:srgbClr val="000000">
                    <a:alpha val="6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skola, kas sniedz atbalstu skolēniem, tostarp paplašinot atbalsta personāla pieejamību</a:t>
            </a:r>
            <a:endParaRPr lang="lv-LV" sz="1200" dirty="0">
              <a:solidFill>
                <a:srgbClr val="000000">
                  <a:alpha val="6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4DE17270-F488-4D63-8321-D655B9B8047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098"/>
            <a:ext cx="12191999" cy="15329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lv-LV" alt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		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lv-LV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	</a:t>
            </a:r>
            <a:r>
              <a:rPr lang="lv-LV" alt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	ES </a:t>
            </a:r>
            <a:r>
              <a:rPr lang="lv-LV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FONDU 2021-2027 INVESTĪCIJAS </a:t>
            </a:r>
            <a:r>
              <a:rPr lang="en-US" alt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IEKĻAUJOŠA</a:t>
            </a:r>
            <a:r>
              <a:rPr lang="lv-LV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S</a:t>
            </a:r>
            <a:r>
              <a:rPr lang="en-US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 </a:t>
            </a:r>
            <a:r>
              <a:rPr lang="en-US" altLang="lv-LV" sz="2400" b="1" kern="1200" dirty="0" smtClean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IZGLĪTĪBA</a:t>
            </a:r>
            <a:r>
              <a:rPr lang="lv-LV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S</a:t>
            </a:r>
            <a:r>
              <a:rPr lang="en-US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 </a:t>
            </a:r>
            <a:r>
              <a:rPr lang="lv-LV" altLang="lv-LV" sz="2400" b="1" kern="1200" dirty="0">
                <a:solidFill>
                  <a:srgbClr val="67478B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lack" charset="0"/>
                <a:sym typeface="Verdana" panose="020B0604030504040204" pitchFamily="34" charset="0"/>
              </a:rPr>
              <a:t>VEICINĀŠANAI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C940A9-D8F8-4710-AA0E-B57CC86F823B}"/>
              </a:ext>
            </a:extLst>
          </p:cNvPr>
          <p:cNvGrpSpPr/>
          <p:nvPr/>
        </p:nvGrpSpPr>
        <p:grpSpPr>
          <a:xfrm>
            <a:off x="3211578" y="2062831"/>
            <a:ext cx="1211262" cy="661988"/>
            <a:chOff x="3595688" y="2006600"/>
            <a:chExt cx="1211262" cy="66198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AD27D1ED-B11C-45C5-BC1E-7E26C2A75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2009775"/>
              <a:ext cx="1206500" cy="658813"/>
            </a:xfrm>
            <a:custGeom>
              <a:avLst/>
              <a:gdLst>
                <a:gd name="T0" fmla="*/ 317 w 317"/>
                <a:gd name="T1" fmla="*/ 173 h 173"/>
                <a:gd name="T2" fmla="*/ 175 w 317"/>
                <a:gd name="T3" fmla="*/ 59 h 173"/>
                <a:gd name="T4" fmla="*/ 0 w 317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7" h="173">
                  <a:moveTo>
                    <a:pt x="317" y="173"/>
                  </a:moveTo>
                  <a:cubicBezTo>
                    <a:pt x="282" y="122"/>
                    <a:pt x="230" y="85"/>
                    <a:pt x="175" y="59"/>
                  </a:cubicBezTo>
                  <a:cubicBezTo>
                    <a:pt x="119" y="33"/>
                    <a:pt x="59" y="16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0FA115A7-FC06-44A2-B055-70F2D2B6C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2009775"/>
              <a:ext cx="244475" cy="141288"/>
            </a:xfrm>
            <a:custGeom>
              <a:avLst/>
              <a:gdLst>
                <a:gd name="T0" fmla="*/ 0 w 64"/>
                <a:gd name="T1" fmla="*/ 0 h 37"/>
                <a:gd name="T2" fmla="*/ 64 w 64"/>
                <a:gd name="T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37">
                  <a:moveTo>
                    <a:pt x="0" y="0"/>
                  </a:moveTo>
                  <a:cubicBezTo>
                    <a:pt x="22" y="11"/>
                    <a:pt x="43" y="23"/>
                    <a:pt x="64" y="37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4882076C-837A-4101-AB67-54B33B9C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88" y="2006600"/>
              <a:ext cx="327025" cy="30163"/>
            </a:xfrm>
            <a:custGeom>
              <a:avLst/>
              <a:gdLst>
                <a:gd name="T0" fmla="*/ 0 w 86"/>
                <a:gd name="T1" fmla="*/ 0 h 8"/>
                <a:gd name="T2" fmla="*/ 86 w 86"/>
                <a:gd name="T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8">
                  <a:moveTo>
                    <a:pt x="0" y="0"/>
                  </a:moveTo>
                  <a:cubicBezTo>
                    <a:pt x="28" y="5"/>
                    <a:pt x="57" y="8"/>
                    <a:pt x="86" y="7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D57122-8659-4DDA-86DD-517F4BADD450}"/>
              </a:ext>
            </a:extLst>
          </p:cNvPr>
          <p:cNvGrpSpPr/>
          <p:nvPr/>
        </p:nvGrpSpPr>
        <p:grpSpPr>
          <a:xfrm>
            <a:off x="3141459" y="4082276"/>
            <a:ext cx="1587500" cy="968375"/>
            <a:chOff x="3538538" y="4541838"/>
            <a:chExt cx="1587500" cy="96837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8C4C4413-4006-4CDC-BD5C-222E8F2CA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300" y="4541838"/>
              <a:ext cx="1582738" cy="963613"/>
            </a:xfrm>
            <a:custGeom>
              <a:avLst/>
              <a:gdLst>
                <a:gd name="T0" fmla="*/ 416 w 416"/>
                <a:gd name="T1" fmla="*/ 0 h 253"/>
                <a:gd name="T2" fmla="*/ 0 w 416"/>
                <a:gd name="T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6" h="253">
                  <a:moveTo>
                    <a:pt x="416" y="0"/>
                  </a:moveTo>
                  <a:cubicBezTo>
                    <a:pt x="293" y="107"/>
                    <a:pt x="152" y="193"/>
                    <a:pt x="0" y="253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C43DFD3D-E2F0-44F6-9A76-19ADE09E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5284788"/>
              <a:ext cx="274638" cy="225425"/>
            </a:xfrm>
            <a:custGeom>
              <a:avLst/>
              <a:gdLst>
                <a:gd name="T0" fmla="*/ 0 w 72"/>
                <a:gd name="T1" fmla="*/ 59 h 59"/>
                <a:gd name="T2" fmla="*/ 72 w 72"/>
                <a:gd name="T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59">
                  <a:moveTo>
                    <a:pt x="0" y="59"/>
                  </a:moveTo>
                  <a:cubicBezTo>
                    <a:pt x="26" y="41"/>
                    <a:pt x="50" y="21"/>
                    <a:pt x="72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E845FC6A-F497-4F3D-928A-18F50653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5461000"/>
              <a:ext cx="339725" cy="41275"/>
            </a:xfrm>
            <a:custGeom>
              <a:avLst/>
              <a:gdLst>
                <a:gd name="T0" fmla="*/ 0 w 89"/>
                <a:gd name="T1" fmla="*/ 11 h 11"/>
                <a:gd name="T2" fmla="*/ 89 w 89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11">
                  <a:moveTo>
                    <a:pt x="0" y="11"/>
                  </a:moveTo>
                  <a:cubicBezTo>
                    <a:pt x="30" y="7"/>
                    <a:pt x="60" y="3"/>
                    <a:pt x="89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4" name="Freeform 12">
            <a:extLst>
              <a:ext uri="{FF2B5EF4-FFF2-40B4-BE49-F238E27FC236}">
                <a16:creationId xmlns:a16="http://schemas.microsoft.com/office/drawing/2014/main" xmlns="" id="{A978C892-05D1-4227-8335-35CEEC74AC65}"/>
              </a:ext>
            </a:extLst>
          </p:cNvPr>
          <p:cNvSpPr>
            <a:spLocks/>
          </p:cNvSpPr>
          <p:nvPr/>
        </p:nvSpPr>
        <p:spPr bwMode="auto">
          <a:xfrm>
            <a:off x="4454182" y="1895558"/>
            <a:ext cx="2625725" cy="2600325"/>
          </a:xfrm>
          <a:custGeom>
            <a:avLst/>
            <a:gdLst>
              <a:gd name="T0" fmla="*/ 114 w 690"/>
              <a:gd name="T1" fmla="*/ 582 h 683"/>
              <a:gd name="T2" fmla="*/ 330 w 690"/>
              <a:gd name="T3" fmla="*/ 678 h 683"/>
              <a:gd name="T4" fmla="*/ 515 w 690"/>
              <a:gd name="T5" fmla="*/ 644 h 683"/>
              <a:gd name="T6" fmla="*/ 685 w 690"/>
              <a:gd name="T7" fmla="*/ 342 h 683"/>
              <a:gd name="T8" fmla="*/ 530 w 690"/>
              <a:gd name="T9" fmla="*/ 70 h 683"/>
              <a:gd name="T10" fmla="*/ 218 w 690"/>
              <a:gd name="T11" fmla="*/ 42 h 683"/>
              <a:gd name="T12" fmla="*/ 20 w 690"/>
              <a:gd name="T13" fmla="*/ 284 h 683"/>
              <a:gd name="T14" fmla="*/ 114 w 690"/>
              <a:gd name="T15" fmla="*/ 58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0" h="683">
                <a:moveTo>
                  <a:pt x="114" y="582"/>
                </a:moveTo>
                <a:cubicBezTo>
                  <a:pt x="172" y="638"/>
                  <a:pt x="250" y="671"/>
                  <a:pt x="330" y="678"/>
                </a:cubicBezTo>
                <a:cubicBezTo>
                  <a:pt x="394" y="683"/>
                  <a:pt x="459" y="673"/>
                  <a:pt x="515" y="644"/>
                </a:cubicBezTo>
                <a:cubicBezTo>
                  <a:pt x="623" y="588"/>
                  <a:pt x="690" y="464"/>
                  <a:pt x="685" y="342"/>
                </a:cubicBezTo>
                <a:cubicBezTo>
                  <a:pt x="681" y="234"/>
                  <a:pt x="621" y="129"/>
                  <a:pt x="530" y="70"/>
                </a:cubicBezTo>
                <a:cubicBezTo>
                  <a:pt x="439" y="11"/>
                  <a:pt x="318" y="0"/>
                  <a:pt x="218" y="42"/>
                </a:cubicBezTo>
                <a:cubicBezTo>
                  <a:pt x="118" y="84"/>
                  <a:pt x="41" y="178"/>
                  <a:pt x="20" y="284"/>
                </a:cubicBezTo>
                <a:cubicBezTo>
                  <a:pt x="0" y="391"/>
                  <a:pt x="36" y="507"/>
                  <a:pt x="114" y="582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tx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200"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242B90D-18ED-4385-9AD7-51F04226436D}"/>
              </a:ext>
            </a:extLst>
          </p:cNvPr>
          <p:cNvGrpSpPr/>
          <p:nvPr/>
        </p:nvGrpSpPr>
        <p:grpSpPr>
          <a:xfrm>
            <a:off x="7153833" y="1947390"/>
            <a:ext cx="1484313" cy="693738"/>
            <a:chOff x="7288213" y="1933575"/>
            <a:chExt cx="1484313" cy="693738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1E23271B-A4E0-40DC-B3B9-8DE4D942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8213" y="1968500"/>
              <a:ext cx="1484313" cy="658813"/>
            </a:xfrm>
            <a:custGeom>
              <a:avLst/>
              <a:gdLst>
                <a:gd name="T0" fmla="*/ 0 w 390"/>
                <a:gd name="T1" fmla="*/ 173 h 173"/>
                <a:gd name="T2" fmla="*/ 180 w 390"/>
                <a:gd name="T3" fmla="*/ 54 h 173"/>
                <a:gd name="T4" fmla="*/ 390 w 390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173">
                  <a:moveTo>
                    <a:pt x="0" y="173"/>
                  </a:moveTo>
                  <a:cubicBezTo>
                    <a:pt x="47" y="118"/>
                    <a:pt x="112" y="80"/>
                    <a:pt x="180" y="54"/>
                  </a:cubicBezTo>
                  <a:cubicBezTo>
                    <a:pt x="247" y="29"/>
                    <a:pt x="319" y="14"/>
                    <a:pt x="39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B4D8B586-75EF-42CB-BBD8-EC6BE81D2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575" y="1933575"/>
              <a:ext cx="349250" cy="195263"/>
            </a:xfrm>
            <a:custGeom>
              <a:avLst/>
              <a:gdLst>
                <a:gd name="T0" fmla="*/ 0 w 92"/>
                <a:gd name="T1" fmla="*/ 0 h 51"/>
                <a:gd name="T2" fmla="*/ 92 w 92"/>
                <a:gd name="T3" fmla="*/ 9 h 51"/>
                <a:gd name="T4" fmla="*/ 23 w 9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51">
                  <a:moveTo>
                    <a:pt x="0" y="0"/>
                  </a:moveTo>
                  <a:cubicBezTo>
                    <a:pt x="31" y="5"/>
                    <a:pt x="61" y="8"/>
                    <a:pt x="92" y="9"/>
                  </a:cubicBezTo>
                  <a:cubicBezTo>
                    <a:pt x="66" y="19"/>
                    <a:pt x="43" y="33"/>
                    <a:pt x="23" y="51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426584-F5A1-4554-9937-B2E75F305025}"/>
              </a:ext>
            </a:extLst>
          </p:cNvPr>
          <p:cNvGrpSpPr/>
          <p:nvPr/>
        </p:nvGrpSpPr>
        <p:grpSpPr>
          <a:xfrm>
            <a:off x="6889831" y="4042843"/>
            <a:ext cx="1620838" cy="998538"/>
            <a:chOff x="7124700" y="4500563"/>
            <a:chExt cx="1620838" cy="998538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938D85B-B20F-4595-8BA7-2BEBA8EA3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4500563"/>
              <a:ext cx="1620838" cy="998538"/>
            </a:xfrm>
            <a:custGeom>
              <a:avLst/>
              <a:gdLst>
                <a:gd name="T0" fmla="*/ 0 w 426"/>
                <a:gd name="T1" fmla="*/ 0 h 262"/>
                <a:gd name="T2" fmla="*/ 269 w 426"/>
                <a:gd name="T3" fmla="*/ 191 h 262"/>
                <a:gd name="T4" fmla="*/ 426 w 426"/>
                <a:gd name="T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262">
                  <a:moveTo>
                    <a:pt x="0" y="0"/>
                  </a:moveTo>
                  <a:cubicBezTo>
                    <a:pt x="66" y="90"/>
                    <a:pt x="168" y="143"/>
                    <a:pt x="269" y="191"/>
                  </a:cubicBezTo>
                  <a:cubicBezTo>
                    <a:pt x="321" y="215"/>
                    <a:pt x="373" y="239"/>
                    <a:pt x="426" y="262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48AABD75-724F-4EAC-A40B-EF53846B3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5257800"/>
              <a:ext cx="292100" cy="228600"/>
            </a:xfrm>
            <a:custGeom>
              <a:avLst/>
              <a:gdLst>
                <a:gd name="T0" fmla="*/ 18 w 77"/>
                <a:gd name="T1" fmla="*/ 0 h 60"/>
                <a:gd name="T2" fmla="*/ 77 w 77"/>
                <a:gd name="T3" fmla="*/ 60 h 60"/>
                <a:gd name="T4" fmla="*/ 0 w 77"/>
                <a:gd name="T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0">
                  <a:moveTo>
                    <a:pt x="18" y="0"/>
                  </a:moveTo>
                  <a:cubicBezTo>
                    <a:pt x="33" y="24"/>
                    <a:pt x="53" y="45"/>
                    <a:pt x="77" y="60"/>
                  </a:cubicBezTo>
                  <a:cubicBezTo>
                    <a:pt x="52" y="54"/>
                    <a:pt x="26" y="54"/>
                    <a:pt x="0" y="57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20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F01A6D3-A76A-4DF8-B7FD-479671C4FEFD}"/>
              </a:ext>
            </a:extLst>
          </p:cNvPr>
          <p:cNvGrpSpPr/>
          <p:nvPr/>
        </p:nvGrpSpPr>
        <p:grpSpPr>
          <a:xfrm>
            <a:off x="5140216" y="2826388"/>
            <a:ext cx="1415452" cy="738664"/>
            <a:chOff x="5387401" y="3215991"/>
            <a:chExt cx="1415452" cy="738664"/>
          </a:xfrm>
        </p:grpSpPr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xmlns="" id="{62021A43-9D89-4DC0-B7C6-3942BCA6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401" y="3215991"/>
              <a:ext cx="141545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lv-LV" altLang="ru-RU" sz="2400" dirty="0" smtClean="0">
                  <a:solidFill>
                    <a:srgbClr val="000000">
                      <a:lumMod val="7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urier New" panose="02070309020205020404" pitchFamily="49" charset="0"/>
                </a:rPr>
                <a:t>Skolēni un </a:t>
              </a:r>
            </a:p>
            <a:p>
              <a:pPr algn="ctr">
                <a:buClrTx/>
                <a:buFontTx/>
                <a:buNone/>
              </a:pPr>
              <a:r>
                <a:rPr lang="lv-LV" altLang="ru-RU" sz="2400" dirty="0" smtClean="0">
                  <a:solidFill>
                    <a:srgbClr val="000000">
                      <a:lumMod val="75000"/>
                    </a:srgb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ourier New" panose="02070309020205020404" pitchFamily="49" charset="0"/>
                </a:rPr>
                <a:t>jaunieši</a:t>
              </a:r>
              <a:endParaRPr lang="lv-LV" altLang="ru-RU" sz="2400" dirty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xmlns="" id="{607D2DBE-311C-43BF-BE6D-E29A22D9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324" y="3308350"/>
              <a:ext cx="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FontTx/>
                <a:buNone/>
              </a:pPr>
              <a:endParaRPr lang="ru-RU" altLang="ru-RU" sz="2200" dirty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8" name="Rectangle 17">
            <a:extLst>
              <a:ext uri="{FF2B5EF4-FFF2-40B4-BE49-F238E27FC236}">
                <a16:creationId xmlns:a16="http://schemas.microsoft.com/office/drawing/2014/main" xmlns="" id="{681E7EC7-504C-4F3E-AECF-E5D296A0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66" y="4727361"/>
            <a:ext cx="302631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ru-RU" sz="2200" b="1" dirty="0" smtClean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SPECIĀLĀS IZGLĪTĪBAS KVALITĀTE</a:t>
            </a:r>
            <a:endParaRPr lang="lv-LV" altLang="ru-RU" sz="2200" b="1" dirty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>
              <a:buClrTx/>
            </a:pPr>
            <a:r>
              <a:rPr lang="lv-LV" b="1" dirty="0" smtClean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(IZM ERAF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14.7M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€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) </a:t>
            </a:r>
          </a:p>
          <a:p>
            <a:pPr>
              <a:buClrTx/>
              <a:buFontTx/>
              <a:buNone/>
            </a:pPr>
            <a:endParaRPr lang="ru-RU" altLang="ru-RU" sz="2200" dirty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xmlns="" id="{0BF25DF0-406B-4DD4-A863-B0BC20DD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23" y="1655309"/>
            <a:ext cx="26337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200" b="1" dirty="0" smtClean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AGRĪNĀ</a:t>
            </a:r>
          </a:p>
          <a:p>
            <a:pPr>
              <a:buClrTx/>
              <a:buFontTx/>
              <a:buNone/>
            </a:pPr>
            <a:r>
              <a:rPr lang="en-US" altLang="ru-RU" sz="2200" b="1" dirty="0" smtClean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DIAGNOSTIKA UN </a:t>
            </a:r>
          </a:p>
          <a:p>
            <a:pPr>
              <a:buClrTx/>
              <a:buFontTx/>
              <a:buNone/>
            </a:pPr>
            <a:r>
              <a:rPr lang="en-US" altLang="ru-RU" sz="2200" b="1" dirty="0" smtClean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PROAKTĪVS ATBALSTS</a:t>
            </a:r>
            <a:endParaRPr lang="lv-LV" altLang="ru-RU" sz="2200" b="1" dirty="0" smtClean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>
              <a:buClrTx/>
            </a:pPr>
            <a:r>
              <a:rPr lang="lv-LV" b="1" dirty="0" smtClean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(PKC ERAF 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5M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€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ESF 35.5M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€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endParaRPr lang="ru-RU" altLang="ru-RU" sz="2200" dirty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xmlns="" id="{B714DA4F-0BBE-4554-BC5A-8D545109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428" y="4404133"/>
            <a:ext cx="337657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200" b="1" dirty="0" smtClean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SADARBĪBA AR VIETĒJO KOPIENU</a:t>
            </a:r>
            <a:endParaRPr lang="lv-LV" altLang="ru-RU" sz="2200" b="1" dirty="0" smtClean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>
              <a:buClrTx/>
            </a:pPr>
            <a:r>
              <a:rPr lang="lv-LV" b="1" dirty="0" smtClean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(IZM ESF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19.5M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€</a:t>
            </a:r>
            <a:r>
              <a:rPr lang="lv-LV" b="1" dirty="0" smtClean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xmlns="" id="{DECA1F8A-FC5C-4145-B4EB-61FB360EB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428" y="1655726"/>
            <a:ext cx="290588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ru-RU" sz="2200" b="1" dirty="0" smtClean="0">
                <a:solidFill>
                  <a:srgbClr val="000000">
                    <a:lumMod val="75000"/>
                  </a:srgb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RISKA GRUPU JAUNIEŠU ATBALSTS</a:t>
            </a:r>
            <a:endParaRPr lang="lv-LV" altLang="ru-RU" sz="2200" b="1" dirty="0" smtClean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>
              <a:buClrTx/>
            </a:pPr>
            <a:r>
              <a:rPr lang="lv-LV" b="1" dirty="0" smtClean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(IZM ESF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19.9M</a:t>
            </a:r>
            <a:r>
              <a:rPr lang="en-U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€</a:t>
            </a:r>
            <a:r>
              <a:rPr lang="lv-LV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>
              <a:buClrTx/>
              <a:buFontTx/>
              <a:buNone/>
            </a:pPr>
            <a:endParaRPr lang="ru-RU" altLang="ru-RU" sz="2200" dirty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6713F7C-2819-4893-8466-0B523FD39C5B}"/>
              </a:ext>
            </a:extLst>
          </p:cNvPr>
          <p:cNvSpPr/>
          <p:nvPr/>
        </p:nvSpPr>
        <p:spPr>
          <a:xfrm>
            <a:off x="154099" y="2882072"/>
            <a:ext cx="367974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Mazināt bērnu attīstības, uzvedības u.c. traucējumu veidošanās riskus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Metodiskie instrumenti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Metodiskais atbalsts skolotājiem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Asistīvās tehnoloģijas</a:t>
            </a:r>
          </a:p>
          <a:p>
            <a:pPr marL="285750" indent="-285750">
              <a:buFontTx/>
              <a:buChar char="-"/>
            </a:pPr>
            <a:endParaRPr lang="lv-LV" sz="1300" dirty="0" smtClean="0"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+ Atbalsta personāls (valsts budžets)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1C1802A-0853-4E02-B992-9CDF7E7217FF}"/>
              </a:ext>
            </a:extLst>
          </p:cNvPr>
          <p:cNvSpPr/>
          <p:nvPr/>
        </p:nvSpPr>
        <p:spPr>
          <a:xfrm>
            <a:off x="246723" y="5632329"/>
            <a:ext cx="3244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Mācību un metodiskie līdzekļi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Mācību vide un aprīkojums</a:t>
            </a:r>
          </a:p>
          <a:p>
            <a:endParaRPr lang="lv-LV" dirty="0">
              <a:solidFill>
                <a:srgbClr val="000000">
                  <a:lumMod val="75000"/>
                </a:srgb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4D1A1A9-19C6-4398-BFB3-9D18188776E2}"/>
              </a:ext>
            </a:extLst>
          </p:cNvPr>
          <p:cNvSpPr/>
          <p:nvPr/>
        </p:nvSpPr>
        <p:spPr>
          <a:xfrm>
            <a:off x="8815428" y="2641128"/>
            <a:ext cx="281957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Mācību pārtraukšanas riska mazināšanai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Preventīvi un intervences pasākumi 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Interešu izglītības un ārpus formālās izglītības pasākumi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Pedagoģiskā pilnveide vardarbības un pāridarījumu laicīgai novēršanai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8029693-2CD0-4D91-A55B-DE6133E5A8BE}"/>
              </a:ext>
            </a:extLst>
          </p:cNvPr>
          <p:cNvSpPr/>
          <p:nvPr/>
        </p:nvSpPr>
        <p:spPr>
          <a:xfrm>
            <a:off x="8276196" y="5342914"/>
            <a:ext cx="38558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Skolēnu mācīšanās un karjeras attīstības holistiskam atbalstam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Vecāku iesaiste; ģimenes karjeras vadība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Dienestu koordinācija </a:t>
            </a:r>
            <a:r>
              <a:rPr lang="lv-LV" sz="1300" dirty="0" err="1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mērķvirzītai</a:t>
            </a:r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palīdzībai: </a:t>
            </a:r>
            <a:r>
              <a:rPr lang="lv-LV" sz="1300" dirty="0" err="1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prevencija</a:t>
            </a:r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iekļaušana, agrīnā brīdināšanas sistēma</a:t>
            </a:r>
          </a:p>
          <a:p>
            <a:r>
              <a:rPr lang="lv-LV" sz="1300" dirty="0" smtClean="0"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- Integrēti pasākumi sociālai iekļautībai un integrācijai pašvaldības līmenī</a:t>
            </a:r>
            <a:endParaRPr lang="lv-LV" sz="1300" dirty="0"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pic>
        <p:nvPicPr>
          <p:cNvPr id="39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6" y="9687"/>
            <a:ext cx="11064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0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67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67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3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67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67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4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67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7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5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67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5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5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4"/>
          <p:cNvSpPr txBox="1">
            <a:spLocks noGrp="1"/>
          </p:cNvSpPr>
          <p:nvPr>
            <p:ph type="ctrTitle"/>
          </p:nvPr>
        </p:nvSpPr>
        <p:spPr>
          <a:xfrm>
            <a:off x="2425915" y="2880220"/>
            <a:ext cx="58664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lv-LV" dirty="0">
                <a:solidFill>
                  <a:schemeClr val="lt1"/>
                </a:solidFill>
              </a:rPr>
              <a:t>PALDIES</a:t>
            </a:r>
            <a:r>
              <a:rPr lang="en-US" dirty="0">
                <a:solidFill>
                  <a:schemeClr val="lt1"/>
                </a:solidFill>
              </a:rPr>
              <a:t>!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" y="0"/>
            <a:ext cx="2057019" cy="207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b="7223"/>
          <a:stretch/>
        </p:blipFill>
        <p:spPr>
          <a:xfrm>
            <a:off x="-68922" y="-417"/>
            <a:ext cx="12260922" cy="6858000"/>
          </a:xfrm>
          <a:prstGeom prst="rect">
            <a:avLst/>
          </a:prstGeom>
          <a:ln>
            <a:solidFill>
              <a:srgbClr val="476D1D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2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8714" y="234600"/>
            <a:ext cx="5602013" cy="738664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lv-LV" sz="22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attīstības </a:t>
            </a:r>
            <a:r>
              <a:rPr lang="lv-LV" sz="2200" b="1" u="sng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virsmērķis</a:t>
            </a:r>
            <a:endParaRPr lang="en-US" sz="2200" b="1" dirty="0" smtClean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914377"/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(IAP 2021-2027)</a:t>
            </a:r>
            <a:endParaRPr lang="lv-LV" sz="2000" i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8719" y="1172094"/>
            <a:ext cx="5602018" cy="2031325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Nodrošināt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kvalitatīvas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izglītības iespējas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visiem Latvijas iedzīvotājiem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b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 veicinātu viņu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potenciāla attīstību un īstenošanu 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visa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mūža garumā 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b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 veidotu viņu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spēju mainīties un atbildīgi vadīt pastāvīgās pārmaiņas 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sabiedrībā un tautsaimniecībā.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9125" y="3686950"/>
            <a:ext cx="5612221" cy="2082536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lv-LV" sz="1800" b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zglītības</a:t>
            </a:r>
            <a:r>
              <a:rPr lang="lv-LV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kvalitāte 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izglītības process, saturs,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pārvaldība, kas </a:t>
            </a:r>
            <a:r>
              <a:rPr lang="lv-LV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ikvienam nodrošina iekļaujošu izglītību </a:t>
            </a:r>
            <a:r>
              <a:rPr lang="lv-LV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iespēju sasniegt augstvērtīgus rezultātus atbilstoši sabiedrības izvirzītajiem un valsts noteiktajiem </a:t>
            </a:r>
            <a:r>
              <a:rPr lang="lv-LV" sz="18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mērķiem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/>
            <a:r>
              <a:rPr lang="en-US" sz="18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(Izglītības </a:t>
            </a:r>
            <a:r>
              <a:rPr lang="en-US" sz="1800" i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likums</a:t>
            </a:r>
            <a:r>
              <a:rPr lang="en-US" sz="1800" i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739" y="234600"/>
            <a:ext cx="6396261" cy="738664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79252">
              <a:buClrTx/>
            </a:pPr>
            <a:r>
              <a:rPr lang="lv-LV" sz="2200" b="1" kern="12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</a:t>
            </a:r>
            <a:r>
              <a:rPr lang="en-US" sz="2200" b="1" kern="12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lv-LV" sz="2200" b="1" kern="1200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ttīstības</a:t>
            </a:r>
            <a:r>
              <a:rPr lang="en-US" sz="2200" b="1" kern="12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200" b="1" u="sng" kern="12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mērķi</a:t>
            </a:r>
            <a:r>
              <a:rPr lang="lv-LV" sz="2200" b="1" kern="12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200" b="1" kern="1200" dirty="0" smtClean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914377"/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IAP 2021-2027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lv-LV" sz="2000" i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5732" y="1172094"/>
            <a:ext cx="6396261" cy="92333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1.mērķis: </a:t>
            </a:r>
          </a:p>
          <a:p>
            <a:pPr algn="ctr"/>
            <a:r>
              <a:rPr lang="en-US" sz="1800" b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Augsti</a:t>
            </a:r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kvalificēti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kompetenti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izcilību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orientēti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pedagogi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en-US" sz="1800" b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akadēmiskais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personāls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5739" y="2158642"/>
            <a:ext cx="6396261" cy="120032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800" u="sng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.mērķis: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sz="1800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Mūsdienīgs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b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kvalitatīvs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darba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tirgū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augsti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novērtētu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prasmju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attīstīšanu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orientēts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800" dirty="0" smtClean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</a:t>
            </a:r>
            <a:r>
              <a:rPr lang="en-US" sz="1800" b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piedāvājums</a:t>
            </a:r>
            <a:endParaRPr lang="en-US" sz="1800" b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5738" y="3447867"/>
            <a:ext cx="6396261" cy="646331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1800" u="sng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.mērķis: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Atbalsts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ikviena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izaugsmei</a:t>
            </a:r>
            <a:endParaRPr lang="en-US" sz="1800" b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5737" y="4183094"/>
            <a:ext cx="6396261" cy="92333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4.mērķis: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n-US" sz="1800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Ilgtspējīga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efektīva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800" dirty="0" smtClean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</a:t>
            </a:r>
            <a:r>
              <a:rPr lang="en-US" sz="1800" b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sistēmas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US" sz="1800" b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resursu</a:t>
            </a:r>
            <a:r>
              <a:rPr lang="en-US" sz="1800" b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pārvaldība</a:t>
            </a:r>
            <a:endParaRPr lang="en-US" sz="1800" b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5732" y="5682633"/>
            <a:ext cx="6396266" cy="83099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476D1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Horizontālās</a:t>
            </a:r>
            <a:r>
              <a:rPr lang="en-US" sz="1600" b="1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1" dirty="0" err="1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pārmaiņas</a:t>
            </a:r>
            <a:r>
              <a:rPr lang="en-US" sz="16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ctr"/>
            <a:r>
              <a:rPr lang="lv-LV" sz="16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Izglītības </a:t>
            </a:r>
            <a:r>
              <a:rPr lang="lv-LV" sz="1600" i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kvalitātes vadība / Digitalizācija / </a:t>
            </a:r>
            <a:endParaRPr lang="en-US" sz="1600" i="1" dirty="0" smtClean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1600" i="1" dirty="0" smtClean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Stratēģiska </a:t>
            </a:r>
            <a:r>
              <a:rPr lang="lv-LV" sz="1600" i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attīstība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en-US" sz="1600" i="1" dirty="0" err="1">
                <a:solidFill>
                  <a:schemeClr val="accent5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Līdzdalība</a:t>
            </a:r>
            <a:endParaRPr lang="lv-LV" sz="1600" i="1" dirty="0">
              <a:solidFill>
                <a:schemeClr val="accent5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3" y="257551"/>
            <a:ext cx="11571890" cy="1142815"/>
          </a:xfrm>
        </p:spPr>
        <p:txBody>
          <a:bodyPr/>
          <a:lstStyle/>
          <a:p>
            <a:r>
              <a:rPr lang="en-US" dirty="0" err="1" smtClean="0"/>
              <a:t>Speciālās</a:t>
            </a:r>
            <a:r>
              <a:rPr lang="en-US" dirty="0" smtClean="0"/>
              <a:t> izglītības </a:t>
            </a:r>
            <a:r>
              <a:rPr lang="en-US" dirty="0" err="1" smtClean="0"/>
              <a:t>iestādēs</a:t>
            </a:r>
            <a:r>
              <a:rPr lang="en-US" dirty="0" smtClean="0"/>
              <a:t> (SII) </a:t>
            </a:r>
            <a:r>
              <a:rPr lang="en-US" dirty="0" err="1" smtClean="0"/>
              <a:t>īstenojamās</a:t>
            </a:r>
            <a:r>
              <a:rPr lang="en-US" dirty="0" smtClean="0"/>
              <a:t> izglītības programmas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88" y="1931429"/>
            <a:ext cx="11956948" cy="4499375"/>
          </a:xfrm>
        </p:spPr>
        <p:txBody>
          <a:bodyPr/>
          <a:lstStyle/>
          <a:p>
            <a:pPr marL="228600" indent="0">
              <a:spcBef>
                <a:spcPts val="0"/>
              </a:spcBef>
            </a:pPr>
            <a:r>
              <a:rPr lang="lv-LV" sz="1700" dirty="0"/>
              <a:t>Saskaņā ar Vispārējās izglītības likuma 51. panta </a:t>
            </a:r>
            <a:r>
              <a:rPr lang="lv-LV" sz="1700" dirty="0" err="1" smtClean="0"/>
              <a:t>piekt</a:t>
            </a:r>
            <a:r>
              <a:rPr lang="en-US" sz="1700" dirty="0" smtClean="0"/>
              <a:t>a</a:t>
            </a:r>
            <a:r>
              <a:rPr lang="lv-LV" sz="1700" dirty="0" smtClean="0"/>
              <a:t>jā </a:t>
            </a:r>
            <a:r>
              <a:rPr lang="lv-LV" sz="1700" dirty="0"/>
              <a:t>daļā noteikto, speciālās izglītības iestādes no 2020. gada 1. septembra </a:t>
            </a:r>
            <a:r>
              <a:rPr lang="lv-LV" sz="1700" b="1" dirty="0"/>
              <a:t>drīkst īstenot tikai </a:t>
            </a:r>
            <a:r>
              <a:rPr lang="lv-LV" sz="1700" dirty="0"/>
              <a:t>speciālās pamatizglītības programmas:</a:t>
            </a: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700" dirty="0" smtClean="0"/>
              <a:t>izglītojamiem </a:t>
            </a:r>
            <a:r>
              <a:rPr lang="lv-LV" sz="1700" dirty="0"/>
              <a:t>ar garīgās veselības </a:t>
            </a:r>
            <a:r>
              <a:rPr lang="lv-LV" sz="1700" dirty="0" smtClean="0"/>
              <a:t>traucējumiem</a:t>
            </a:r>
            <a:r>
              <a:rPr lang="en-US" sz="1700" dirty="0" smtClean="0"/>
              <a:t> (</a:t>
            </a:r>
            <a:r>
              <a:rPr lang="en-US" sz="1700" dirty="0" err="1" smtClean="0"/>
              <a:t>kods</a:t>
            </a:r>
            <a:r>
              <a:rPr lang="en-US" sz="1700" dirty="0" smtClean="0"/>
              <a:t> “</a:t>
            </a:r>
            <a:r>
              <a:rPr lang="en-US" sz="1700" b="1" dirty="0" smtClean="0"/>
              <a:t>57</a:t>
            </a:r>
            <a:r>
              <a:rPr lang="en-US" sz="1700" dirty="0" smtClean="0"/>
              <a:t>”)</a:t>
            </a:r>
            <a:r>
              <a:rPr lang="lv-LV" sz="1700" dirty="0" smtClean="0"/>
              <a:t>, </a:t>
            </a:r>
            <a:endParaRPr lang="en-US" sz="1700" dirty="0" smtClean="0"/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 err="1"/>
              <a:t>i</a:t>
            </a:r>
            <a:r>
              <a:rPr lang="en-US" sz="1700" dirty="0" err="1" smtClean="0"/>
              <a:t>zglītojamiem</a:t>
            </a:r>
            <a:r>
              <a:rPr lang="en-US" sz="1700" dirty="0" smtClean="0"/>
              <a:t> </a:t>
            </a:r>
            <a:r>
              <a:rPr lang="en-US" sz="1700" dirty="0" err="1" smtClean="0"/>
              <a:t>ar</a:t>
            </a:r>
            <a:r>
              <a:rPr lang="en-US" sz="1700" dirty="0" smtClean="0"/>
              <a:t> </a:t>
            </a:r>
            <a:r>
              <a:rPr lang="lv-LV" sz="1700" dirty="0" smtClean="0"/>
              <a:t>garīgās </a:t>
            </a:r>
            <a:r>
              <a:rPr lang="lv-LV" sz="1700" dirty="0"/>
              <a:t>attīstības </a:t>
            </a:r>
            <a:r>
              <a:rPr lang="lv-LV" sz="1700" dirty="0" smtClean="0"/>
              <a:t>traucējumiem</a:t>
            </a:r>
            <a:r>
              <a:rPr lang="en-US" sz="1700" dirty="0" smtClean="0"/>
              <a:t> (</a:t>
            </a:r>
            <a:r>
              <a:rPr lang="en-US" sz="1700" dirty="0" err="1" smtClean="0"/>
              <a:t>kods</a:t>
            </a:r>
            <a:r>
              <a:rPr lang="en-US" sz="1700" dirty="0" smtClean="0"/>
              <a:t> “</a:t>
            </a:r>
            <a:r>
              <a:rPr lang="en-US" sz="1700" b="1" dirty="0" smtClean="0"/>
              <a:t>58</a:t>
            </a:r>
            <a:r>
              <a:rPr lang="en-US" sz="1700" dirty="0" smtClean="0"/>
              <a:t>”)</a:t>
            </a:r>
            <a:r>
              <a:rPr lang="lv-LV" sz="1700" dirty="0" smtClean="0"/>
              <a:t>, </a:t>
            </a:r>
            <a:endParaRPr lang="en-US" sz="1700" dirty="0" smtClean="0"/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700" dirty="0" err="1"/>
              <a:t>i</a:t>
            </a:r>
            <a:r>
              <a:rPr lang="en-US" sz="1700" dirty="0" err="1" smtClean="0"/>
              <a:t>zglītojamiem</a:t>
            </a:r>
            <a:r>
              <a:rPr lang="en-US" sz="1700" dirty="0" smtClean="0"/>
              <a:t> </a:t>
            </a:r>
            <a:r>
              <a:rPr lang="en-US" sz="1700" dirty="0" err="1" smtClean="0"/>
              <a:t>ar</a:t>
            </a:r>
            <a:r>
              <a:rPr lang="en-US" sz="1700" dirty="0" smtClean="0"/>
              <a:t> </a:t>
            </a:r>
            <a:r>
              <a:rPr lang="lv-LV" sz="1700" dirty="0" smtClean="0"/>
              <a:t>smagiem </a:t>
            </a:r>
            <a:r>
              <a:rPr lang="lv-LV" sz="1700" dirty="0"/>
              <a:t>garīgās attīstības traucējumiem vai ar vairākiem smagiem attīstības </a:t>
            </a:r>
            <a:r>
              <a:rPr lang="lv-LV" sz="1700" dirty="0" smtClean="0"/>
              <a:t>traucējumiem</a:t>
            </a:r>
            <a:r>
              <a:rPr lang="en-US" sz="1700" dirty="0" smtClean="0"/>
              <a:t> (</a:t>
            </a:r>
            <a:r>
              <a:rPr lang="en-US" sz="1700" dirty="0" err="1" smtClean="0"/>
              <a:t>kods</a:t>
            </a:r>
            <a:r>
              <a:rPr lang="en-US" sz="1700" dirty="0" smtClean="0"/>
              <a:t> “</a:t>
            </a:r>
            <a:r>
              <a:rPr lang="en-US" sz="1700" b="1" dirty="0" smtClean="0"/>
              <a:t>59</a:t>
            </a:r>
            <a:r>
              <a:rPr lang="en-US" sz="1700" dirty="0" smtClean="0"/>
              <a:t>”)</a:t>
            </a:r>
            <a:r>
              <a:rPr lang="en-US" sz="1700" dirty="0"/>
              <a:t>;</a:t>
            </a:r>
            <a:endParaRPr lang="lv-LV" sz="1700" dirty="0"/>
          </a:p>
          <a:p>
            <a:pPr>
              <a:spcBef>
                <a:spcPts val="0"/>
              </a:spcBef>
            </a:pPr>
            <a:r>
              <a:rPr lang="lv-LV" sz="1700" dirty="0"/>
              <a:t>kā arī </a:t>
            </a:r>
            <a:r>
              <a:rPr lang="lv-LV" sz="1700" b="1" dirty="0"/>
              <a:t>papildus ir tiesīgas īstenot</a:t>
            </a:r>
            <a:r>
              <a:rPr lang="lv-LV" sz="1700" dirty="0"/>
              <a:t>:</a:t>
            </a: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700" dirty="0" smtClean="0"/>
              <a:t>speciālās </a:t>
            </a:r>
            <a:r>
              <a:rPr lang="lv-LV" sz="1700" dirty="0"/>
              <a:t>pamatizglītības un vidējās speciālās izglītības programmas izglītojamiem ar </a:t>
            </a:r>
            <a:r>
              <a:rPr lang="lv-LV" sz="1700" dirty="0" smtClean="0"/>
              <a:t>redzes</a:t>
            </a:r>
            <a:r>
              <a:rPr lang="en-US" sz="1700" dirty="0" smtClean="0"/>
              <a:t> (</a:t>
            </a:r>
            <a:r>
              <a:rPr lang="en-US" sz="1700" dirty="0" err="1" smtClean="0"/>
              <a:t>kods</a:t>
            </a:r>
            <a:r>
              <a:rPr lang="en-US" sz="1700" dirty="0" smtClean="0"/>
              <a:t> “</a:t>
            </a:r>
            <a:r>
              <a:rPr lang="en-US" sz="1700" b="1" dirty="0" smtClean="0"/>
              <a:t>51</a:t>
            </a:r>
            <a:r>
              <a:rPr lang="en-US" sz="1700" dirty="0" smtClean="0"/>
              <a:t>”)</a:t>
            </a:r>
            <a:r>
              <a:rPr lang="lv-LV" sz="1700" dirty="0" smtClean="0"/>
              <a:t> </a:t>
            </a:r>
            <a:r>
              <a:rPr lang="lv-LV" sz="1700" dirty="0"/>
              <a:t>vai dzirdes </a:t>
            </a:r>
            <a:r>
              <a:rPr lang="en-US" sz="1700" dirty="0" smtClean="0"/>
              <a:t>(</a:t>
            </a:r>
            <a:r>
              <a:rPr lang="en-US" sz="1700" dirty="0" err="1" smtClean="0"/>
              <a:t>kods</a:t>
            </a:r>
            <a:r>
              <a:rPr lang="en-US" sz="1700" dirty="0" smtClean="0"/>
              <a:t> “</a:t>
            </a:r>
            <a:r>
              <a:rPr lang="en-US" sz="1700" b="1" dirty="0" smtClean="0"/>
              <a:t>52</a:t>
            </a:r>
            <a:r>
              <a:rPr lang="en-US" sz="1700" dirty="0" smtClean="0"/>
              <a:t>”) </a:t>
            </a:r>
            <a:r>
              <a:rPr lang="lv-LV" sz="1700" dirty="0" smtClean="0"/>
              <a:t>traucējumiem</a:t>
            </a:r>
            <a:r>
              <a:rPr lang="en-US" sz="1700" dirty="0" smtClean="0"/>
              <a:t>,</a:t>
            </a: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700" dirty="0" smtClean="0"/>
              <a:t>speciālās </a:t>
            </a:r>
            <a:r>
              <a:rPr lang="lv-LV" sz="1700" dirty="0"/>
              <a:t>pirmsskolas izglītības programmas – </a:t>
            </a:r>
            <a:r>
              <a:rPr lang="lv-LV" sz="1700" dirty="0" smtClean="0"/>
              <a:t>izglītojamiem</a:t>
            </a:r>
            <a:r>
              <a:rPr lang="en-US" sz="1700" dirty="0" smtClean="0"/>
              <a:t> </a:t>
            </a:r>
            <a:r>
              <a:rPr lang="en-US" sz="1700" dirty="0" err="1" smtClean="0"/>
              <a:t>redzes</a:t>
            </a:r>
            <a:r>
              <a:rPr lang="en-US" sz="1700" dirty="0" smtClean="0"/>
              <a:t> </a:t>
            </a:r>
            <a:r>
              <a:rPr lang="en-US" sz="1700" dirty="0" err="1" smtClean="0"/>
              <a:t>vai</a:t>
            </a:r>
            <a:r>
              <a:rPr lang="en-US" sz="1700" dirty="0" smtClean="0"/>
              <a:t> </a:t>
            </a:r>
            <a:r>
              <a:rPr lang="en-US" sz="1700" dirty="0" err="1" smtClean="0"/>
              <a:t>dzirdes</a:t>
            </a:r>
            <a:r>
              <a:rPr lang="en-US" sz="1700" dirty="0" smtClean="0"/>
              <a:t> </a:t>
            </a:r>
            <a:r>
              <a:rPr lang="en-US" sz="1700" dirty="0" err="1" smtClean="0"/>
              <a:t>traucējumiem</a:t>
            </a:r>
            <a:r>
              <a:rPr lang="en-US" sz="1700" dirty="0" smtClean="0"/>
              <a:t>,</a:t>
            </a:r>
            <a:r>
              <a:rPr lang="lv-LV" sz="1700" dirty="0" smtClean="0"/>
              <a:t> </a:t>
            </a:r>
            <a:r>
              <a:rPr lang="lv-LV" sz="1700" dirty="0"/>
              <a:t>ar jauktiem attīstības traucējumiem, garīgās veselības traucējumiem, garīgās attīstības traucējumiem, smagiem garīgās attīstības traucējumiem vai ar vairākiem smagiem attīstības traucējumiem, </a:t>
            </a:r>
            <a:endParaRPr lang="en-US" sz="1700" dirty="0" smtClean="0"/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700" b="1" dirty="0" smtClean="0"/>
              <a:t>un </a:t>
            </a:r>
            <a:r>
              <a:rPr lang="lv-LV" sz="1700" b="1" dirty="0"/>
              <a:t>profesionālās pamatizglītības programmas</a:t>
            </a:r>
            <a:r>
              <a:rPr lang="lv-LV" sz="1700" dirty="0"/>
              <a:t>, kas ir noteiktas Vispārējās izglītības likuma </a:t>
            </a:r>
            <a:r>
              <a:rPr lang="lv-LV" sz="1700" dirty="0" smtClean="0"/>
              <a:t>50.panta </a:t>
            </a:r>
            <a:r>
              <a:rPr lang="lv-LV" sz="1700" dirty="0"/>
              <a:t>ceturtajā daļā</a:t>
            </a:r>
            <a:r>
              <a:rPr lang="lv-LV" sz="1700" dirty="0" smtClean="0"/>
              <a:t>.</a:t>
            </a: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3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914" y="5728998"/>
            <a:ext cx="10952922" cy="769441"/>
          </a:xfrm>
          <a:prstGeom prst="rect">
            <a:avLst/>
          </a:prstGeom>
          <a:solidFill>
            <a:srgbClr val="FEFBD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</a:rPr>
              <a:t>Atsevišķas speciālās izglītības iestādes – attīstības centri (</a:t>
            </a:r>
            <a:r>
              <a:rPr lang="lv-LV" sz="1100" i="1" dirty="0" err="1">
                <a:latin typeface="Verdana" panose="020B0604030504040204" pitchFamily="34" charset="0"/>
                <a:ea typeface="Verdana" panose="020B0604030504040204" pitchFamily="34" charset="0"/>
              </a:rPr>
              <a:t>Cēsu</a:t>
            </a:r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</a:rPr>
              <a:t> Bērzaines pamatskola-attīstības centrs, Jelgavas pamatskola "</a:t>
            </a:r>
            <a:r>
              <a:rPr lang="lv-LV" sz="1100" i="1" dirty="0" err="1">
                <a:latin typeface="Verdana" panose="020B0604030504040204" pitchFamily="34" charset="0"/>
                <a:ea typeface="Verdana" panose="020B0604030504040204" pitchFamily="34" charset="0"/>
              </a:rPr>
              <a:t>Valdeka</a:t>
            </a:r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</a:rPr>
              <a:t>" - attīstības centrs un Rēzeknes pamatskola-attīstības centrs) turpina </a:t>
            </a:r>
            <a:r>
              <a:rPr lang="lv-LV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īstenot</a:t>
            </a:r>
            <a:r>
              <a:rPr lang="en-US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pt-BR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 2020.gada 1.septembra </a:t>
            </a:r>
            <a:r>
              <a:rPr lang="pt-BR" sz="1100" b="1" i="1" dirty="0">
                <a:latin typeface="Verdana" panose="020B0604030504040204" pitchFamily="34" charset="0"/>
                <a:ea typeface="Verdana" panose="020B0604030504040204" pitchFamily="34" charset="0"/>
              </a:rPr>
              <a:t>līdz </a:t>
            </a:r>
            <a:r>
              <a:rPr lang="pt-BR" sz="11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2023.gada 31.augustam</a:t>
            </a:r>
            <a:r>
              <a:rPr lang="pt-BR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lv-LV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</a:rPr>
              <a:t>arī speciālās izglītības programmas izglītojamiem ar valodas traucējumiem, izglītojamiem ar </a:t>
            </a:r>
            <a:r>
              <a:rPr lang="lv-LV" sz="1100" i="1" dirty="0" err="1">
                <a:latin typeface="Verdana" panose="020B0604030504040204" pitchFamily="34" charset="0"/>
                <a:ea typeface="Verdana" panose="020B0604030504040204" pitchFamily="34" charset="0"/>
              </a:rPr>
              <a:t>somatiskām</a:t>
            </a:r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</a:rPr>
              <a:t> saslimšanām, izglītojamiem ar fiziskās attīstības traucējumiem un izglītojamiem ar mācīšanās </a:t>
            </a:r>
            <a:r>
              <a:rPr lang="lv-LV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traucējumiem</a:t>
            </a:r>
            <a:r>
              <a:rPr lang="en-US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lv-LV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</a:rPr>
              <a:t>pamatojoties uz grozījumiem Vispārējās izglītības likuma pārejas </a:t>
            </a:r>
            <a:r>
              <a:rPr lang="lv-LV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noteikumos</a:t>
            </a:r>
            <a:r>
              <a:rPr lang="en-US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lv-LV" sz="11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1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04" y="207856"/>
            <a:ext cx="11573844" cy="1142815"/>
          </a:xfrm>
        </p:spPr>
        <p:txBody>
          <a:bodyPr/>
          <a:lstStyle/>
          <a:p>
            <a:r>
              <a:rPr lang="en-US" dirty="0"/>
              <a:t>Izglītojamo </a:t>
            </a:r>
            <a:r>
              <a:rPr lang="en-US" dirty="0" err="1"/>
              <a:t>skaits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speciālām</a:t>
            </a:r>
            <a:r>
              <a:rPr lang="en-US" dirty="0"/>
              <a:t> </a:t>
            </a:r>
            <a:r>
              <a:rPr lang="en-US" dirty="0" err="1"/>
              <a:t>vajadzībām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izglītību</a:t>
            </a:r>
            <a:r>
              <a:rPr lang="en-US" dirty="0"/>
              <a:t> </a:t>
            </a:r>
            <a:r>
              <a:rPr lang="en-US" dirty="0" err="1"/>
              <a:t>iegūst</a:t>
            </a:r>
            <a:r>
              <a:rPr lang="en-US" dirty="0"/>
              <a:t> </a:t>
            </a:r>
            <a:r>
              <a:rPr lang="en-US" dirty="0" smtClean="0"/>
              <a:t>(SII)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1.-12.kl.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4" y="6041479"/>
            <a:ext cx="3603048" cy="3779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234040"/>
            <a:ext cx="12026348" cy="43220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4</a:t>
            </a:fld>
            <a:endParaRPr lang="lv-LV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37081"/>
              </p:ext>
            </p:extLst>
          </p:nvPr>
        </p:nvGraphicFramePr>
        <p:xfrm>
          <a:off x="178900" y="2256183"/>
          <a:ext cx="11777873" cy="3279912"/>
        </p:xfrm>
        <a:graphic>
          <a:graphicData uri="http://schemas.openxmlformats.org/drawingml/2006/table">
            <a:tbl>
              <a:tblPr/>
              <a:tblGrid>
                <a:gridCol w="1123592"/>
                <a:gridCol w="687372"/>
                <a:gridCol w="925310"/>
                <a:gridCol w="885653"/>
                <a:gridCol w="925310"/>
                <a:gridCol w="925310"/>
                <a:gridCol w="898872"/>
                <a:gridCol w="898872"/>
                <a:gridCol w="898872"/>
                <a:gridCol w="938529"/>
                <a:gridCol w="938529"/>
                <a:gridCol w="568405"/>
                <a:gridCol w="568405"/>
                <a:gridCol w="594842"/>
              </a:tblGrid>
              <a:tr h="4072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Mācību gads 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Speciālo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izglītības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iestāžu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skaits</a:t>
                      </a:r>
                      <a:endParaRPr lang="en-US" sz="1100" b="0" i="0" u="none" strike="noStrike" dirty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Izglītojamo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skaits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speciālām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vajadzībām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kas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izglītību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iegūst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speciālās</a:t>
                      </a:r>
                      <a:r>
                        <a:rPr lang="en-US" sz="1400" b="1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izglītības iestādēs</a:t>
                      </a:r>
                      <a:r>
                        <a:rPr lang="en-US" sz="14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1.-12.kl.</a:t>
                      </a:r>
                      <a:endParaRPr lang="en-US" sz="1400" b="0" i="0" u="none" strike="noStrike" dirty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5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redzes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(51)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dzirdes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(52)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fiziskās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attīstības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(53)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somatiskām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saslimšanām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(54)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valodas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(55)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mācīšanās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(56)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garīgās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veselības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(57)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garīgās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attīstības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 smtClean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58)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vairākiem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attīstības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(59)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KOPĀ 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pa spec.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progr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100" b="1" i="0" u="none" strike="noStrike" dirty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vispārējā</a:t>
                      </a:r>
                      <a:r>
                        <a:rPr lang="en-US" sz="9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1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programma</a:t>
                      </a:r>
                      <a:r>
                        <a:rPr lang="en-US" sz="9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(11)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KOPĀ 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2021./2022.m.g.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444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1977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1463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4368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4390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2020./2021.m.g.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482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1472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4492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4506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2019./2020.m.g.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395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723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2031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1505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5626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5699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2018./2019.m.g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321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473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739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405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2032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1474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5721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5809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2017./2018.m.g.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351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464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783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1446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5764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5861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2016./2017.m.g.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360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486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810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431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1444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5883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5981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2015./2016.m.g.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384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487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1964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1384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5848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5920</a:t>
                      </a:r>
                    </a:p>
                  </a:txBody>
                  <a:tcPr marL="7293" marR="7293" marT="7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75851" y="5707251"/>
            <a:ext cx="6380922" cy="523220"/>
          </a:xfrm>
          <a:prstGeom prst="rect">
            <a:avLst/>
          </a:prstGeom>
          <a:solidFill>
            <a:srgbClr val="FEFBD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2021./2022.m.g. – “58” un “59” </a:t>
            </a:r>
            <a:r>
              <a:rPr lang="en-US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kopā</a:t>
            </a:r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3440  </a:t>
            </a:r>
            <a:r>
              <a:rPr lang="en-US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jeb</a:t>
            </a:r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~79% </a:t>
            </a:r>
          </a:p>
          <a:p>
            <a:pPr algn="ctr"/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</a:t>
            </a:r>
            <a:r>
              <a:rPr lang="en-US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visiem</a:t>
            </a:r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izglītojamiem</a:t>
            </a:r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speciālajās</a:t>
            </a:r>
            <a:r>
              <a:rPr lang="en-US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IP SII </a:t>
            </a:r>
            <a:endParaRPr lang="en-US" i="1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75" y="257551"/>
            <a:ext cx="11072462" cy="1142815"/>
          </a:xfrm>
        </p:spPr>
        <p:txBody>
          <a:bodyPr/>
          <a:lstStyle/>
          <a:p>
            <a:r>
              <a:rPr lang="en-US" dirty="0" err="1"/>
              <a:t>Izglītojamo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speciālām</a:t>
            </a:r>
            <a:r>
              <a:rPr lang="en-US" dirty="0"/>
              <a:t> </a:t>
            </a:r>
            <a:r>
              <a:rPr lang="en-US" dirty="0" err="1"/>
              <a:t>vajadzībām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izglītību</a:t>
            </a:r>
            <a:r>
              <a:rPr lang="en-US" dirty="0"/>
              <a:t> </a:t>
            </a:r>
            <a:r>
              <a:rPr lang="en-US" dirty="0" err="1"/>
              <a:t>iegūst</a:t>
            </a:r>
            <a:r>
              <a:rPr lang="en-US" dirty="0"/>
              <a:t> </a:t>
            </a:r>
            <a:r>
              <a:rPr lang="en-US" dirty="0" err="1" smtClean="0"/>
              <a:t>vispārizglītojošās</a:t>
            </a:r>
            <a:r>
              <a:rPr lang="en-US" dirty="0" smtClean="0"/>
              <a:t> </a:t>
            </a:r>
            <a:r>
              <a:rPr lang="en-US" dirty="0" err="1" smtClean="0"/>
              <a:t>skolās</a:t>
            </a:r>
            <a:r>
              <a:rPr lang="en-US" dirty="0" smtClean="0"/>
              <a:t> 1</a:t>
            </a:r>
            <a:r>
              <a:rPr lang="en-US" dirty="0"/>
              <a:t>.-12.kl</a:t>
            </a:r>
            <a:r>
              <a:rPr lang="en-US" dirty="0" smtClean="0"/>
              <a:t>. </a:t>
            </a:r>
            <a:r>
              <a:rPr lang="en-US" b="0" i="1" dirty="0" smtClean="0"/>
              <a:t>(pašvaldību </a:t>
            </a:r>
            <a:r>
              <a:rPr lang="en-US" b="0" i="1" dirty="0" err="1" smtClean="0"/>
              <a:t>skolas</a:t>
            </a:r>
            <a:r>
              <a:rPr lang="en-US" b="0" i="1" dirty="0" smtClean="0"/>
              <a:t>)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392" y="1762812"/>
            <a:ext cx="11642103" cy="44141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5</a:t>
            </a:fld>
            <a:endParaRPr lang="lv-LV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32179"/>
              </p:ext>
            </p:extLst>
          </p:nvPr>
        </p:nvGraphicFramePr>
        <p:xfrm>
          <a:off x="207392" y="1979629"/>
          <a:ext cx="11742868" cy="3700805"/>
        </p:xfrm>
        <a:graphic>
          <a:graphicData uri="http://schemas.openxmlformats.org/drawingml/2006/table">
            <a:tbl>
              <a:tblPr/>
              <a:tblGrid>
                <a:gridCol w="1243020"/>
                <a:gridCol w="760436"/>
                <a:gridCol w="1023662"/>
                <a:gridCol w="979790"/>
                <a:gridCol w="1023662"/>
                <a:gridCol w="1023662"/>
                <a:gridCol w="994414"/>
                <a:gridCol w="994414"/>
                <a:gridCol w="994414"/>
                <a:gridCol w="1038286"/>
                <a:gridCol w="1038286"/>
                <a:gridCol w="628822"/>
              </a:tblGrid>
              <a:tr h="3415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Mācību gads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Vispārējo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izglītības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iestāžu</a:t>
                      </a:r>
                      <a:r>
                        <a:rPr lang="en-US" sz="11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skaits</a:t>
                      </a:r>
                      <a:endParaRPr lang="en-US" sz="1100" b="0" i="0" u="none" strike="noStrike" dirty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Izglītojamo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skaits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speciālām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vajadzībām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kas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izglītību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iegūst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sng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vispārējās</a:t>
                      </a:r>
                      <a:r>
                        <a:rPr lang="en-US" sz="1400" b="1" i="0" u="sng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izglītības </a:t>
                      </a:r>
                      <a:r>
                        <a:rPr lang="en-US" sz="1400" b="1" i="0" u="sng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iestādēs</a:t>
                      </a:r>
                      <a:r>
                        <a:rPr lang="en-US" sz="1400" b="0" i="0" u="sng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1.-12.kl.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redzes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(51)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dzirdes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fiziskās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attīstības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somatiskām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saslimšanām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(54)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valodas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mācīšanās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(56)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garīgās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veselības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(57)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garīgās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attīstības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58)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vairākiem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garīgās</a:t>
                      </a:r>
                      <a:r>
                        <a:rPr lang="en-US" sz="12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attīstības</a:t>
                      </a:r>
                      <a:r>
                        <a:rPr lang="en-US" sz="1200" b="0" i="0" u="none" strike="noStrike" dirty="0" smtClean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traucējumiem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 (59)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KOPĀ 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pa spec. </a:t>
                      </a:r>
                      <a:r>
                        <a:rPr lang="en-US" sz="1200" b="0" i="0" u="none" strike="noStrike" dirty="0" err="1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progr</a:t>
                      </a:r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200" b="1" i="0" u="none" strike="noStrike" dirty="0">
                        <a:solidFill>
                          <a:srgbClr val="3A285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2021./2022.m.g.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5070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923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DA"/>
                    </a:solidFill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2020./2021.m.g.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2019./2020.m.g.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4919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6621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2018./2019.m.g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4724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6430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2017./2018.m.g.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4494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6289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2016./2017.m.g.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6047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2015./2016.m.g.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3736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866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A2852"/>
                          </a:solidFill>
                          <a:effectLst/>
                          <a:latin typeface="Times New Roman" panose="02020603050405020304" pitchFamily="18" charset="0"/>
                        </a:rPr>
                        <a:t>5567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962" y="5721474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3A28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</a:t>
            </a:r>
            <a:r>
              <a:rPr lang="en-US" sz="1200" i="1" dirty="0" smtClean="0">
                <a:solidFill>
                  <a:srgbClr val="3A28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3A28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avots</a:t>
            </a:r>
            <a:r>
              <a:rPr lang="en-US" sz="1200" i="1" dirty="0" smtClean="0">
                <a:solidFill>
                  <a:srgbClr val="3A28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VIIS (</a:t>
            </a:r>
            <a:r>
              <a:rPr lang="en-US" sz="1200" i="1" dirty="0" err="1" smtClean="0">
                <a:solidFill>
                  <a:srgbClr val="3A28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uz</a:t>
            </a:r>
            <a:r>
              <a:rPr lang="en-US" sz="1200" i="1" dirty="0" smtClean="0">
                <a:solidFill>
                  <a:srgbClr val="3A285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1.09.2021.) </a:t>
            </a:r>
            <a:endParaRPr lang="en-US" sz="1200" i="1" dirty="0">
              <a:solidFill>
                <a:srgbClr val="3A285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5410" y="5909299"/>
            <a:ext cx="9026198" cy="646331"/>
          </a:xfrm>
          <a:prstGeom prst="rect">
            <a:avLst/>
          </a:prstGeom>
          <a:solidFill>
            <a:srgbClr val="FEFBD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2021./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2022.mācību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gadā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pašvaldību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skolu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kurās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iekļauti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skolēni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speciālās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izglītības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programmām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376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(no 554)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jeb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66,3%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privāto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skolu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kurās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iekļauti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skolēni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speciālās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izglītības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programmām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(no 71) </a:t>
            </a:r>
            <a:r>
              <a:rPr lang="en-US" sz="1200" i="1" dirty="0" err="1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jeb</a:t>
            </a:r>
            <a:r>
              <a:rPr lang="en-US" sz="1200" i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11,3%</a:t>
            </a:r>
            <a:r>
              <a:rPr lang="en-US" sz="1200" i="1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200" i="1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5" y="254368"/>
            <a:ext cx="11761075" cy="1142815"/>
          </a:xfrm>
        </p:spPr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Iekļaujošā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izglītība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vienādas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iespējas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tiesības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</a:rPr>
              <a:t>visiem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72" y="1576636"/>
            <a:ext cx="12118428" cy="5202536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  <a:defRPr/>
            </a:pPr>
            <a:r>
              <a:rPr lang="en-US" sz="155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Būtiski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– </a:t>
            </a:r>
            <a:r>
              <a:rPr lang="en-US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</a:t>
            </a:r>
            <a:r>
              <a:rPr lang="en-US" sz="1550" b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psteidzoša</a:t>
            </a:r>
            <a:r>
              <a:rPr lang="en-US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un </a:t>
            </a:r>
            <a:r>
              <a:rPr lang="en-US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proaktīva</a:t>
            </a:r>
            <a:r>
              <a:rPr lang="en-US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individuālo</a:t>
            </a:r>
            <a:r>
              <a:rPr lang="en-US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vajadzību</a:t>
            </a:r>
            <a:r>
              <a:rPr lang="en-US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550" b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identificēšana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</a:p>
          <a:p>
            <a:pPr marL="231775" indent="-3175"/>
            <a:r>
              <a:rPr lang="en-US" sz="155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Individuālajām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55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vajadzībām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55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atbilstošs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atbalsts, </a:t>
            </a:r>
            <a:r>
              <a:rPr lang="en-US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m</a:t>
            </a:r>
            <a:r>
              <a:rPr lang="lv-LV" sz="1550" b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ērķtiecīgu</a:t>
            </a:r>
            <a:r>
              <a:rPr lang="lv-LV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atbalsta sistēmu nodrošināšana </a:t>
            </a:r>
            <a:r>
              <a:rPr lang="lv-LV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iekļaujošas izglītības nostiprināšanai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(</a:t>
            </a:r>
            <a:r>
              <a:rPr lang="en-US" sz="140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piem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.,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agrīnā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diagnostika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pirmsskolā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</a:t>
            </a:r>
            <a:r>
              <a:rPr lang="es-E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atbalsta</a:t>
            </a:r>
            <a:r>
              <a:rPr lang="es-E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s-E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personāla</a:t>
            </a:r>
            <a:r>
              <a:rPr lang="es-E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un </a:t>
            </a:r>
            <a:r>
              <a:rPr lang="es-E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pasākumu</a:t>
            </a:r>
            <a:r>
              <a:rPr lang="es-E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s-E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pieejamības</a:t>
            </a:r>
            <a:r>
              <a:rPr lang="es-E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s-E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nodrošināšana</a:t>
            </a:r>
            <a:r>
              <a:rPr lang="es-E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</a:t>
            </a:r>
            <a:r>
              <a:rPr lang="lv-LV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vecāku/ģimenes iesaiste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pašvaldības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atbildības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palielināšana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atbalsts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izglītojamiem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ar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PMP </a:t>
            </a:r>
            <a:r>
              <a:rPr lang="en-US" sz="14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risku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(ESF projekts</a:t>
            </a:r>
            <a:r>
              <a:rPr lang="en-US" sz="14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“</a:t>
            </a:r>
            <a:r>
              <a:rPr lang="en-US" sz="14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PuMPuRS</a:t>
            </a:r>
            <a:r>
              <a:rPr lang="en-US" sz="14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”)).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  <a:defRPr/>
            </a:pPr>
            <a:r>
              <a:rPr lang="en-US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</a:t>
            </a:r>
            <a:r>
              <a:rPr lang="lv-LV" sz="1550" b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ekļaujošas</a:t>
            </a:r>
            <a:r>
              <a:rPr lang="lv-LV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lv-LV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izglītības pieejas nodrošināšana visos izglītības </a:t>
            </a:r>
            <a:r>
              <a:rPr lang="lv-LV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līmeņos</a:t>
            </a:r>
            <a:r>
              <a:rPr lang="lv-LV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nodrošinot </a:t>
            </a:r>
            <a:r>
              <a:rPr lang="en-US" sz="1550" b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arī</a:t>
            </a:r>
            <a:r>
              <a:rPr lang="en-US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lv-LV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augstas </a:t>
            </a:r>
            <a:r>
              <a:rPr lang="lv-LV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kvalitātes speciālo </a:t>
            </a:r>
            <a:r>
              <a:rPr lang="lv-LV" sz="1550" b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izglītību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  <a:endParaRPr lang="lv-LV" sz="18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  <a:defRPr/>
            </a:pPr>
            <a:endParaRPr lang="en-US" sz="1800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  <a:defRPr/>
            </a:pPr>
            <a:endParaRPr lang="lv-LV" sz="18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  <a:defRPr/>
            </a:pPr>
            <a:endParaRPr lang="en-US" sz="1800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  <a:defRPr/>
            </a:pPr>
            <a:endParaRPr lang="en-US" sz="1800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00000000-1234-1234-1234-123412341234}" type="slidenum">
              <a:rPr lang="lv-LV" kern="1200" smtClean="0">
                <a:solidFill>
                  <a:srgbClr val="FFFFFF"/>
                </a:solidFill>
              </a:rPr>
              <a:pPr>
                <a:buClrTx/>
                <a:buFontTx/>
                <a:buNone/>
              </a:pPr>
              <a:t>6</a:t>
            </a:fld>
            <a:endParaRPr lang="lv-LV" kern="12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92" y="3536139"/>
            <a:ext cx="5242007" cy="2822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456652"/>
            <a:ext cx="6884276" cy="358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ts val="2400"/>
              <a:buFontTx/>
              <a:buChar char="-"/>
              <a:defRPr/>
            </a:pP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2021./2022.mācību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gadā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~63% 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visiem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skolēniem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kuriem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ir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noteikta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speciālās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izglītības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programmas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apguve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apguva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to 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iekļaujoši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“</a:t>
            </a:r>
            <a:r>
              <a:rPr lang="en-US" sz="1550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parastajās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” – </a:t>
            </a:r>
            <a:r>
              <a:rPr lang="en-US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vispārizglītojošās</a:t>
            </a:r>
            <a:r>
              <a:rPr lang="en-US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skolās</a:t>
            </a:r>
            <a:r>
              <a:rPr lang="en-US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 </a:t>
            </a:r>
            <a:endParaRPr lang="en-US" sz="1550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2400"/>
              <a:buFontTx/>
              <a:buChar char="-"/>
              <a:defRPr/>
            </a:pP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Veicamās </a:t>
            </a:r>
            <a:r>
              <a:rPr lang="en-US" sz="155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darbības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lv-LV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atbilstoši </a:t>
            </a:r>
            <a:r>
              <a:rPr lang="lv-LV" sz="155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informatīvajā ziņojumā </a:t>
            </a:r>
            <a:r>
              <a:rPr lang="lv-LV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“Par speciālās izglītības iestāžu tīkla </a:t>
            </a:r>
            <a:r>
              <a:rPr lang="lv-LV" sz="155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izvērtējumu</a:t>
            </a:r>
            <a:r>
              <a:rPr lang="lv-LV" sz="155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” </a:t>
            </a:r>
            <a:r>
              <a:rPr lang="lv-LV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konstatē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ta</a:t>
            </a:r>
            <a:r>
              <a:rPr lang="lv-LV" sz="1550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jam</a:t>
            </a:r>
            <a:r>
              <a:rPr lang="en-US" sz="1550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piem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.,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plānots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ka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lv-LV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jāizvērtē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speciālās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izglītības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iestāžu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tīkla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attīstības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iespējas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pašvaldībās, </a:t>
            </a:r>
            <a:r>
              <a:rPr lang="nn-NO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jāveic grozījumi MK noteikumos par </a:t>
            </a:r>
            <a:r>
              <a:rPr lang="nn-NO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pedagoģiski medicīniskajām </a:t>
            </a:r>
            <a:r>
              <a:rPr lang="nn-NO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komisijām,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jāiz</a:t>
            </a:r>
            <a:r>
              <a:rPr lang="lv-LV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str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ādā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lv-LV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vienotas prasības uzņemšanai profesionālās pamatizglītības programmās,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jānosaka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lv-LV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kārtīb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lang="lv-LV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kādā 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nodrošināmi </a:t>
            </a:r>
            <a:r>
              <a:rPr lang="lv-LV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internāta 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pakalpojumi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jāno</a:t>
            </a:r>
            <a:r>
              <a:rPr lang="lv-LV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drošin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lv-LV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visās augstākās izglītības pedagoģijas studiju programmās studiju 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kurs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“S</a:t>
            </a:r>
            <a:r>
              <a:rPr lang="lv-LV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peciālā</a:t>
            </a:r>
            <a:r>
              <a:rPr lang="lv-LV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izglītība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”,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jāsagatavo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MK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noteikumu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projekts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par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ESF </a:t>
            </a:r>
            <a:r>
              <a:rPr lang="en-US" sz="1200" i="1" dirty="0" err="1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investīciju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nosacījumiem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speciālās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izglītības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iestāžu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infrastruktūras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pilnveidei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lai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2023.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gadā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uzsāktu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projektu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iesniegumu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atlasi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un </a:t>
            </a:r>
            <a:r>
              <a:rPr lang="en-US" sz="1200" i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projektu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rgbClr val="A391B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īstenošanu</a:t>
            </a:r>
            <a:r>
              <a:rPr lang="en-US" sz="1200" i="1" dirty="0" smtClean="0">
                <a:solidFill>
                  <a:srgbClr val="A391B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n-US" sz="1200" i="1" dirty="0" err="1" smtClean="0">
                <a:solidFill>
                  <a:srgbClr val="A391B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u.c</a:t>
            </a:r>
            <a:r>
              <a:rPr lang="en-US" sz="1200" i="1" dirty="0" smtClean="0">
                <a:solidFill>
                  <a:srgbClr val="A391BC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.).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ts val="2400"/>
              <a:defRPr/>
            </a:pPr>
            <a:endParaRPr lang="en-US" sz="1800" dirty="0">
              <a:solidFill>
                <a:srgbClr val="A391BC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5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24687F3C-4D48-43A2-AE86-D2ED08E08D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2428" y="865678"/>
            <a:ext cx="11144923" cy="568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Freeform 26">
            <a:extLst>
              <a:ext uri="{FF2B5EF4-FFF2-40B4-BE49-F238E27FC236}">
                <a16:creationId xmlns="" xmlns:a16="http://schemas.microsoft.com/office/drawing/2014/main" id="{5644F111-0B7C-4516-9EBE-9516EFDDD235}"/>
              </a:ext>
            </a:extLst>
          </p:cNvPr>
          <p:cNvSpPr>
            <a:spLocks/>
          </p:cNvSpPr>
          <p:nvPr/>
        </p:nvSpPr>
        <p:spPr bwMode="auto">
          <a:xfrm>
            <a:off x="826753" y="4214562"/>
            <a:ext cx="3081690" cy="851682"/>
          </a:xfrm>
          <a:custGeom>
            <a:avLst/>
            <a:gdLst>
              <a:gd name="T0" fmla="*/ 17 w 3256"/>
              <a:gd name="T1" fmla="*/ 0 h 1073"/>
              <a:gd name="T2" fmla="*/ 0 w 3256"/>
              <a:gd name="T3" fmla="*/ 0 h 1073"/>
              <a:gd name="T4" fmla="*/ 0 w 3256"/>
              <a:gd name="T5" fmla="*/ 1073 h 1073"/>
              <a:gd name="T6" fmla="*/ 3256 w 3256"/>
              <a:gd name="T7" fmla="*/ 1073 h 1073"/>
              <a:gd name="T8" fmla="*/ 3256 w 3256"/>
              <a:gd name="T9" fmla="*/ 328 h 1073"/>
              <a:gd name="T10" fmla="*/ 3239 w 3256"/>
              <a:gd name="T11" fmla="*/ 328 h 1073"/>
              <a:gd name="T12" fmla="*/ 3239 w 3256"/>
              <a:gd name="T13" fmla="*/ 1057 h 1073"/>
              <a:gd name="T14" fmla="*/ 17 w 3256"/>
              <a:gd name="T15" fmla="*/ 1057 h 1073"/>
              <a:gd name="T16" fmla="*/ 17 w 3256"/>
              <a:gd name="T17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6" h="1073">
                <a:moveTo>
                  <a:pt x="17" y="0"/>
                </a:moveTo>
                <a:lnTo>
                  <a:pt x="0" y="0"/>
                </a:lnTo>
                <a:lnTo>
                  <a:pt x="0" y="1073"/>
                </a:lnTo>
                <a:lnTo>
                  <a:pt x="3256" y="1073"/>
                </a:lnTo>
                <a:lnTo>
                  <a:pt x="3256" y="328"/>
                </a:lnTo>
                <a:lnTo>
                  <a:pt x="3239" y="328"/>
                </a:lnTo>
                <a:lnTo>
                  <a:pt x="3239" y="1057"/>
                </a:lnTo>
                <a:lnTo>
                  <a:pt x="17" y="1057"/>
                </a:lnTo>
                <a:lnTo>
                  <a:pt x="17" y="0"/>
                </a:lnTo>
                <a:close/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Freeform 27">
            <a:extLst>
              <a:ext uri="{FF2B5EF4-FFF2-40B4-BE49-F238E27FC236}">
                <a16:creationId xmlns="" xmlns:a16="http://schemas.microsoft.com/office/drawing/2014/main" id="{5529271E-35A5-43C6-A0C7-E5D70EDDA570}"/>
              </a:ext>
            </a:extLst>
          </p:cNvPr>
          <p:cNvSpPr>
            <a:spLocks/>
          </p:cNvSpPr>
          <p:nvPr/>
        </p:nvSpPr>
        <p:spPr bwMode="auto">
          <a:xfrm>
            <a:off x="-1629588" y="4414131"/>
            <a:ext cx="3973749" cy="851682"/>
          </a:xfrm>
          <a:custGeom>
            <a:avLst/>
            <a:gdLst>
              <a:gd name="T0" fmla="*/ 17 w 3256"/>
              <a:gd name="T1" fmla="*/ 0 h 1073"/>
              <a:gd name="T2" fmla="*/ 0 w 3256"/>
              <a:gd name="T3" fmla="*/ 0 h 1073"/>
              <a:gd name="T4" fmla="*/ 0 w 3256"/>
              <a:gd name="T5" fmla="*/ 1073 h 1073"/>
              <a:gd name="T6" fmla="*/ 3256 w 3256"/>
              <a:gd name="T7" fmla="*/ 1073 h 1073"/>
              <a:gd name="T8" fmla="*/ 3256 w 3256"/>
              <a:gd name="T9" fmla="*/ 328 h 1073"/>
              <a:gd name="T10" fmla="*/ 3239 w 3256"/>
              <a:gd name="T11" fmla="*/ 328 h 1073"/>
              <a:gd name="T12" fmla="*/ 3239 w 3256"/>
              <a:gd name="T13" fmla="*/ 1057 h 1073"/>
              <a:gd name="T14" fmla="*/ 17 w 3256"/>
              <a:gd name="T15" fmla="*/ 1057 h 1073"/>
              <a:gd name="T16" fmla="*/ 17 w 3256"/>
              <a:gd name="T17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6" h="1073">
                <a:moveTo>
                  <a:pt x="17" y="0"/>
                </a:moveTo>
                <a:lnTo>
                  <a:pt x="0" y="0"/>
                </a:lnTo>
                <a:lnTo>
                  <a:pt x="0" y="1073"/>
                </a:lnTo>
                <a:lnTo>
                  <a:pt x="3256" y="1073"/>
                </a:lnTo>
                <a:lnTo>
                  <a:pt x="3256" y="328"/>
                </a:lnTo>
                <a:lnTo>
                  <a:pt x="3239" y="328"/>
                </a:lnTo>
                <a:lnTo>
                  <a:pt x="3239" y="1057"/>
                </a:lnTo>
                <a:lnTo>
                  <a:pt x="17" y="1057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+mn-cs"/>
            </a:endParaRPr>
          </a:p>
        </p:txBody>
      </p:sp>
      <p:sp>
        <p:nvSpPr>
          <p:cNvPr id="67" name="Freeform 49">
            <a:extLst>
              <a:ext uri="{FF2B5EF4-FFF2-40B4-BE49-F238E27FC236}">
                <a16:creationId xmlns="" xmlns:a16="http://schemas.microsoft.com/office/drawing/2014/main" id="{CA5E2092-1B8F-4A25-B6BF-8D1D8469B710}"/>
              </a:ext>
            </a:extLst>
          </p:cNvPr>
          <p:cNvSpPr>
            <a:spLocks/>
          </p:cNvSpPr>
          <p:nvPr/>
        </p:nvSpPr>
        <p:spPr bwMode="auto">
          <a:xfrm>
            <a:off x="1353321" y="2576986"/>
            <a:ext cx="2314542" cy="851682"/>
          </a:xfrm>
          <a:custGeom>
            <a:avLst/>
            <a:gdLst>
              <a:gd name="T0" fmla="*/ 17 w 2916"/>
              <a:gd name="T1" fmla="*/ 0 h 1073"/>
              <a:gd name="T2" fmla="*/ 0 w 2916"/>
              <a:gd name="T3" fmla="*/ 0 h 1073"/>
              <a:gd name="T4" fmla="*/ 0 w 2916"/>
              <a:gd name="T5" fmla="*/ 1073 h 1073"/>
              <a:gd name="T6" fmla="*/ 2916 w 2916"/>
              <a:gd name="T7" fmla="*/ 1073 h 1073"/>
              <a:gd name="T8" fmla="*/ 2916 w 2916"/>
              <a:gd name="T9" fmla="*/ 1061 h 1073"/>
              <a:gd name="T10" fmla="*/ 17 w 2916"/>
              <a:gd name="T11" fmla="*/ 1061 h 1073"/>
              <a:gd name="T12" fmla="*/ 17 w 2916"/>
              <a:gd name="T13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16" h="1073">
                <a:moveTo>
                  <a:pt x="17" y="0"/>
                </a:moveTo>
                <a:lnTo>
                  <a:pt x="0" y="0"/>
                </a:lnTo>
                <a:lnTo>
                  <a:pt x="0" y="1073"/>
                </a:lnTo>
                <a:lnTo>
                  <a:pt x="2916" y="1073"/>
                </a:lnTo>
                <a:lnTo>
                  <a:pt x="2916" y="1061"/>
                </a:lnTo>
                <a:lnTo>
                  <a:pt x="17" y="1061"/>
                </a:lnTo>
                <a:lnTo>
                  <a:pt x="17" y="0"/>
                </a:lnTo>
                <a:close/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Freeform 50">
            <a:extLst>
              <a:ext uri="{FF2B5EF4-FFF2-40B4-BE49-F238E27FC236}">
                <a16:creationId xmlns="" xmlns:a16="http://schemas.microsoft.com/office/drawing/2014/main" id="{F766DFEF-51AC-4BEF-A5A7-8A7DDC224979}"/>
              </a:ext>
            </a:extLst>
          </p:cNvPr>
          <p:cNvSpPr>
            <a:spLocks/>
          </p:cNvSpPr>
          <p:nvPr/>
        </p:nvSpPr>
        <p:spPr bwMode="auto">
          <a:xfrm>
            <a:off x="1520548" y="2569835"/>
            <a:ext cx="2314542" cy="851682"/>
          </a:xfrm>
          <a:custGeom>
            <a:avLst/>
            <a:gdLst>
              <a:gd name="T0" fmla="*/ 17 w 2916"/>
              <a:gd name="T1" fmla="*/ 0 h 1073"/>
              <a:gd name="T2" fmla="*/ 0 w 2916"/>
              <a:gd name="T3" fmla="*/ 0 h 1073"/>
              <a:gd name="T4" fmla="*/ 0 w 2916"/>
              <a:gd name="T5" fmla="*/ 1073 h 1073"/>
              <a:gd name="T6" fmla="*/ 2916 w 2916"/>
              <a:gd name="T7" fmla="*/ 1073 h 1073"/>
              <a:gd name="T8" fmla="*/ 2916 w 2916"/>
              <a:gd name="T9" fmla="*/ 1061 h 1073"/>
              <a:gd name="T10" fmla="*/ 17 w 2916"/>
              <a:gd name="T11" fmla="*/ 1061 h 1073"/>
              <a:gd name="T12" fmla="*/ 17 w 2916"/>
              <a:gd name="T13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16" h="1073">
                <a:moveTo>
                  <a:pt x="17" y="0"/>
                </a:moveTo>
                <a:lnTo>
                  <a:pt x="0" y="0"/>
                </a:lnTo>
                <a:lnTo>
                  <a:pt x="0" y="1073"/>
                </a:lnTo>
                <a:lnTo>
                  <a:pt x="2916" y="1073"/>
                </a:lnTo>
                <a:lnTo>
                  <a:pt x="2916" y="1061"/>
                </a:lnTo>
                <a:lnTo>
                  <a:pt x="17" y="1061"/>
                </a:lnTo>
                <a:lnTo>
                  <a:pt x="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Freeform 68">
            <a:extLst>
              <a:ext uri="{FF2B5EF4-FFF2-40B4-BE49-F238E27FC236}">
                <a16:creationId xmlns="" xmlns:a16="http://schemas.microsoft.com/office/drawing/2014/main" id="{3E0A4AA2-FF21-4F49-A290-BB4C52597ED5}"/>
              </a:ext>
            </a:extLst>
          </p:cNvPr>
          <p:cNvSpPr>
            <a:spLocks/>
          </p:cNvSpPr>
          <p:nvPr/>
        </p:nvSpPr>
        <p:spPr bwMode="auto">
          <a:xfrm>
            <a:off x="2432695" y="1146655"/>
            <a:ext cx="2646325" cy="992174"/>
          </a:xfrm>
          <a:custGeom>
            <a:avLst/>
            <a:gdLst>
              <a:gd name="T0" fmla="*/ 17 w 3334"/>
              <a:gd name="T1" fmla="*/ 0 h 1250"/>
              <a:gd name="T2" fmla="*/ 0 w 3334"/>
              <a:gd name="T3" fmla="*/ 0 h 1250"/>
              <a:gd name="T4" fmla="*/ 0 w 3334"/>
              <a:gd name="T5" fmla="*/ 1074 h 1250"/>
              <a:gd name="T6" fmla="*/ 3317 w 3334"/>
              <a:gd name="T7" fmla="*/ 1074 h 1250"/>
              <a:gd name="T8" fmla="*/ 3317 w 3334"/>
              <a:gd name="T9" fmla="*/ 1250 h 1250"/>
              <a:gd name="T10" fmla="*/ 3334 w 3334"/>
              <a:gd name="T11" fmla="*/ 1250 h 1250"/>
              <a:gd name="T12" fmla="*/ 3334 w 3334"/>
              <a:gd name="T13" fmla="*/ 1058 h 1250"/>
              <a:gd name="T14" fmla="*/ 17 w 3334"/>
              <a:gd name="T15" fmla="*/ 1058 h 1250"/>
              <a:gd name="T16" fmla="*/ 17 w 3334"/>
              <a:gd name="T17" fmla="*/ 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34" h="1250">
                <a:moveTo>
                  <a:pt x="17" y="0"/>
                </a:moveTo>
                <a:lnTo>
                  <a:pt x="0" y="0"/>
                </a:lnTo>
                <a:lnTo>
                  <a:pt x="0" y="1074"/>
                </a:lnTo>
                <a:lnTo>
                  <a:pt x="3317" y="1074"/>
                </a:lnTo>
                <a:lnTo>
                  <a:pt x="3317" y="1250"/>
                </a:lnTo>
                <a:lnTo>
                  <a:pt x="3334" y="1250"/>
                </a:lnTo>
                <a:lnTo>
                  <a:pt x="3334" y="1058"/>
                </a:lnTo>
                <a:lnTo>
                  <a:pt x="17" y="1058"/>
                </a:lnTo>
                <a:lnTo>
                  <a:pt x="17" y="0"/>
                </a:lnTo>
                <a:close/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 dirty="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Freeform 92">
            <a:extLst>
              <a:ext uri="{FF2B5EF4-FFF2-40B4-BE49-F238E27FC236}">
                <a16:creationId xmlns="" xmlns:a16="http://schemas.microsoft.com/office/drawing/2014/main" id="{409ECE0F-39AA-4E52-A9B8-6674397F3A7D}"/>
              </a:ext>
            </a:extLst>
          </p:cNvPr>
          <p:cNvSpPr>
            <a:spLocks/>
          </p:cNvSpPr>
          <p:nvPr/>
        </p:nvSpPr>
        <p:spPr bwMode="auto">
          <a:xfrm>
            <a:off x="2573045" y="5365941"/>
            <a:ext cx="2555045" cy="1161240"/>
          </a:xfrm>
          <a:custGeom>
            <a:avLst/>
            <a:gdLst>
              <a:gd name="T0" fmla="*/ 3219 w 3219"/>
              <a:gd name="T1" fmla="*/ 0 h 1463"/>
              <a:gd name="T2" fmla="*/ 3202 w 3219"/>
              <a:gd name="T3" fmla="*/ 0 h 1463"/>
              <a:gd name="T4" fmla="*/ 3202 w 3219"/>
              <a:gd name="T5" fmla="*/ 1447 h 1463"/>
              <a:gd name="T6" fmla="*/ 12 w 3219"/>
              <a:gd name="T7" fmla="*/ 1447 h 1463"/>
              <a:gd name="T8" fmla="*/ 12 w 3219"/>
              <a:gd name="T9" fmla="*/ 390 h 1463"/>
              <a:gd name="T10" fmla="*/ 0 w 3219"/>
              <a:gd name="T11" fmla="*/ 390 h 1463"/>
              <a:gd name="T12" fmla="*/ 0 w 3219"/>
              <a:gd name="T13" fmla="*/ 1463 h 1463"/>
              <a:gd name="T14" fmla="*/ 3219 w 3219"/>
              <a:gd name="T15" fmla="*/ 1463 h 1463"/>
              <a:gd name="T16" fmla="*/ 3219 w 3219"/>
              <a:gd name="T17" fmla="*/ 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19" h="1463">
                <a:moveTo>
                  <a:pt x="3219" y="0"/>
                </a:moveTo>
                <a:lnTo>
                  <a:pt x="3202" y="0"/>
                </a:lnTo>
                <a:lnTo>
                  <a:pt x="3202" y="1447"/>
                </a:lnTo>
                <a:lnTo>
                  <a:pt x="12" y="1447"/>
                </a:lnTo>
                <a:lnTo>
                  <a:pt x="12" y="390"/>
                </a:lnTo>
                <a:lnTo>
                  <a:pt x="0" y="390"/>
                </a:lnTo>
                <a:lnTo>
                  <a:pt x="0" y="1463"/>
                </a:lnTo>
                <a:lnTo>
                  <a:pt x="3219" y="1463"/>
                </a:lnTo>
                <a:lnTo>
                  <a:pt x="3219" y="0"/>
                </a:lnTo>
                <a:close/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Freeform 93">
            <a:extLst>
              <a:ext uri="{FF2B5EF4-FFF2-40B4-BE49-F238E27FC236}">
                <a16:creationId xmlns="" xmlns:a16="http://schemas.microsoft.com/office/drawing/2014/main" id="{F4CE95A5-AA13-4FD5-8A5C-EE68288C4230}"/>
              </a:ext>
            </a:extLst>
          </p:cNvPr>
          <p:cNvSpPr>
            <a:spLocks/>
          </p:cNvSpPr>
          <p:nvPr/>
        </p:nvSpPr>
        <p:spPr bwMode="auto">
          <a:xfrm>
            <a:off x="2721224" y="5536120"/>
            <a:ext cx="2555045" cy="1161240"/>
          </a:xfrm>
          <a:custGeom>
            <a:avLst/>
            <a:gdLst>
              <a:gd name="T0" fmla="*/ 3219 w 3219"/>
              <a:gd name="T1" fmla="*/ 0 h 1463"/>
              <a:gd name="T2" fmla="*/ 3202 w 3219"/>
              <a:gd name="T3" fmla="*/ 0 h 1463"/>
              <a:gd name="T4" fmla="*/ 3202 w 3219"/>
              <a:gd name="T5" fmla="*/ 1447 h 1463"/>
              <a:gd name="T6" fmla="*/ 12 w 3219"/>
              <a:gd name="T7" fmla="*/ 1447 h 1463"/>
              <a:gd name="T8" fmla="*/ 12 w 3219"/>
              <a:gd name="T9" fmla="*/ 390 h 1463"/>
              <a:gd name="T10" fmla="*/ 0 w 3219"/>
              <a:gd name="T11" fmla="*/ 390 h 1463"/>
              <a:gd name="T12" fmla="*/ 0 w 3219"/>
              <a:gd name="T13" fmla="*/ 1463 h 1463"/>
              <a:gd name="T14" fmla="*/ 3219 w 3219"/>
              <a:gd name="T15" fmla="*/ 1463 h 1463"/>
              <a:gd name="T16" fmla="*/ 3219 w 3219"/>
              <a:gd name="T17" fmla="*/ 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19" h="1463">
                <a:moveTo>
                  <a:pt x="3219" y="0"/>
                </a:moveTo>
                <a:lnTo>
                  <a:pt x="3202" y="0"/>
                </a:lnTo>
                <a:lnTo>
                  <a:pt x="3202" y="1447"/>
                </a:lnTo>
                <a:lnTo>
                  <a:pt x="12" y="1447"/>
                </a:lnTo>
                <a:lnTo>
                  <a:pt x="12" y="390"/>
                </a:lnTo>
                <a:lnTo>
                  <a:pt x="0" y="390"/>
                </a:lnTo>
                <a:lnTo>
                  <a:pt x="0" y="1463"/>
                </a:lnTo>
                <a:lnTo>
                  <a:pt x="3219" y="1463"/>
                </a:lnTo>
                <a:lnTo>
                  <a:pt x="32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Freeform 115">
            <a:extLst>
              <a:ext uri="{FF2B5EF4-FFF2-40B4-BE49-F238E27FC236}">
                <a16:creationId xmlns="" xmlns:a16="http://schemas.microsoft.com/office/drawing/2014/main" id="{92555CE3-3C92-4C95-9F67-356D507D8195}"/>
              </a:ext>
            </a:extLst>
          </p:cNvPr>
          <p:cNvSpPr>
            <a:spLocks/>
          </p:cNvSpPr>
          <p:nvPr/>
        </p:nvSpPr>
        <p:spPr bwMode="auto">
          <a:xfrm>
            <a:off x="7221177" y="738030"/>
            <a:ext cx="2739345" cy="852475"/>
          </a:xfrm>
          <a:custGeom>
            <a:avLst/>
            <a:gdLst>
              <a:gd name="T0" fmla="*/ 3337 w 3337"/>
              <a:gd name="T1" fmla="*/ 0 h 1074"/>
              <a:gd name="T2" fmla="*/ 3321 w 3337"/>
              <a:gd name="T3" fmla="*/ 0 h 1074"/>
              <a:gd name="T4" fmla="*/ 3321 w 3337"/>
              <a:gd name="T5" fmla="*/ 1058 h 1074"/>
              <a:gd name="T6" fmla="*/ 0 w 3337"/>
              <a:gd name="T7" fmla="*/ 1058 h 1074"/>
              <a:gd name="T8" fmla="*/ 0 w 3337"/>
              <a:gd name="T9" fmla="*/ 1074 h 1074"/>
              <a:gd name="T10" fmla="*/ 3337 w 3337"/>
              <a:gd name="T11" fmla="*/ 1074 h 1074"/>
              <a:gd name="T12" fmla="*/ 3337 w 3337"/>
              <a:gd name="T13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7" h="1074">
                <a:moveTo>
                  <a:pt x="3337" y="0"/>
                </a:moveTo>
                <a:lnTo>
                  <a:pt x="3321" y="0"/>
                </a:lnTo>
                <a:lnTo>
                  <a:pt x="3321" y="1058"/>
                </a:lnTo>
                <a:lnTo>
                  <a:pt x="0" y="1058"/>
                </a:lnTo>
                <a:lnTo>
                  <a:pt x="0" y="1074"/>
                </a:lnTo>
                <a:lnTo>
                  <a:pt x="3337" y="1074"/>
                </a:lnTo>
                <a:lnTo>
                  <a:pt x="3337" y="0"/>
                </a:lnTo>
                <a:close/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Freeform 116">
            <a:extLst>
              <a:ext uri="{FF2B5EF4-FFF2-40B4-BE49-F238E27FC236}">
                <a16:creationId xmlns="" xmlns:a16="http://schemas.microsoft.com/office/drawing/2014/main" id="{C9153E29-76D4-44F1-AAE6-56564FE06E80}"/>
              </a:ext>
            </a:extLst>
          </p:cNvPr>
          <p:cNvSpPr>
            <a:spLocks/>
          </p:cNvSpPr>
          <p:nvPr/>
        </p:nvSpPr>
        <p:spPr bwMode="auto">
          <a:xfrm>
            <a:off x="7880473" y="832943"/>
            <a:ext cx="2648706" cy="852475"/>
          </a:xfrm>
          <a:custGeom>
            <a:avLst/>
            <a:gdLst>
              <a:gd name="T0" fmla="*/ 3337 w 3337"/>
              <a:gd name="T1" fmla="*/ 0 h 1074"/>
              <a:gd name="T2" fmla="*/ 3321 w 3337"/>
              <a:gd name="T3" fmla="*/ 0 h 1074"/>
              <a:gd name="T4" fmla="*/ 3321 w 3337"/>
              <a:gd name="T5" fmla="*/ 1058 h 1074"/>
              <a:gd name="T6" fmla="*/ 0 w 3337"/>
              <a:gd name="T7" fmla="*/ 1058 h 1074"/>
              <a:gd name="T8" fmla="*/ 0 w 3337"/>
              <a:gd name="T9" fmla="*/ 1074 h 1074"/>
              <a:gd name="T10" fmla="*/ 3337 w 3337"/>
              <a:gd name="T11" fmla="*/ 1074 h 1074"/>
              <a:gd name="T12" fmla="*/ 3337 w 3337"/>
              <a:gd name="T13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7" h="1074">
                <a:moveTo>
                  <a:pt x="3337" y="0"/>
                </a:moveTo>
                <a:lnTo>
                  <a:pt x="3321" y="0"/>
                </a:lnTo>
                <a:lnTo>
                  <a:pt x="3321" y="1058"/>
                </a:lnTo>
                <a:lnTo>
                  <a:pt x="0" y="1058"/>
                </a:lnTo>
                <a:lnTo>
                  <a:pt x="0" y="1074"/>
                </a:lnTo>
                <a:lnTo>
                  <a:pt x="3337" y="1074"/>
                </a:lnTo>
                <a:lnTo>
                  <a:pt x="333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19">
            <a:extLst>
              <a:ext uri="{FF2B5EF4-FFF2-40B4-BE49-F238E27FC236}">
                <a16:creationId xmlns="" xmlns:a16="http://schemas.microsoft.com/office/drawing/2014/main" id="{C85935EA-AA25-4655-82D6-990FE133B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834" y="2699215"/>
            <a:ext cx="480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altLang="en-US" sz="800" kern="1200">
                <a:solidFill>
                  <a:srgbClr val="695C75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L</a:t>
            </a:r>
            <a:endParaRPr lang="en-US" alt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20">
            <a:extLst>
              <a:ext uri="{FF2B5EF4-FFF2-40B4-BE49-F238E27FC236}">
                <a16:creationId xmlns="" xmlns:a16="http://schemas.microsoft.com/office/drawing/2014/main" id="{B65F3759-4890-4FFC-95C4-C016B2872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3077" y="2699215"/>
            <a:ext cx="6091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altLang="en-US" sz="800" kern="1200">
                <a:solidFill>
                  <a:srgbClr val="695C75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o</a:t>
            </a:r>
            <a:endParaRPr lang="en-US" alt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Freeform 135">
            <a:extLst>
              <a:ext uri="{FF2B5EF4-FFF2-40B4-BE49-F238E27FC236}">
                <a16:creationId xmlns="" xmlns:a16="http://schemas.microsoft.com/office/drawing/2014/main" id="{996D1E40-943E-4E82-B961-023DCFAE7B14}"/>
              </a:ext>
            </a:extLst>
          </p:cNvPr>
          <p:cNvSpPr>
            <a:spLocks/>
          </p:cNvSpPr>
          <p:nvPr/>
        </p:nvSpPr>
        <p:spPr bwMode="auto">
          <a:xfrm>
            <a:off x="8842522" y="2429023"/>
            <a:ext cx="2557426" cy="851682"/>
          </a:xfrm>
          <a:custGeom>
            <a:avLst/>
            <a:gdLst>
              <a:gd name="T0" fmla="*/ 3222 w 3222"/>
              <a:gd name="T1" fmla="*/ 0 h 1073"/>
              <a:gd name="T2" fmla="*/ 3206 w 3222"/>
              <a:gd name="T3" fmla="*/ 0 h 1073"/>
              <a:gd name="T4" fmla="*/ 3206 w 3222"/>
              <a:gd name="T5" fmla="*/ 1061 h 1073"/>
              <a:gd name="T6" fmla="*/ 0 w 3222"/>
              <a:gd name="T7" fmla="*/ 1061 h 1073"/>
              <a:gd name="T8" fmla="*/ 0 w 3222"/>
              <a:gd name="T9" fmla="*/ 1073 h 1073"/>
              <a:gd name="T10" fmla="*/ 3222 w 3222"/>
              <a:gd name="T11" fmla="*/ 1073 h 1073"/>
              <a:gd name="T12" fmla="*/ 3222 w 3222"/>
              <a:gd name="T13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2" h="1073">
                <a:moveTo>
                  <a:pt x="3222" y="0"/>
                </a:moveTo>
                <a:lnTo>
                  <a:pt x="3206" y="0"/>
                </a:lnTo>
                <a:lnTo>
                  <a:pt x="3206" y="1061"/>
                </a:lnTo>
                <a:lnTo>
                  <a:pt x="0" y="1061"/>
                </a:lnTo>
                <a:lnTo>
                  <a:pt x="0" y="1073"/>
                </a:lnTo>
                <a:lnTo>
                  <a:pt x="3222" y="1073"/>
                </a:lnTo>
                <a:lnTo>
                  <a:pt x="3222" y="0"/>
                </a:lnTo>
                <a:close/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Freeform 136">
            <a:extLst>
              <a:ext uri="{FF2B5EF4-FFF2-40B4-BE49-F238E27FC236}">
                <a16:creationId xmlns="" xmlns:a16="http://schemas.microsoft.com/office/drawing/2014/main" id="{06A13CF6-8EF9-4C9A-805E-C08FBF6561DA}"/>
              </a:ext>
            </a:extLst>
          </p:cNvPr>
          <p:cNvSpPr>
            <a:spLocks/>
          </p:cNvSpPr>
          <p:nvPr/>
        </p:nvSpPr>
        <p:spPr bwMode="auto">
          <a:xfrm>
            <a:off x="8454043" y="2171979"/>
            <a:ext cx="2557426" cy="851682"/>
          </a:xfrm>
          <a:custGeom>
            <a:avLst/>
            <a:gdLst>
              <a:gd name="T0" fmla="*/ 3222 w 3222"/>
              <a:gd name="T1" fmla="*/ 0 h 1073"/>
              <a:gd name="T2" fmla="*/ 3206 w 3222"/>
              <a:gd name="T3" fmla="*/ 0 h 1073"/>
              <a:gd name="T4" fmla="*/ 3206 w 3222"/>
              <a:gd name="T5" fmla="*/ 1061 h 1073"/>
              <a:gd name="T6" fmla="*/ 0 w 3222"/>
              <a:gd name="T7" fmla="*/ 1061 h 1073"/>
              <a:gd name="T8" fmla="*/ 0 w 3222"/>
              <a:gd name="T9" fmla="*/ 1073 h 1073"/>
              <a:gd name="T10" fmla="*/ 3222 w 3222"/>
              <a:gd name="T11" fmla="*/ 1073 h 1073"/>
              <a:gd name="T12" fmla="*/ 3222 w 3222"/>
              <a:gd name="T13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2" h="1073">
                <a:moveTo>
                  <a:pt x="3222" y="0"/>
                </a:moveTo>
                <a:lnTo>
                  <a:pt x="3206" y="0"/>
                </a:lnTo>
                <a:lnTo>
                  <a:pt x="3206" y="1061"/>
                </a:lnTo>
                <a:lnTo>
                  <a:pt x="0" y="1061"/>
                </a:lnTo>
                <a:lnTo>
                  <a:pt x="0" y="1073"/>
                </a:lnTo>
                <a:lnTo>
                  <a:pt x="3222" y="1073"/>
                </a:lnTo>
                <a:lnTo>
                  <a:pt x="32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Freeform 156">
            <a:extLst>
              <a:ext uri="{FF2B5EF4-FFF2-40B4-BE49-F238E27FC236}">
                <a16:creationId xmlns="" xmlns:a16="http://schemas.microsoft.com/office/drawing/2014/main" id="{EDC3E01D-7D59-4FFE-B242-962AB3BBAD76}"/>
              </a:ext>
            </a:extLst>
          </p:cNvPr>
          <p:cNvSpPr>
            <a:spLocks/>
          </p:cNvSpPr>
          <p:nvPr/>
        </p:nvSpPr>
        <p:spPr bwMode="auto">
          <a:xfrm>
            <a:off x="8070083" y="4074526"/>
            <a:ext cx="2752685" cy="852475"/>
          </a:xfrm>
          <a:custGeom>
            <a:avLst/>
            <a:gdLst>
              <a:gd name="T0" fmla="*/ 847 w 847"/>
              <a:gd name="T1" fmla="*/ 0 h 262"/>
              <a:gd name="T2" fmla="*/ 843 w 847"/>
              <a:gd name="T3" fmla="*/ 0 h 262"/>
              <a:gd name="T4" fmla="*/ 843 w 847"/>
              <a:gd name="T5" fmla="*/ 258 h 262"/>
              <a:gd name="T6" fmla="*/ 4 w 847"/>
              <a:gd name="T7" fmla="*/ 258 h 262"/>
              <a:gd name="T8" fmla="*/ 4 w 847"/>
              <a:gd name="T9" fmla="*/ 100 h 262"/>
              <a:gd name="T10" fmla="*/ 1 w 847"/>
              <a:gd name="T11" fmla="*/ 99 h 262"/>
              <a:gd name="T12" fmla="*/ 2 w 847"/>
              <a:gd name="T13" fmla="*/ 262 h 262"/>
              <a:gd name="T14" fmla="*/ 2 w 847"/>
              <a:gd name="T15" fmla="*/ 262 h 262"/>
              <a:gd name="T16" fmla="*/ 847 w 847"/>
              <a:gd name="T17" fmla="*/ 262 h 262"/>
              <a:gd name="T18" fmla="*/ 847 w 847"/>
              <a:gd name="T19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7" h="262">
                <a:moveTo>
                  <a:pt x="847" y="0"/>
                </a:moveTo>
                <a:cubicBezTo>
                  <a:pt x="843" y="0"/>
                  <a:pt x="843" y="0"/>
                  <a:pt x="843" y="0"/>
                </a:cubicBezTo>
                <a:cubicBezTo>
                  <a:pt x="843" y="258"/>
                  <a:pt x="843" y="258"/>
                  <a:pt x="843" y="258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46"/>
                  <a:pt x="4" y="158"/>
                  <a:pt x="4" y="100"/>
                </a:cubicBezTo>
                <a:cubicBezTo>
                  <a:pt x="1" y="99"/>
                  <a:pt x="1" y="99"/>
                  <a:pt x="1" y="99"/>
                </a:cubicBezTo>
                <a:cubicBezTo>
                  <a:pt x="0" y="261"/>
                  <a:pt x="0" y="261"/>
                  <a:pt x="2" y="262"/>
                </a:cubicBezTo>
                <a:cubicBezTo>
                  <a:pt x="2" y="262"/>
                  <a:pt x="2" y="262"/>
                  <a:pt x="2" y="262"/>
                </a:cubicBezTo>
                <a:cubicBezTo>
                  <a:pt x="847" y="262"/>
                  <a:pt x="847" y="262"/>
                  <a:pt x="847" y="262"/>
                </a:cubicBezTo>
                <a:cubicBezTo>
                  <a:pt x="847" y="0"/>
                  <a:pt x="847" y="0"/>
                  <a:pt x="847" y="0"/>
                </a:cubicBezTo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Freeform 176">
            <a:extLst>
              <a:ext uri="{FF2B5EF4-FFF2-40B4-BE49-F238E27FC236}">
                <a16:creationId xmlns="" xmlns:a16="http://schemas.microsoft.com/office/drawing/2014/main" id="{AC73EE9D-D42E-4BD6-B461-A84A1C602BD1}"/>
              </a:ext>
            </a:extLst>
          </p:cNvPr>
          <p:cNvSpPr>
            <a:spLocks/>
          </p:cNvSpPr>
          <p:nvPr/>
        </p:nvSpPr>
        <p:spPr bwMode="auto">
          <a:xfrm>
            <a:off x="7003694" y="5327283"/>
            <a:ext cx="2769354" cy="1226327"/>
          </a:xfrm>
          <a:custGeom>
            <a:avLst/>
            <a:gdLst>
              <a:gd name="T0" fmla="*/ 1 w 852"/>
              <a:gd name="T1" fmla="*/ 0 h 377"/>
              <a:gd name="T2" fmla="*/ 1 w 852"/>
              <a:gd name="T3" fmla="*/ 376 h 377"/>
              <a:gd name="T4" fmla="*/ 2 w 852"/>
              <a:gd name="T5" fmla="*/ 377 h 377"/>
              <a:gd name="T6" fmla="*/ 852 w 852"/>
              <a:gd name="T7" fmla="*/ 377 h 377"/>
              <a:gd name="T8" fmla="*/ 852 w 852"/>
              <a:gd name="T9" fmla="*/ 115 h 377"/>
              <a:gd name="T10" fmla="*/ 848 w 852"/>
              <a:gd name="T11" fmla="*/ 115 h 377"/>
              <a:gd name="T12" fmla="*/ 848 w 852"/>
              <a:gd name="T13" fmla="*/ 373 h 377"/>
              <a:gd name="T14" fmla="*/ 4 w 852"/>
              <a:gd name="T15" fmla="*/ 373 h 377"/>
              <a:gd name="T16" fmla="*/ 4 w 852"/>
              <a:gd name="T17" fmla="*/ 0 h 377"/>
              <a:gd name="T18" fmla="*/ 1 w 852"/>
              <a:gd name="T1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2" h="377">
                <a:moveTo>
                  <a:pt x="1" y="0"/>
                </a:moveTo>
                <a:cubicBezTo>
                  <a:pt x="0" y="375"/>
                  <a:pt x="0" y="376"/>
                  <a:pt x="1" y="376"/>
                </a:cubicBezTo>
                <a:cubicBezTo>
                  <a:pt x="2" y="377"/>
                  <a:pt x="2" y="377"/>
                  <a:pt x="2" y="377"/>
                </a:cubicBezTo>
                <a:cubicBezTo>
                  <a:pt x="852" y="377"/>
                  <a:pt x="852" y="377"/>
                  <a:pt x="852" y="377"/>
                </a:cubicBezTo>
                <a:cubicBezTo>
                  <a:pt x="852" y="115"/>
                  <a:pt x="852" y="115"/>
                  <a:pt x="852" y="115"/>
                </a:cubicBezTo>
                <a:cubicBezTo>
                  <a:pt x="848" y="115"/>
                  <a:pt x="848" y="115"/>
                  <a:pt x="848" y="115"/>
                </a:cubicBezTo>
                <a:cubicBezTo>
                  <a:pt x="848" y="373"/>
                  <a:pt x="848" y="373"/>
                  <a:pt x="848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46"/>
                  <a:pt x="4" y="4"/>
                  <a:pt x="4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D9CE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Freeform 177">
            <a:extLst>
              <a:ext uri="{FF2B5EF4-FFF2-40B4-BE49-F238E27FC236}">
                <a16:creationId xmlns="" xmlns:a16="http://schemas.microsoft.com/office/drawing/2014/main" id="{6146C773-5580-44A8-8A2D-3F7BF502714A}"/>
              </a:ext>
            </a:extLst>
          </p:cNvPr>
          <p:cNvSpPr>
            <a:spLocks/>
          </p:cNvSpPr>
          <p:nvPr/>
        </p:nvSpPr>
        <p:spPr bwMode="auto">
          <a:xfrm>
            <a:off x="3262805" y="956842"/>
            <a:ext cx="7062686" cy="5441078"/>
          </a:xfrm>
          <a:custGeom>
            <a:avLst/>
            <a:gdLst>
              <a:gd name="T0" fmla="*/ 201 w 2173"/>
              <a:gd name="T1" fmla="*/ 1218 h 1673"/>
              <a:gd name="T2" fmla="*/ 19 w 2173"/>
              <a:gd name="T3" fmla="*/ 646 h 1673"/>
              <a:gd name="T4" fmla="*/ 1355 w 2173"/>
              <a:gd name="T5" fmla="*/ 157 h 1673"/>
              <a:gd name="T6" fmla="*/ 654 w 2173"/>
              <a:gd name="T7" fmla="*/ 1548 h 1673"/>
              <a:gd name="T8" fmla="*/ 201 w 2173"/>
              <a:gd name="T9" fmla="*/ 1218 h 1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3" h="1673">
                <a:moveTo>
                  <a:pt x="201" y="1218"/>
                </a:moveTo>
                <a:cubicBezTo>
                  <a:pt x="86" y="1037"/>
                  <a:pt x="25" y="817"/>
                  <a:pt x="19" y="646"/>
                </a:cubicBezTo>
                <a:cubicBezTo>
                  <a:pt x="0" y="120"/>
                  <a:pt x="914" y="0"/>
                  <a:pt x="1355" y="157"/>
                </a:cubicBezTo>
                <a:cubicBezTo>
                  <a:pt x="2173" y="447"/>
                  <a:pt x="1403" y="1673"/>
                  <a:pt x="654" y="1548"/>
                </a:cubicBezTo>
                <a:cubicBezTo>
                  <a:pt x="458" y="1516"/>
                  <a:pt x="307" y="1383"/>
                  <a:pt x="201" y="12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Freeform 178">
            <a:extLst>
              <a:ext uri="{FF2B5EF4-FFF2-40B4-BE49-F238E27FC236}">
                <a16:creationId xmlns="" xmlns:a16="http://schemas.microsoft.com/office/drawing/2014/main" id="{C93B39C1-85D5-4DF4-9E1B-88016F678604}"/>
              </a:ext>
            </a:extLst>
          </p:cNvPr>
          <p:cNvSpPr>
            <a:spLocks/>
          </p:cNvSpPr>
          <p:nvPr/>
        </p:nvSpPr>
        <p:spPr bwMode="auto">
          <a:xfrm>
            <a:off x="6080577" y="3746949"/>
            <a:ext cx="1427142" cy="2133569"/>
          </a:xfrm>
          <a:custGeom>
            <a:avLst/>
            <a:gdLst>
              <a:gd name="T0" fmla="*/ 0 w 439"/>
              <a:gd name="T1" fmla="*/ 0 h 656"/>
              <a:gd name="T2" fmla="*/ 0 w 439"/>
              <a:gd name="T3" fmla="*/ 656 h 656"/>
              <a:gd name="T4" fmla="*/ 439 w 439"/>
              <a:gd name="T5" fmla="*/ 438 h 656"/>
              <a:gd name="T6" fmla="*/ 0 w 439"/>
              <a:gd name="T7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" h="656">
                <a:moveTo>
                  <a:pt x="0" y="0"/>
                </a:moveTo>
                <a:cubicBezTo>
                  <a:pt x="0" y="656"/>
                  <a:pt x="0" y="656"/>
                  <a:pt x="0" y="656"/>
                </a:cubicBezTo>
                <a:cubicBezTo>
                  <a:pt x="164" y="640"/>
                  <a:pt x="316" y="557"/>
                  <a:pt x="439" y="43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746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Freeform 179">
            <a:extLst>
              <a:ext uri="{FF2B5EF4-FFF2-40B4-BE49-F238E27FC236}">
                <a16:creationId xmlns="" xmlns:a16="http://schemas.microsoft.com/office/drawing/2014/main" id="{6760E808-3153-4780-A435-1DC7C70543F3}"/>
              </a:ext>
            </a:extLst>
          </p:cNvPr>
          <p:cNvSpPr>
            <a:spLocks/>
          </p:cNvSpPr>
          <p:nvPr/>
        </p:nvSpPr>
        <p:spPr bwMode="auto">
          <a:xfrm>
            <a:off x="3620780" y="3695357"/>
            <a:ext cx="2336766" cy="1502548"/>
          </a:xfrm>
          <a:custGeom>
            <a:avLst/>
            <a:gdLst>
              <a:gd name="T0" fmla="*/ 0 w 719"/>
              <a:gd name="T1" fmla="*/ 0 h 462"/>
              <a:gd name="T2" fmla="*/ 250 w 719"/>
              <a:gd name="T3" fmla="*/ 453 h 462"/>
              <a:gd name="T4" fmla="*/ 258 w 719"/>
              <a:gd name="T5" fmla="*/ 462 h 462"/>
              <a:gd name="T6" fmla="*/ 719 w 719"/>
              <a:gd name="T7" fmla="*/ 0 h 462"/>
              <a:gd name="T8" fmla="*/ 0 w 719"/>
              <a:gd name="T9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9" h="462">
                <a:moveTo>
                  <a:pt x="0" y="0"/>
                </a:moveTo>
                <a:cubicBezTo>
                  <a:pt x="38" y="147"/>
                  <a:pt x="125" y="319"/>
                  <a:pt x="250" y="453"/>
                </a:cubicBezTo>
                <a:cubicBezTo>
                  <a:pt x="252" y="456"/>
                  <a:pt x="255" y="459"/>
                  <a:pt x="258" y="462"/>
                </a:cubicBezTo>
                <a:cubicBezTo>
                  <a:pt x="719" y="0"/>
                  <a:pt x="719" y="0"/>
                  <a:pt x="71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Freeform 180">
            <a:extLst>
              <a:ext uri="{FF2B5EF4-FFF2-40B4-BE49-F238E27FC236}">
                <a16:creationId xmlns="" xmlns:a16="http://schemas.microsoft.com/office/drawing/2014/main" id="{9E5E216D-F2BE-4995-BCAF-4B250B4C7343}"/>
              </a:ext>
            </a:extLst>
          </p:cNvPr>
          <p:cNvSpPr>
            <a:spLocks/>
          </p:cNvSpPr>
          <p:nvPr/>
        </p:nvSpPr>
        <p:spPr bwMode="auto">
          <a:xfrm>
            <a:off x="6132963" y="1769747"/>
            <a:ext cx="2493133" cy="1853380"/>
          </a:xfrm>
          <a:custGeom>
            <a:avLst/>
            <a:gdLst>
              <a:gd name="T0" fmla="*/ 570 w 767"/>
              <a:gd name="T1" fmla="*/ 0 h 570"/>
              <a:gd name="T2" fmla="*/ 0 w 767"/>
              <a:gd name="T3" fmla="*/ 570 h 570"/>
              <a:gd name="T4" fmla="*/ 706 w 767"/>
              <a:gd name="T5" fmla="*/ 570 h 570"/>
              <a:gd name="T6" fmla="*/ 570 w 767"/>
              <a:gd name="T7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7" h="570">
                <a:moveTo>
                  <a:pt x="570" y="0"/>
                </a:moveTo>
                <a:cubicBezTo>
                  <a:pt x="0" y="570"/>
                  <a:pt x="0" y="570"/>
                  <a:pt x="0" y="570"/>
                </a:cubicBezTo>
                <a:cubicBezTo>
                  <a:pt x="706" y="570"/>
                  <a:pt x="706" y="570"/>
                  <a:pt x="706" y="570"/>
                </a:cubicBezTo>
                <a:cubicBezTo>
                  <a:pt x="767" y="347"/>
                  <a:pt x="736" y="125"/>
                  <a:pt x="57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 dirty="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Freeform 181">
            <a:extLst>
              <a:ext uri="{FF2B5EF4-FFF2-40B4-BE49-F238E27FC236}">
                <a16:creationId xmlns="" xmlns:a16="http://schemas.microsoft.com/office/drawing/2014/main" id="{5DD8A49B-78B2-4D8D-990E-D362A19D455D}"/>
              </a:ext>
            </a:extLst>
          </p:cNvPr>
          <p:cNvSpPr>
            <a:spLocks/>
          </p:cNvSpPr>
          <p:nvPr/>
        </p:nvSpPr>
        <p:spPr bwMode="auto">
          <a:xfrm>
            <a:off x="4474843" y="1496701"/>
            <a:ext cx="1534297" cy="2078008"/>
          </a:xfrm>
          <a:custGeom>
            <a:avLst/>
            <a:gdLst>
              <a:gd name="T0" fmla="*/ 472 w 472"/>
              <a:gd name="T1" fmla="*/ 639 h 639"/>
              <a:gd name="T2" fmla="*/ 472 w 472"/>
              <a:gd name="T3" fmla="*/ 0 h 639"/>
              <a:gd name="T4" fmla="*/ 0 w 472"/>
              <a:gd name="T5" fmla="*/ 167 h 639"/>
              <a:gd name="T6" fmla="*/ 472 w 472"/>
              <a:gd name="T7" fmla="*/ 63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2" h="639">
                <a:moveTo>
                  <a:pt x="472" y="639"/>
                </a:moveTo>
                <a:cubicBezTo>
                  <a:pt x="472" y="0"/>
                  <a:pt x="472" y="0"/>
                  <a:pt x="472" y="0"/>
                </a:cubicBezTo>
                <a:cubicBezTo>
                  <a:pt x="307" y="28"/>
                  <a:pt x="137" y="85"/>
                  <a:pt x="0" y="167"/>
                </a:cubicBezTo>
                <a:lnTo>
                  <a:pt x="472" y="63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Freeform 182">
            <a:extLst>
              <a:ext uri="{FF2B5EF4-FFF2-40B4-BE49-F238E27FC236}">
                <a16:creationId xmlns="" xmlns:a16="http://schemas.microsoft.com/office/drawing/2014/main" id="{D699368E-F72F-4389-B93D-EBB62871CEAD}"/>
              </a:ext>
            </a:extLst>
          </p:cNvPr>
          <p:cNvSpPr>
            <a:spLocks/>
          </p:cNvSpPr>
          <p:nvPr/>
        </p:nvSpPr>
        <p:spPr bwMode="auto">
          <a:xfrm>
            <a:off x="6132962" y="3695357"/>
            <a:ext cx="2274855" cy="1427142"/>
          </a:xfrm>
          <a:custGeom>
            <a:avLst/>
            <a:gdLst>
              <a:gd name="T0" fmla="*/ 0 w 700"/>
              <a:gd name="T1" fmla="*/ 0 h 439"/>
              <a:gd name="T2" fmla="*/ 438 w 700"/>
              <a:gd name="T3" fmla="*/ 439 h 439"/>
              <a:gd name="T4" fmla="*/ 700 w 700"/>
              <a:gd name="T5" fmla="*/ 0 h 439"/>
              <a:gd name="T6" fmla="*/ 0 w 700"/>
              <a:gd name="T7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439">
                <a:moveTo>
                  <a:pt x="0" y="0"/>
                </a:moveTo>
                <a:cubicBezTo>
                  <a:pt x="438" y="439"/>
                  <a:pt x="438" y="439"/>
                  <a:pt x="438" y="439"/>
                </a:cubicBezTo>
                <a:cubicBezTo>
                  <a:pt x="560" y="316"/>
                  <a:pt x="653" y="158"/>
                  <a:pt x="7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6801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Freeform 183">
            <a:extLst>
              <a:ext uri="{FF2B5EF4-FFF2-40B4-BE49-F238E27FC236}">
                <a16:creationId xmlns="" xmlns:a16="http://schemas.microsoft.com/office/drawing/2014/main" id="{66223D73-9665-4164-974A-C2D5E1120713}"/>
              </a:ext>
            </a:extLst>
          </p:cNvPr>
          <p:cNvSpPr>
            <a:spLocks/>
          </p:cNvSpPr>
          <p:nvPr/>
        </p:nvSpPr>
        <p:spPr bwMode="auto">
          <a:xfrm>
            <a:off x="4507386" y="3746949"/>
            <a:ext cx="1501754" cy="2149444"/>
          </a:xfrm>
          <a:custGeom>
            <a:avLst/>
            <a:gdLst>
              <a:gd name="T0" fmla="*/ 462 w 462"/>
              <a:gd name="T1" fmla="*/ 0 h 661"/>
              <a:gd name="T2" fmla="*/ 0 w 462"/>
              <a:gd name="T3" fmla="*/ 461 h 661"/>
              <a:gd name="T4" fmla="*/ 435 w 462"/>
              <a:gd name="T5" fmla="*/ 659 h 661"/>
              <a:gd name="T6" fmla="*/ 462 w 462"/>
              <a:gd name="T7" fmla="*/ 658 h 661"/>
              <a:gd name="T8" fmla="*/ 462 w 462"/>
              <a:gd name="T9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661">
                <a:moveTo>
                  <a:pt x="462" y="0"/>
                </a:moveTo>
                <a:cubicBezTo>
                  <a:pt x="0" y="461"/>
                  <a:pt x="0" y="461"/>
                  <a:pt x="0" y="461"/>
                </a:cubicBezTo>
                <a:cubicBezTo>
                  <a:pt x="118" y="579"/>
                  <a:pt x="266" y="661"/>
                  <a:pt x="435" y="659"/>
                </a:cubicBezTo>
                <a:cubicBezTo>
                  <a:pt x="444" y="659"/>
                  <a:pt x="453" y="658"/>
                  <a:pt x="462" y="658"/>
                </a:cubicBezTo>
                <a:lnTo>
                  <a:pt x="462" y="0"/>
                </a:lnTo>
                <a:close/>
              </a:path>
            </a:pathLst>
          </a:custGeom>
          <a:solidFill>
            <a:srgbClr val="E6087E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Freeform 184">
            <a:extLst>
              <a:ext uri="{FF2B5EF4-FFF2-40B4-BE49-F238E27FC236}">
                <a16:creationId xmlns="" xmlns:a16="http://schemas.microsoft.com/office/drawing/2014/main" id="{22A47EF6-DA94-4E49-987E-68B7858862AF}"/>
              </a:ext>
            </a:extLst>
          </p:cNvPr>
          <p:cNvSpPr>
            <a:spLocks/>
          </p:cNvSpPr>
          <p:nvPr/>
        </p:nvSpPr>
        <p:spPr bwMode="auto">
          <a:xfrm>
            <a:off x="6080576" y="1411771"/>
            <a:ext cx="1846236" cy="2162938"/>
          </a:xfrm>
          <a:custGeom>
            <a:avLst/>
            <a:gdLst>
              <a:gd name="T0" fmla="*/ 0 w 568"/>
              <a:gd name="T1" fmla="*/ 665 h 665"/>
              <a:gd name="T2" fmla="*/ 568 w 568"/>
              <a:gd name="T3" fmla="*/ 97 h 665"/>
              <a:gd name="T4" fmla="*/ 353 w 568"/>
              <a:gd name="T5" fmla="*/ 16 h 665"/>
              <a:gd name="T6" fmla="*/ 0 w 568"/>
              <a:gd name="T7" fmla="*/ 22 h 665"/>
              <a:gd name="T8" fmla="*/ 0 w 568"/>
              <a:gd name="T9" fmla="*/ 665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8" h="665">
                <a:moveTo>
                  <a:pt x="0" y="665"/>
                </a:moveTo>
                <a:cubicBezTo>
                  <a:pt x="568" y="97"/>
                  <a:pt x="568" y="97"/>
                  <a:pt x="568" y="97"/>
                </a:cubicBezTo>
                <a:cubicBezTo>
                  <a:pt x="511" y="59"/>
                  <a:pt x="440" y="31"/>
                  <a:pt x="353" y="16"/>
                </a:cubicBezTo>
                <a:cubicBezTo>
                  <a:pt x="251" y="0"/>
                  <a:pt x="128" y="2"/>
                  <a:pt x="0" y="22"/>
                </a:cubicBezTo>
                <a:lnTo>
                  <a:pt x="0" y="66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Freeform 185">
            <a:extLst>
              <a:ext uri="{FF2B5EF4-FFF2-40B4-BE49-F238E27FC236}">
                <a16:creationId xmlns="" xmlns:a16="http://schemas.microsoft.com/office/drawing/2014/main" id="{3DECA4FD-A8E1-45A3-B068-2ABEEF788152}"/>
              </a:ext>
            </a:extLst>
          </p:cNvPr>
          <p:cNvSpPr>
            <a:spLocks/>
          </p:cNvSpPr>
          <p:nvPr/>
        </p:nvSpPr>
        <p:spPr bwMode="auto">
          <a:xfrm>
            <a:off x="3458064" y="2078511"/>
            <a:ext cx="2499483" cy="1544616"/>
          </a:xfrm>
          <a:custGeom>
            <a:avLst/>
            <a:gdLst>
              <a:gd name="T0" fmla="*/ 45 w 769"/>
              <a:gd name="T1" fmla="*/ 475 h 475"/>
              <a:gd name="T2" fmla="*/ 769 w 769"/>
              <a:gd name="T3" fmla="*/ 475 h 475"/>
              <a:gd name="T4" fmla="*/ 294 w 769"/>
              <a:gd name="T5" fmla="*/ 0 h 475"/>
              <a:gd name="T6" fmla="*/ 43 w 769"/>
              <a:gd name="T7" fmla="*/ 467 h 475"/>
              <a:gd name="T8" fmla="*/ 45 w 769"/>
              <a:gd name="T9" fmla="*/ 47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9" h="475">
                <a:moveTo>
                  <a:pt x="45" y="475"/>
                </a:moveTo>
                <a:cubicBezTo>
                  <a:pt x="769" y="475"/>
                  <a:pt x="769" y="475"/>
                  <a:pt x="769" y="475"/>
                </a:cubicBezTo>
                <a:cubicBezTo>
                  <a:pt x="294" y="0"/>
                  <a:pt x="294" y="0"/>
                  <a:pt x="294" y="0"/>
                </a:cubicBezTo>
                <a:cubicBezTo>
                  <a:pt x="115" y="113"/>
                  <a:pt x="0" y="272"/>
                  <a:pt x="43" y="467"/>
                </a:cubicBezTo>
                <a:cubicBezTo>
                  <a:pt x="43" y="470"/>
                  <a:pt x="44" y="473"/>
                  <a:pt x="45" y="4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Freeform 186">
            <a:extLst>
              <a:ext uri="{FF2B5EF4-FFF2-40B4-BE49-F238E27FC236}">
                <a16:creationId xmlns="" xmlns:a16="http://schemas.microsoft.com/office/drawing/2014/main" id="{B4748F13-1A82-49C9-9112-AB254016CE14}"/>
              </a:ext>
            </a:extLst>
          </p:cNvPr>
          <p:cNvSpPr>
            <a:spLocks/>
          </p:cNvSpPr>
          <p:nvPr/>
        </p:nvSpPr>
        <p:spPr bwMode="auto">
          <a:xfrm>
            <a:off x="4608191" y="2072162"/>
            <a:ext cx="3621035" cy="3259090"/>
          </a:xfrm>
          <a:custGeom>
            <a:avLst/>
            <a:gdLst>
              <a:gd name="T0" fmla="*/ 23 w 1114"/>
              <a:gd name="T1" fmla="*/ 566 h 1002"/>
              <a:gd name="T2" fmla="*/ 37 w 1114"/>
              <a:gd name="T3" fmla="*/ 257 h 1002"/>
              <a:gd name="T4" fmla="*/ 771 w 1114"/>
              <a:gd name="T5" fmla="*/ 261 h 1002"/>
              <a:gd name="T6" fmla="*/ 182 w 1114"/>
              <a:gd name="T7" fmla="*/ 807 h 1002"/>
              <a:gd name="T8" fmla="*/ 23 w 1114"/>
              <a:gd name="T9" fmla="*/ 566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4" h="1002">
                <a:moveTo>
                  <a:pt x="23" y="566"/>
                </a:moveTo>
                <a:cubicBezTo>
                  <a:pt x="0" y="458"/>
                  <a:pt x="10" y="341"/>
                  <a:pt x="37" y="257"/>
                </a:cubicBezTo>
                <a:cubicBezTo>
                  <a:pt x="123" y="0"/>
                  <a:pt x="586" y="106"/>
                  <a:pt x="771" y="261"/>
                </a:cubicBezTo>
                <a:cubicBezTo>
                  <a:pt x="1114" y="548"/>
                  <a:pt x="522" y="1002"/>
                  <a:pt x="182" y="807"/>
                </a:cubicBezTo>
                <a:cubicBezTo>
                  <a:pt x="93" y="756"/>
                  <a:pt x="44" y="665"/>
                  <a:pt x="23" y="5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Freeform 204">
            <a:extLst>
              <a:ext uri="{FF2B5EF4-FFF2-40B4-BE49-F238E27FC236}">
                <a16:creationId xmlns="" xmlns:a16="http://schemas.microsoft.com/office/drawing/2014/main" id="{2A1F3155-5589-4466-8BD6-AB22C8C74EA3}"/>
              </a:ext>
            </a:extLst>
          </p:cNvPr>
          <p:cNvSpPr>
            <a:spLocks noEditPoints="1"/>
          </p:cNvSpPr>
          <p:nvPr/>
        </p:nvSpPr>
        <p:spPr bwMode="auto">
          <a:xfrm>
            <a:off x="4114485" y="2810338"/>
            <a:ext cx="266697" cy="263521"/>
          </a:xfrm>
          <a:custGeom>
            <a:avLst/>
            <a:gdLst>
              <a:gd name="T0" fmla="*/ 34 w 82"/>
              <a:gd name="T1" fmla="*/ 81 h 81"/>
              <a:gd name="T2" fmla="*/ 33 w 82"/>
              <a:gd name="T3" fmla="*/ 73 h 81"/>
              <a:gd name="T4" fmla="*/ 19 w 82"/>
              <a:gd name="T5" fmla="*/ 74 h 81"/>
              <a:gd name="T6" fmla="*/ 8 w 82"/>
              <a:gd name="T7" fmla="*/ 66 h 81"/>
              <a:gd name="T8" fmla="*/ 8 w 82"/>
              <a:gd name="T9" fmla="*/ 63 h 81"/>
              <a:gd name="T10" fmla="*/ 9 w 82"/>
              <a:gd name="T11" fmla="*/ 48 h 81"/>
              <a:gd name="T12" fmla="*/ 1 w 82"/>
              <a:gd name="T13" fmla="*/ 48 h 81"/>
              <a:gd name="T14" fmla="*/ 0 w 82"/>
              <a:gd name="T15" fmla="*/ 35 h 81"/>
              <a:gd name="T16" fmla="*/ 9 w 82"/>
              <a:gd name="T17" fmla="*/ 33 h 81"/>
              <a:gd name="T18" fmla="*/ 8 w 82"/>
              <a:gd name="T19" fmla="*/ 19 h 81"/>
              <a:gd name="T20" fmla="*/ 8 w 82"/>
              <a:gd name="T21" fmla="*/ 16 h 81"/>
              <a:gd name="T22" fmla="*/ 19 w 82"/>
              <a:gd name="T23" fmla="*/ 8 h 81"/>
              <a:gd name="T24" fmla="*/ 34 w 82"/>
              <a:gd name="T25" fmla="*/ 9 h 81"/>
              <a:gd name="T26" fmla="*/ 36 w 82"/>
              <a:gd name="T27" fmla="*/ 0 h 81"/>
              <a:gd name="T28" fmla="*/ 48 w 82"/>
              <a:gd name="T29" fmla="*/ 0 h 81"/>
              <a:gd name="T30" fmla="*/ 49 w 82"/>
              <a:gd name="T31" fmla="*/ 9 h 81"/>
              <a:gd name="T32" fmla="*/ 64 w 82"/>
              <a:gd name="T33" fmla="*/ 8 h 81"/>
              <a:gd name="T34" fmla="*/ 74 w 82"/>
              <a:gd name="T35" fmla="*/ 16 h 81"/>
              <a:gd name="T36" fmla="*/ 74 w 82"/>
              <a:gd name="T37" fmla="*/ 18 h 81"/>
              <a:gd name="T38" fmla="*/ 73 w 82"/>
              <a:gd name="T39" fmla="*/ 33 h 81"/>
              <a:gd name="T40" fmla="*/ 82 w 82"/>
              <a:gd name="T41" fmla="*/ 33 h 81"/>
              <a:gd name="T42" fmla="*/ 82 w 82"/>
              <a:gd name="T43" fmla="*/ 46 h 81"/>
              <a:gd name="T44" fmla="*/ 73 w 82"/>
              <a:gd name="T45" fmla="*/ 48 h 81"/>
              <a:gd name="T46" fmla="*/ 74 w 82"/>
              <a:gd name="T47" fmla="*/ 63 h 81"/>
              <a:gd name="T48" fmla="*/ 74 w 82"/>
              <a:gd name="T49" fmla="*/ 65 h 81"/>
              <a:gd name="T50" fmla="*/ 63 w 82"/>
              <a:gd name="T51" fmla="*/ 73 h 81"/>
              <a:gd name="T52" fmla="*/ 49 w 82"/>
              <a:gd name="T53" fmla="*/ 72 h 81"/>
              <a:gd name="T54" fmla="*/ 47 w 82"/>
              <a:gd name="T55" fmla="*/ 81 h 81"/>
              <a:gd name="T56" fmla="*/ 24 w 82"/>
              <a:gd name="T57" fmla="*/ 64 h 81"/>
              <a:gd name="T58" fmla="*/ 36 w 82"/>
              <a:gd name="T59" fmla="*/ 69 h 81"/>
              <a:gd name="T60" fmla="*/ 37 w 82"/>
              <a:gd name="T61" fmla="*/ 78 h 81"/>
              <a:gd name="T62" fmla="*/ 45 w 82"/>
              <a:gd name="T63" fmla="*/ 71 h 81"/>
              <a:gd name="T64" fmla="*/ 58 w 82"/>
              <a:gd name="T65" fmla="*/ 64 h 81"/>
              <a:gd name="T66" fmla="*/ 65 w 82"/>
              <a:gd name="T67" fmla="*/ 69 h 81"/>
              <a:gd name="T68" fmla="*/ 65 w 82"/>
              <a:gd name="T69" fmla="*/ 59 h 81"/>
              <a:gd name="T70" fmla="*/ 70 w 82"/>
              <a:gd name="T71" fmla="*/ 46 h 81"/>
              <a:gd name="T72" fmla="*/ 78 w 82"/>
              <a:gd name="T73" fmla="*/ 44 h 81"/>
              <a:gd name="T74" fmla="*/ 72 w 82"/>
              <a:gd name="T75" fmla="*/ 37 h 81"/>
              <a:gd name="T76" fmla="*/ 70 w 82"/>
              <a:gd name="T77" fmla="*/ 35 h 81"/>
              <a:gd name="T78" fmla="*/ 66 w 82"/>
              <a:gd name="T79" fmla="*/ 22 h 81"/>
              <a:gd name="T80" fmla="*/ 65 w 82"/>
              <a:gd name="T81" fmla="*/ 12 h 81"/>
              <a:gd name="T82" fmla="*/ 58 w 82"/>
              <a:gd name="T83" fmla="*/ 17 h 81"/>
              <a:gd name="T84" fmla="*/ 45 w 82"/>
              <a:gd name="T85" fmla="*/ 10 h 81"/>
              <a:gd name="T86" fmla="*/ 38 w 82"/>
              <a:gd name="T87" fmla="*/ 4 h 81"/>
              <a:gd name="T88" fmla="*/ 36 w 82"/>
              <a:gd name="T89" fmla="*/ 12 h 81"/>
              <a:gd name="T90" fmla="*/ 22 w 82"/>
              <a:gd name="T91" fmla="*/ 17 h 81"/>
              <a:gd name="T92" fmla="*/ 12 w 82"/>
              <a:gd name="T93" fmla="*/ 17 h 81"/>
              <a:gd name="T94" fmla="*/ 17 w 82"/>
              <a:gd name="T95" fmla="*/ 24 h 81"/>
              <a:gd name="T96" fmla="*/ 11 w 82"/>
              <a:gd name="T97" fmla="*/ 37 h 81"/>
              <a:gd name="T98" fmla="*/ 4 w 82"/>
              <a:gd name="T99" fmla="*/ 45 h 81"/>
              <a:gd name="T100" fmla="*/ 13 w 82"/>
              <a:gd name="T101" fmla="*/ 46 h 81"/>
              <a:gd name="T102" fmla="*/ 17 w 82"/>
              <a:gd name="T103" fmla="*/ 60 h 81"/>
              <a:gd name="T104" fmla="*/ 17 w 82"/>
              <a:gd name="T105" fmla="*/ 70 h 81"/>
              <a:gd name="T106" fmla="*/ 24 w 82"/>
              <a:gd name="T107" fmla="*/ 64 h 81"/>
              <a:gd name="T108" fmla="*/ 29 w 82"/>
              <a:gd name="T109" fmla="*/ 53 h 81"/>
              <a:gd name="T110" fmla="*/ 29 w 82"/>
              <a:gd name="T111" fmla="*/ 28 h 81"/>
              <a:gd name="T112" fmla="*/ 59 w 82"/>
              <a:gd name="T113" fmla="*/ 40 h 81"/>
              <a:gd name="T114" fmla="*/ 41 w 82"/>
              <a:gd name="T115" fmla="*/ 58 h 81"/>
              <a:gd name="T116" fmla="*/ 32 w 82"/>
              <a:gd name="T117" fmla="*/ 31 h 81"/>
              <a:gd name="T118" fmla="*/ 31 w 82"/>
              <a:gd name="T119" fmla="*/ 50 h 81"/>
              <a:gd name="T120" fmla="*/ 55 w 82"/>
              <a:gd name="T121" fmla="*/ 40 h 81"/>
              <a:gd name="T122" fmla="*/ 41 w 82"/>
              <a:gd name="T123" fmla="*/ 2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" h="81">
                <a:moveTo>
                  <a:pt x="35" y="81"/>
                </a:moveTo>
                <a:cubicBezTo>
                  <a:pt x="35" y="81"/>
                  <a:pt x="34" y="81"/>
                  <a:pt x="34" y="81"/>
                </a:cubicBezTo>
                <a:cubicBezTo>
                  <a:pt x="34" y="80"/>
                  <a:pt x="33" y="80"/>
                  <a:pt x="33" y="79"/>
                </a:cubicBezTo>
                <a:cubicBezTo>
                  <a:pt x="33" y="73"/>
                  <a:pt x="33" y="73"/>
                  <a:pt x="33" y="73"/>
                </a:cubicBezTo>
                <a:cubicBezTo>
                  <a:pt x="30" y="72"/>
                  <a:pt x="27" y="70"/>
                  <a:pt x="24" y="69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4"/>
                  <a:pt x="17" y="74"/>
                  <a:pt x="16" y="74"/>
                </a:cubicBezTo>
                <a:cubicBezTo>
                  <a:pt x="8" y="66"/>
                  <a:pt x="8" y="66"/>
                  <a:pt x="8" y="66"/>
                </a:cubicBezTo>
                <a:cubicBezTo>
                  <a:pt x="8" y="65"/>
                  <a:pt x="8" y="65"/>
                  <a:pt x="8" y="64"/>
                </a:cubicBezTo>
                <a:cubicBezTo>
                  <a:pt x="8" y="64"/>
                  <a:pt x="8" y="63"/>
                  <a:pt x="8" y="63"/>
                </a:cubicBezTo>
                <a:cubicBezTo>
                  <a:pt x="13" y="58"/>
                  <a:pt x="13" y="58"/>
                  <a:pt x="13" y="58"/>
                </a:cubicBezTo>
                <a:cubicBezTo>
                  <a:pt x="11" y="55"/>
                  <a:pt x="10" y="52"/>
                  <a:pt x="9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9"/>
                  <a:pt x="1" y="48"/>
                  <a:pt x="1" y="48"/>
                </a:cubicBezTo>
                <a:cubicBezTo>
                  <a:pt x="0" y="47"/>
                  <a:pt x="0" y="47"/>
                  <a:pt x="0" y="4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1" y="33"/>
                  <a:pt x="2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0"/>
                  <a:pt x="11" y="27"/>
                  <a:pt x="13" y="24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7"/>
                </a:cubicBezTo>
                <a:cubicBezTo>
                  <a:pt x="8" y="17"/>
                  <a:pt x="8" y="16"/>
                  <a:pt x="8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7"/>
                  <a:pt x="18" y="7"/>
                  <a:pt x="19" y="8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1"/>
                  <a:pt x="30" y="10"/>
                  <a:pt x="34" y="9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5" y="0"/>
                  <a:pt x="3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1"/>
                  <a:pt x="49" y="1"/>
                  <a:pt x="49" y="2"/>
                </a:cubicBezTo>
                <a:cubicBezTo>
                  <a:pt x="49" y="9"/>
                  <a:pt x="49" y="9"/>
                  <a:pt x="49" y="9"/>
                </a:cubicBezTo>
                <a:cubicBezTo>
                  <a:pt x="52" y="9"/>
                  <a:pt x="56" y="11"/>
                  <a:pt x="59" y="13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7"/>
                  <a:pt x="66" y="7"/>
                  <a:pt x="66" y="8"/>
                </a:cubicBezTo>
                <a:cubicBezTo>
                  <a:pt x="74" y="16"/>
                  <a:pt x="74" y="16"/>
                  <a:pt x="74" y="16"/>
                </a:cubicBezTo>
                <a:cubicBezTo>
                  <a:pt x="75" y="16"/>
                  <a:pt x="75" y="16"/>
                  <a:pt x="75" y="17"/>
                </a:cubicBezTo>
                <a:cubicBezTo>
                  <a:pt x="75" y="17"/>
                  <a:pt x="75" y="18"/>
                  <a:pt x="74" y="18"/>
                </a:cubicBezTo>
                <a:cubicBezTo>
                  <a:pt x="69" y="23"/>
                  <a:pt x="69" y="23"/>
                  <a:pt x="69" y="23"/>
                </a:cubicBezTo>
                <a:cubicBezTo>
                  <a:pt x="71" y="26"/>
                  <a:pt x="73" y="29"/>
                  <a:pt x="73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1" y="33"/>
                  <a:pt x="81" y="33"/>
                  <a:pt x="82" y="33"/>
                </a:cubicBezTo>
                <a:cubicBezTo>
                  <a:pt x="82" y="34"/>
                  <a:pt x="82" y="34"/>
                  <a:pt x="82" y="35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7"/>
                  <a:pt x="81" y="48"/>
                  <a:pt x="80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72" y="51"/>
                  <a:pt x="71" y="55"/>
                  <a:pt x="69" y="58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5" y="63"/>
                  <a:pt x="75" y="64"/>
                </a:cubicBezTo>
                <a:cubicBezTo>
                  <a:pt x="75" y="64"/>
                  <a:pt x="74" y="65"/>
                  <a:pt x="74" y="65"/>
                </a:cubicBezTo>
                <a:cubicBezTo>
                  <a:pt x="66" y="73"/>
                  <a:pt x="66" y="73"/>
                  <a:pt x="66" y="73"/>
                </a:cubicBezTo>
                <a:cubicBezTo>
                  <a:pt x="65" y="74"/>
                  <a:pt x="64" y="74"/>
                  <a:pt x="63" y="73"/>
                </a:cubicBezTo>
                <a:cubicBezTo>
                  <a:pt x="58" y="68"/>
                  <a:pt x="58" y="68"/>
                  <a:pt x="58" y="68"/>
                </a:cubicBezTo>
                <a:cubicBezTo>
                  <a:pt x="55" y="70"/>
                  <a:pt x="52" y="72"/>
                  <a:pt x="49" y="72"/>
                </a:cubicBezTo>
                <a:cubicBezTo>
                  <a:pt x="49" y="79"/>
                  <a:pt x="49" y="79"/>
                  <a:pt x="49" y="79"/>
                </a:cubicBezTo>
                <a:cubicBezTo>
                  <a:pt x="49" y="80"/>
                  <a:pt x="48" y="81"/>
                  <a:pt x="47" y="81"/>
                </a:cubicBezTo>
                <a:cubicBezTo>
                  <a:pt x="35" y="81"/>
                  <a:pt x="35" y="81"/>
                  <a:pt x="35" y="81"/>
                </a:cubicBezTo>
                <a:close/>
                <a:moveTo>
                  <a:pt x="24" y="64"/>
                </a:moveTo>
                <a:cubicBezTo>
                  <a:pt x="24" y="64"/>
                  <a:pt x="24" y="64"/>
                  <a:pt x="25" y="65"/>
                </a:cubicBezTo>
                <a:cubicBezTo>
                  <a:pt x="28" y="67"/>
                  <a:pt x="32" y="68"/>
                  <a:pt x="36" y="69"/>
                </a:cubicBezTo>
                <a:cubicBezTo>
                  <a:pt x="37" y="69"/>
                  <a:pt x="37" y="70"/>
                  <a:pt x="37" y="71"/>
                </a:cubicBezTo>
                <a:cubicBezTo>
                  <a:pt x="37" y="78"/>
                  <a:pt x="37" y="78"/>
                  <a:pt x="37" y="78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0"/>
                  <a:pt x="46" y="69"/>
                  <a:pt x="46" y="69"/>
                </a:cubicBezTo>
                <a:cubicBezTo>
                  <a:pt x="50" y="68"/>
                  <a:pt x="54" y="67"/>
                  <a:pt x="58" y="64"/>
                </a:cubicBezTo>
                <a:cubicBezTo>
                  <a:pt x="58" y="64"/>
                  <a:pt x="59" y="64"/>
                  <a:pt x="60" y="65"/>
                </a:cubicBezTo>
                <a:cubicBezTo>
                  <a:pt x="65" y="69"/>
                  <a:pt x="65" y="69"/>
                  <a:pt x="65" y="69"/>
                </a:cubicBezTo>
                <a:cubicBezTo>
                  <a:pt x="70" y="64"/>
                  <a:pt x="70" y="64"/>
                  <a:pt x="70" y="64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8"/>
                  <a:pt x="65" y="57"/>
                </a:cubicBezTo>
                <a:cubicBezTo>
                  <a:pt x="68" y="53"/>
                  <a:pt x="69" y="50"/>
                  <a:pt x="70" y="46"/>
                </a:cubicBezTo>
                <a:cubicBezTo>
                  <a:pt x="70" y="45"/>
                  <a:pt x="71" y="44"/>
                  <a:pt x="72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37"/>
                  <a:pt x="78" y="37"/>
                  <a:pt x="78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71" y="37"/>
                  <a:pt x="70" y="36"/>
                  <a:pt x="70" y="35"/>
                </a:cubicBezTo>
                <a:cubicBezTo>
                  <a:pt x="69" y="31"/>
                  <a:pt x="68" y="27"/>
                  <a:pt x="65" y="24"/>
                </a:cubicBezTo>
                <a:cubicBezTo>
                  <a:pt x="65" y="23"/>
                  <a:pt x="65" y="22"/>
                  <a:pt x="66" y="22"/>
                </a:cubicBezTo>
                <a:cubicBezTo>
                  <a:pt x="70" y="17"/>
                  <a:pt x="70" y="17"/>
                  <a:pt x="70" y="17"/>
                </a:cubicBezTo>
                <a:cubicBezTo>
                  <a:pt x="65" y="12"/>
                  <a:pt x="65" y="12"/>
                  <a:pt x="65" y="12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7"/>
                  <a:pt x="59" y="17"/>
                  <a:pt x="58" y="17"/>
                </a:cubicBezTo>
                <a:cubicBezTo>
                  <a:pt x="54" y="14"/>
                  <a:pt x="51" y="13"/>
                  <a:pt x="47" y="12"/>
                </a:cubicBezTo>
                <a:cubicBezTo>
                  <a:pt x="46" y="12"/>
                  <a:pt x="45" y="11"/>
                  <a:pt x="45" y="10"/>
                </a:cubicBezTo>
                <a:cubicBezTo>
                  <a:pt x="45" y="4"/>
                  <a:pt x="45" y="4"/>
                  <a:pt x="45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1"/>
                  <a:pt x="37" y="12"/>
                  <a:pt x="36" y="12"/>
                </a:cubicBezTo>
                <a:cubicBezTo>
                  <a:pt x="32" y="13"/>
                  <a:pt x="28" y="14"/>
                  <a:pt x="25" y="17"/>
                </a:cubicBezTo>
                <a:cubicBezTo>
                  <a:pt x="24" y="17"/>
                  <a:pt x="23" y="17"/>
                  <a:pt x="22" y="17"/>
                </a:cubicBezTo>
                <a:cubicBezTo>
                  <a:pt x="18" y="12"/>
                  <a:pt x="18" y="12"/>
                  <a:pt x="18" y="12"/>
                </a:cubicBezTo>
                <a:cubicBezTo>
                  <a:pt x="12" y="17"/>
                  <a:pt x="12" y="17"/>
                  <a:pt x="12" y="17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3"/>
                  <a:pt x="18" y="24"/>
                  <a:pt x="17" y="24"/>
                </a:cubicBezTo>
                <a:cubicBezTo>
                  <a:pt x="15" y="28"/>
                  <a:pt x="13" y="31"/>
                  <a:pt x="13" y="35"/>
                </a:cubicBezTo>
                <a:cubicBezTo>
                  <a:pt x="12" y="36"/>
                  <a:pt x="12" y="37"/>
                  <a:pt x="11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5"/>
                  <a:pt x="4" y="45"/>
                  <a:pt x="4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5"/>
                  <a:pt x="12" y="45"/>
                  <a:pt x="13" y="46"/>
                </a:cubicBezTo>
                <a:cubicBezTo>
                  <a:pt x="13" y="50"/>
                  <a:pt x="15" y="54"/>
                  <a:pt x="17" y="57"/>
                </a:cubicBezTo>
                <a:cubicBezTo>
                  <a:pt x="18" y="58"/>
                  <a:pt x="17" y="59"/>
                  <a:pt x="17" y="60"/>
                </a:cubicBezTo>
                <a:cubicBezTo>
                  <a:pt x="12" y="64"/>
                  <a:pt x="12" y="64"/>
                  <a:pt x="12" y="64"/>
                </a:cubicBezTo>
                <a:cubicBezTo>
                  <a:pt x="17" y="70"/>
                  <a:pt x="17" y="70"/>
                  <a:pt x="17" y="70"/>
                </a:cubicBezTo>
                <a:cubicBezTo>
                  <a:pt x="22" y="65"/>
                  <a:pt x="22" y="65"/>
                  <a:pt x="22" y="65"/>
                </a:cubicBezTo>
                <a:cubicBezTo>
                  <a:pt x="23" y="64"/>
                  <a:pt x="23" y="64"/>
                  <a:pt x="24" y="64"/>
                </a:cubicBezTo>
                <a:close/>
                <a:moveTo>
                  <a:pt x="41" y="58"/>
                </a:moveTo>
                <a:cubicBezTo>
                  <a:pt x="37" y="58"/>
                  <a:pt x="32" y="56"/>
                  <a:pt x="29" y="53"/>
                </a:cubicBezTo>
                <a:cubicBezTo>
                  <a:pt x="25" y="50"/>
                  <a:pt x="24" y="45"/>
                  <a:pt x="24" y="41"/>
                </a:cubicBezTo>
                <a:cubicBezTo>
                  <a:pt x="24" y="36"/>
                  <a:pt x="26" y="31"/>
                  <a:pt x="29" y="28"/>
                </a:cubicBezTo>
                <a:cubicBezTo>
                  <a:pt x="36" y="21"/>
                  <a:pt x="47" y="21"/>
                  <a:pt x="54" y="28"/>
                </a:cubicBezTo>
                <a:cubicBezTo>
                  <a:pt x="57" y="31"/>
                  <a:pt x="59" y="36"/>
                  <a:pt x="59" y="40"/>
                </a:cubicBezTo>
                <a:cubicBezTo>
                  <a:pt x="59" y="45"/>
                  <a:pt x="57" y="49"/>
                  <a:pt x="54" y="53"/>
                </a:cubicBezTo>
                <a:cubicBezTo>
                  <a:pt x="50" y="56"/>
                  <a:pt x="46" y="58"/>
                  <a:pt x="41" y="58"/>
                </a:cubicBezTo>
                <a:close/>
                <a:moveTo>
                  <a:pt x="41" y="27"/>
                </a:moveTo>
                <a:cubicBezTo>
                  <a:pt x="38" y="27"/>
                  <a:pt x="34" y="28"/>
                  <a:pt x="32" y="31"/>
                </a:cubicBezTo>
                <a:cubicBezTo>
                  <a:pt x="29" y="33"/>
                  <a:pt x="27" y="37"/>
                  <a:pt x="27" y="41"/>
                </a:cubicBezTo>
                <a:cubicBezTo>
                  <a:pt x="27" y="44"/>
                  <a:pt x="29" y="48"/>
                  <a:pt x="31" y="50"/>
                </a:cubicBezTo>
                <a:cubicBezTo>
                  <a:pt x="37" y="55"/>
                  <a:pt x="46" y="55"/>
                  <a:pt x="51" y="50"/>
                </a:cubicBezTo>
                <a:cubicBezTo>
                  <a:pt x="54" y="47"/>
                  <a:pt x="55" y="44"/>
                  <a:pt x="55" y="40"/>
                </a:cubicBezTo>
                <a:cubicBezTo>
                  <a:pt x="55" y="37"/>
                  <a:pt x="54" y="33"/>
                  <a:pt x="51" y="31"/>
                </a:cubicBezTo>
                <a:cubicBezTo>
                  <a:pt x="48" y="28"/>
                  <a:pt x="45" y="27"/>
                  <a:pt x="41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206">
            <a:extLst>
              <a:ext uri="{FF2B5EF4-FFF2-40B4-BE49-F238E27FC236}">
                <a16:creationId xmlns="" xmlns:a16="http://schemas.microsoft.com/office/drawing/2014/main" id="{5CA6CCF5-81B8-4463-90FF-994F03DFAFF9}"/>
              </a:ext>
            </a:extLst>
          </p:cNvPr>
          <p:cNvSpPr>
            <a:spLocks/>
          </p:cNvSpPr>
          <p:nvPr/>
        </p:nvSpPr>
        <p:spPr bwMode="auto">
          <a:xfrm>
            <a:off x="7495018" y="4212081"/>
            <a:ext cx="204785" cy="88105"/>
          </a:xfrm>
          <a:custGeom>
            <a:avLst/>
            <a:gdLst>
              <a:gd name="T0" fmla="*/ 131 w 258"/>
              <a:gd name="T1" fmla="*/ 111 h 111"/>
              <a:gd name="T2" fmla="*/ 0 w 258"/>
              <a:gd name="T3" fmla="*/ 12 h 111"/>
              <a:gd name="T4" fmla="*/ 8 w 258"/>
              <a:gd name="T5" fmla="*/ 0 h 111"/>
              <a:gd name="T6" fmla="*/ 131 w 258"/>
              <a:gd name="T7" fmla="*/ 90 h 111"/>
              <a:gd name="T8" fmla="*/ 249 w 258"/>
              <a:gd name="T9" fmla="*/ 0 h 111"/>
              <a:gd name="T10" fmla="*/ 258 w 258"/>
              <a:gd name="T11" fmla="*/ 12 h 111"/>
              <a:gd name="T12" fmla="*/ 131 w 258"/>
              <a:gd name="T13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111">
                <a:moveTo>
                  <a:pt x="131" y="111"/>
                </a:moveTo>
                <a:lnTo>
                  <a:pt x="0" y="12"/>
                </a:lnTo>
                <a:lnTo>
                  <a:pt x="8" y="0"/>
                </a:lnTo>
                <a:lnTo>
                  <a:pt x="131" y="90"/>
                </a:lnTo>
                <a:lnTo>
                  <a:pt x="249" y="0"/>
                </a:lnTo>
                <a:lnTo>
                  <a:pt x="258" y="12"/>
                </a:lnTo>
                <a:lnTo>
                  <a:pt x="131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207">
            <a:extLst>
              <a:ext uri="{FF2B5EF4-FFF2-40B4-BE49-F238E27FC236}">
                <a16:creationId xmlns="" xmlns:a16="http://schemas.microsoft.com/office/drawing/2014/main" id="{E16F1075-05C6-45EF-83B9-2F5F532BE5C1}"/>
              </a:ext>
            </a:extLst>
          </p:cNvPr>
          <p:cNvSpPr>
            <a:spLocks noEditPoints="1"/>
          </p:cNvSpPr>
          <p:nvPr/>
        </p:nvSpPr>
        <p:spPr bwMode="auto">
          <a:xfrm>
            <a:off x="7472000" y="4192237"/>
            <a:ext cx="250028" cy="150017"/>
          </a:xfrm>
          <a:custGeom>
            <a:avLst/>
            <a:gdLst>
              <a:gd name="T0" fmla="*/ 315 w 315"/>
              <a:gd name="T1" fmla="*/ 189 h 189"/>
              <a:gd name="T2" fmla="*/ 0 w 315"/>
              <a:gd name="T3" fmla="*/ 189 h 189"/>
              <a:gd name="T4" fmla="*/ 0 w 315"/>
              <a:gd name="T5" fmla="*/ 0 h 189"/>
              <a:gd name="T6" fmla="*/ 315 w 315"/>
              <a:gd name="T7" fmla="*/ 0 h 189"/>
              <a:gd name="T8" fmla="*/ 315 w 315"/>
              <a:gd name="T9" fmla="*/ 189 h 189"/>
              <a:gd name="T10" fmla="*/ 16 w 315"/>
              <a:gd name="T11" fmla="*/ 177 h 189"/>
              <a:gd name="T12" fmla="*/ 299 w 315"/>
              <a:gd name="T13" fmla="*/ 177 h 189"/>
              <a:gd name="T14" fmla="*/ 299 w 315"/>
              <a:gd name="T15" fmla="*/ 17 h 189"/>
              <a:gd name="T16" fmla="*/ 16 w 315"/>
              <a:gd name="T17" fmla="*/ 17 h 189"/>
              <a:gd name="T18" fmla="*/ 16 w 315"/>
              <a:gd name="T19" fmla="*/ 17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5" h="189">
                <a:moveTo>
                  <a:pt x="315" y="189"/>
                </a:moveTo>
                <a:lnTo>
                  <a:pt x="0" y="189"/>
                </a:lnTo>
                <a:lnTo>
                  <a:pt x="0" y="0"/>
                </a:lnTo>
                <a:lnTo>
                  <a:pt x="315" y="0"/>
                </a:lnTo>
                <a:lnTo>
                  <a:pt x="315" y="189"/>
                </a:lnTo>
                <a:close/>
                <a:moveTo>
                  <a:pt x="16" y="177"/>
                </a:moveTo>
                <a:lnTo>
                  <a:pt x="299" y="177"/>
                </a:lnTo>
                <a:lnTo>
                  <a:pt x="299" y="17"/>
                </a:lnTo>
                <a:lnTo>
                  <a:pt x="16" y="17"/>
                </a:lnTo>
                <a:lnTo>
                  <a:pt x="16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208">
            <a:extLst>
              <a:ext uri="{FF2B5EF4-FFF2-40B4-BE49-F238E27FC236}">
                <a16:creationId xmlns="" xmlns:a16="http://schemas.microsoft.com/office/drawing/2014/main" id="{1171846F-723E-4530-A6EC-9E865DF32867}"/>
              </a:ext>
            </a:extLst>
          </p:cNvPr>
          <p:cNvSpPr>
            <a:spLocks noEditPoints="1"/>
          </p:cNvSpPr>
          <p:nvPr/>
        </p:nvSpPr>
        <p:spPr bwMode="auto">
          <a:xfrm>
            <a:off x="5206670" y="2026918"/>
            <a:ext cx="103980" cy="100805"/>
          </a:xfrm>
          <a:custGeom>
            <a:avLst/>
            <a:gdLst>
              <a:gd name="T0" fmla="*/ 16 w 32"/>
              <a:gd name="T1" fmla="*/ 31 h 31"/>
              <a:gd name="T2" fmla="*/ 0 w 32"/>
              <a:gd name="T3" fmla="*/ 16 h 31"/>
              <a:gd name="T4" fmla="*/ 16 w 32"/>
              <a:gd name="T5" fmla="*/ 0 h 31"/>
              <a:gd name="T6" fmla="*/ 32 w 32"/>
              <a:gd name="T7" fmla="*/ 16 h 31"/>
              <a:gd name="T8" fmla="*/ 16 w 32"/>
              <a:gd name="T9" fmla="*/ 31 h 31"/>
              <a:gd name="T10" fmla="*/ 16 w 32"/>
              <a:gd name="T11" fmla="*/ 4 h 31"/>
              <a:gd name="T12" fmla="*/ 4 w 32"/>
              <a:gd name="T13" fmla="*/ 16 h 31"/>
              <a:gd name="T14" fmla="*/ 16 w 32"/>
              <a:gd name="T15" fmla="*/ 27 h 31"/>
              <a:gd name="T16" fmla="*/ 28 w 32"/>
              <a:gd name="T17" fmla="*/ 16 h 31"/>
              <a:gd name="T18" fmla="*/ 16 w 32"/>
              <a:gd name="T1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1">
                <a:moveTo>
                  <a:pt x="16" y="31"/>
                </a:moveTo>
                <a:cubicBezTo>
                  <a:pt x="7" y="31"/>
                  <a:pt x="0" y="24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4"/>
                  <a:pt x="25" y="31"/>
                  <a:pt x="16" y="31"/>
                </a:cubicBezTo>
                <a:close/>
                <a:moveTo>
                  <a:pt x="16" y="4"/>
                </a:moveTo>
                <a:cubicBezTo>
                  <a:pt x="9" y="4"/>
                  <a:pt x="4" y="9"/>
                  <a:pt x="4" y="16"/>
                </a:cubicBezTo>
                <a:cubicBezTo>
                  <a:pt x="4" y="22"/>
                  <a:pt x="9" y="27"/>
                  <a:pt x="16" y="27"/>
                </a:cubicBezTo>
                <a:cubicBezTo>
                  <a:pt x="23" y="27"/>
                  <a:pt x="28" y="22"/>
                  <a:pt x="28" y="16"/>
                </a:cubicBezTo>
                <a:cubicBezTo>
                  <a:pt x="28" y="9"/>
                  <a:pt x="23" y="4"/>
                  <a:pt x="1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209">
            <a:extLst>
              <a:ext uri="{FF2B5EF4-FFF2-40B4-BE49-F238E27FC236}">
                <a16:creationId xmlns="" xmlns:a16="http://schemas.microsoft.com/office/drawing/2014/main" id="{A5E3CA0A-5520-46D6-BF0B-7E6395C1C8A1}"/>
              </a:ext>
            </a:extLst>
          </p:cNvPr>
          <p:cNvSpPr>
            <a:spLocks noEditPoints="1"/>
          </p:cNvSpPr>
          <p:nvPr/>
        </p:nvSpPr>
        <p:spPr bwMode="auto">
          <a:xfrm>
            <a:off x="5343193" y="1945163"/>
            <a:ext cx="100805" cy="100805"/>
          </a:xfrm>
          <a:custGeom>
            <a:avLst/>
            <a:gdLst>
              <a:gd name="T0" fmla="*/ 15 w 31"/>
              <a:gd name="T1" fmla="*/ 31 h 31"/>
              <a:gd name="T2" fmla="*/ 0 w 31"/>
              <a:gd name="T3" fmla="*/ 16 h 31"/>
              <a:gd name="T4" fmla="*/ 15 w 31"/>
              <a:gd name="T5" fmla="*/ 0 h 31"/>
              <a:gd name="T6" fmla="*/ 31 w 31"/>
              <a:gd name="T7" fmla="*/ 16 h 31"/>
              <a:gd name="T8" fmla="*/ 15 w 31"/>
              <a:gd name="T9" fmla="*/ 31 h 31"/>
              <a:gd name="T10" fmla="*/ 15 w 31"/>
              <a:gd name="T11" fmla="*/ 4 h 31"/>
              <a:gd name="T12" fmla="*/ 3 w 31"/>
              <a:gd name="T13" fmla="*/ 16 h 31"/>
              <a:gd name="T14" fmla="*/ 15 w 31"/>
              <a:gd name="T15" fmla="*/ 28 h 31"/>
              <a:gd name="T16" fmla="*/ 27 w 31"/>
              <a:gd name="T17" fmla="*/ 16 h 31"/>
              <a:gd name="T18" fmla="*/ 15 w 31"/>
              <a:gd name="T19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31">
                <a:moveTo>
                  <a:pt x="15" y="31"/>
                </a:moveTo>
                <a:cubicBezTo>
                  <a:pt x="7" y="31"/>
                  <a:pt x="0" y="24"/>
                  <a:pt x="0" y="16"/>
                </a:cubicBezTo>
                <a:cubicBezTo>
                  <a:pt x="0" y="7"/>
                  <a:pt x="7" y="0"/>
                  <a:pt x="15" y="0"/>
                </a:cubicBezTo>
                <a:cubicBezTo>
                  <a:pt x="24" y="0"/>
                  <a:pt x="31" y="7"/>
                  <a:pt x="31" y="16"/>
                </a:cubicBezTo>
                <a:cubicBezTo>
                  <a:pt x="31" y="24"/>
                  <a:pt x="24" y="31"/>
                  <a:pt x="15" y="31"/>
                </a:cubicBezTo>
                <a:close/>
                <a:moveTo>
                  <a:pt x="15" y="4"/>
                </a:moveTo>
                <a:cubicBezTo>
                  <a:pt x="9" y="4"/>
                  <a:pt x="3" y="9"/>
                  <a:pt x="3" y="16"/>
                </a:cubicBezTo>
                <a:cubicBezTo>
                  <a:pt x="3" y="22"/>
                  <a:pt x="9" y="28"/>
                  <a:pt x="15" y="28"/>
                </a:cubicBezTo>
                <a:cubicBezTo>
                  <a:pt x="22" y="28"/>
                  <a:pt x="27" y="22"/>
                  <a:pt x="27" y="16"/>
                </a:cubicBezTo>
                <a:cubicBezTo>
                  <a:pt x="27" y="9"/>
                  <a:pt x="22" y="4"/>
                  <a:pt x="1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 210">
            <a:extLst>
              <a:ext uri="{FF2B5EF4-FFF2-40B4-BE49-F238E27FC236}">
                <a16:creationId xmlns="" xmlns:a16="http://schemas.microsoft.com/office/drawing/2014/main" id="{21259261-B625-4875-A458-A539957B8658}"/>
              </a:ext>
            </a:extLst>
          </p:cNvPr>
          <p:cNvSpPr>
            <a:spLocks noEditPoints="1"/>
          </p:cNvSpPr>
          <p:nvPr/>
        </p:nvSpPr>
        <p:spPr bwMode="auto">
          <a:xfrm>
            <a:off x="5343193" y="2107880"/>
            <a:ext cx="100805" cy="100805"/>
          </a:xfrm>
          <a:custGeom>
            <a:avLst/>
            <a:gdLst>
              <a:gd name="T0" fmla="*/ 15 w 31"/>
              <a:gd name="T1" fmla="*/ 31 h 31"/>
              <a:gd name="T2" fmla="*/ 0 w 31"/>
              <a:gd name="T3" fmla="*/ 15 h 31"/>
              <a:gd name="T4" fmla="*/ 15 w 31"/>
              <a:gd name="T5" fmla="*/ 0 h 31"/>
              <a:gd name="T6" fmla="*/ 31 w 31"/>
              <a:gd name="T7" fmla="*/ 15 h 31"/>
              <a:gd name="T8" fmla="*/ 15 w 31"/>
              <a:gd name="T9" fmla="*/ 31 h 31"/>
              <a:gd name="T10" fmla="*/ 15 w 31"/>
              <a:gd name="T11" fmla="*/ 3 h 31"/>
              <a:gd name="T12" fmla="*/ 3 w 31"/>
              <a:gd name="T13" fmla="*/ 15 h 31"/>
              <a:gd name="T14" fmla="*/ 15 w 31"/>
              <a:gd name="T15" fmla="*/ 27 h 31"/>
              <a:gd name="T16" fmla="*/ 27 w 31"/>
              <a:gd name="T17" fmla="*/ 15 h 31"/>
              <a:gd name="T18" fmla="*/ 15 w 31"/>
              <a:gd name="T19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31">
                <a:moveTo>
                  <a:pt x="15" y="31"/>
                </a:moveTo>
                <a:cubicBezTo>
                  <a:pt x="7" y="31"/>
                  <a:pt x="0" y="24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4" y="0"/>
                  <a:pt x="31" y="7"/>
                  <a:pt x="31" y="15"/>
                </a:cubicBezTo>
                <a:cubicBezTo>
                  <a:pt x="31" y="24"/>
                  <a:pt x="24" y="31"/>
                  <a:pt x="15" y="31"/>
                </a:cubicBezTo>
                <a:close/>
                <a:moveTo>
                  <a:pt x="15" y="3"/>
                </a:moveTo>
                <a:cubicBezTo>
                  <a:pt x="9" y="3"/>
                  <a:pt x="3" y="9"/>
                  <a:pt x="3" y="15"/>
                </a:cubicBezTo>
                <a:cubicBezTo>
                  <a:pt x="3" y="22"/>
                  <a:pt x="9" y="27"/>
                  <a:pt x="15" y="27"/>
                </a:cubicBezTo>
                <a:cubicBezTo>
                  <a:pt x="22" y="27"/>
                  <a:pt x="27" y="22"/>
                  <a:pt x="27" y="15"/>
                </a:cubicBezTo>
                <a:cubicBezTo>
                  <a:pt x="27" y="9"/>
                  <a:pt x="22" y="3"/>
                  <a:pt x="1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211">
            <a:extLst>
              <a:ext uri="{FF2B5EF4-FFF2-40B4-BE49-F238E27FC236}">
                <a16:creationId xmlns="" xmlns:a16="http://schemas.microsoft.com/office/drawing/2014/main" id="{0CB1C3D7-5260-48FD-8214-D01525447549}"/>
              </a:ext>
            </a:extLst>
          </p:cNvPr>
          <p:cNvSpPr>
            <a:spLocks/>
          </p:cNvSpPr>
          <p:nvPr/>
        </p:nvSpPr>
        <p:spPr bwMode="auto">
          <a:xfrm>
            <a:off x="5290806" y="2013425"/>
            <a:ext cx="71437" cy="46037"/>
          </a:xfrm>
          <a:custGeom>
            <a:avLst/>
            <a:gdLst>
              <a:gd name="T0" fmla="*/ 2 w 22"/>
              <a:gd name="T1" fmla="*/ 14 h 14"/>
              <a:gd name="T2" fmla="*/ 0 w 22"/>
              <a:gd name="T3" fmla="*/ 13 h 14"/>
              <a:gd name="T4" fmla="*/ 1 w 22"/>
              <a:gd name="T5" fmla="*/ 11 h 14"/>
              <a:gd name="T6" fmla="*/ 18 w 22"/>
              <a:gd name="T7" fmla="*/ 0 h 14"/>
              <a:gd name="T8" fmla="*/ 21 w 22"/>
              <a:gd name="T9" fmla="*/ 1 h 14"/>
              <a:gd name="T10" fmla="*/ 20 w 22"/>
              <a:gd name="T11" fmla="*/ 3 h 14"/>
              <a:gd name="T12" fmla="*/ 3 w 22"/>
              <a:gd name="T13" fmla="*/ 14 h 14"/>
              <a:gd name="T14" fmla="*/ 2 w 2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4">
                <a:moveTo>
                  <a:pt x="2" y="14"/>
                </a:moveTo>
                <a:cubicBezTo>
                  <a:pt x="1" y="14"/>
                  <a:pt x="1" y="14"/>
                  <a:pt x="0" y="13"/>
                </a:cubicBezTo>
                <a:cubicBezTo>
                  <a:pt x="0" y="13"/>
                  <a:pt x="0" y="11"/>
                  <a:pt x="1" y="11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1" y="0"/>
                  <a:pt x="21" y="1"/>
                </a:cubicBezTo>
                <a:cubicBezTo>
                  <a:pt x="22" y="2"/>
                  <a:pt x="21" y="3"/>
                  <a:pt x="20" y="3"/>
                </a:cubicBezTo>
                <a:cubicBezTo>
                  <a:pt x="3" y="14"/>
                  <a:pt x="3" y="14"/>
                  <a:pt x="3" y="14"/>
                </a:cubicBezTo>
                <a:lnTo>
                  <a:pt x="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212">
            <a:extLst>
              <a:ext uri="{FF2B5EF4-FFF2-40B4-BE49-F238E27FC236}">
                <a16:creationId xmlns="" xmlns:a16="http://schemas.microsoft.com/office/drawing/2014/main" id="{932F0423-4978-4741-B360-107B0BDF45EB}"/>
              </a:ext>
            </a:extLst>
          </p:cNvPr>
          <p:cNvSpPr>
            <a:spLocks/>
          </p:cNvSpPr>
          <p:nvPr/>
        </p:nvSpPr>
        <p:spPr bwMode="auto">
          <a:xfrm>
            <a:off x="5290806" y="2092005"/>
            <a:ext cx="71437" cy="48418"/>
          </a:xfrm>
          <a:custGeom>
            <a:avLst/>
            <a:gdLst>
              <a:gd name="T0" fmla="*/ 19 w 22"/>
              <a:gd name="T1" fmla="*/ 15 h 15"/>
              <a:gd name="T2" fmla="*/ 18 w 22"/>
              <a:gd name="T3" fmla="*/ 15 h 15"/>
              <a:gd name="T4" fmla="*/ 1 w 22"/>
              <a:gd name="T5" fmla="*/ 4 h 15"/>
              <a:gd name="T6" fmla="*/ 0 w 22"/>
              <a:gd name="T7" fmla="*/ 2 h 15"/>
              <a:gd name="T8" fmla="*/ 3 w 22"/>
              <a:gd name="T9" fmla="*/ 1 h 15"/>
              <a:gd name="T10" fmla="*/ 20 w 22"/>
              <a:gd name="T11" fmla="*/ 12 h 15"/>
              <a:gd name="T12" fmla="*/ 21 w 22"/>
              <a:gd name="T13" fmla="*/ 14 h 15"/>
              <a:gd name="T14" fmla="*/ 19 w 22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5">
                <a:moveTo>
                  <a:pt x="19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2"/>
                  <a:pt x="0" y="2"/>
                </a:cubicBezTo>
                <a:cubicBezTo>
                  <a:pt x="1" y="1"/>
                  <a:pt x="2" y="0"/>
                  <a:pt x="3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2" y="13"/>
                  <a:pt x="21" y="14"/>
                </a:cubicBezTo>
                <a:cubicBezTo>
                  <a:pt x="21" y="15"/>
                  <a:pt x="20" y="15"/>
                  <a:pt x="1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213">
            <a:extLst>
              <a:ext uri="{FF2B5EF4-FFF2-40B4-BE49-F238E27FC236}">
                <a16:creationId xmlns="" xmlns:a16="http://schemas.microsoft.com/office/drawing/2014/main" id="{0722FDD3-04B3-452C-94BC-505D815E6161}"/>
              </a:ext>
            </a:extLst>
          </p:cNvPr>
          <p:cNvSpPr>
            <a:spLocks noEditPoints="1"/>
          </p:cNvSpPr>
          <p:nvPr/>
        </p:nvSpPr>
        <p:spPr bwMode="auto">
          <a:xfrm>
            <a:off x="5297156" y="5161391"/>
            <a:ext cx="126998" cy="123824"/>
          </a:xfrm>
          <a:custGeom>
            <a:avLst/>
            <a:gdLst>
              <a:gd name="T0" fmla="*/ 19 w 39"/>
              <a:gd name="T1" fmla="*/ 38 h 38"/>
              <a:gd name="T2" fmla="*/ 0 w 39"/>
              <a:gd name="T3" fmla="*/ 19 h 38"/>
              <a:gd name="T4" fmla="*/ 19 w 39"/>
              <a:gd name="T5" fmla="*/ 0 h 38"/>
              <a:gd name="T6" fmla="*/ 39 w 39"/>
              <a:gd name="T7" fmla="*/ 19 h 38"/>
              <a:gd name="T8" fmla="*/ 19 w 39"/>
              <a:gd name="T9" fmla="*/ 38 h 38"/>
              <a:gd name="T10" fmla="*/ 19 w 39"/>
              <a:gd name="T11" fmla="*/ 4 h 38"/>
              <a:gd name="T12" fmla="*/ 4 w 39"/>
              <a:gd name="T13" fmla="*/ 19 h 38"/>
              <a:gd name="T14" fmla="*/ 19 w 39"/>
              <a:gd name="T15" fmla="*/ 35 h 38"/>
              <a:gd name="T16" fmla="*/ 35 w 39"/>
              <a:gd name="T17" fmla="*/ 19 h 38"/>
              <a:gd name="T18" fmla="*/ 19 w 39"/>
              <a:gd name="T1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38">
                <a:moveTo>
                  <a:pt x="19" y="38"/>
                </a:moveTo>
                <a:cubicBezTo>
                  <a:pt x="9" y="38"/>
                  <a:pt x="0" y="30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30" y="0"/>
                  <a:pt x="39" y="8"/>
                  <a:pt x="39" y="19"/>
                </a:cubicBezTo>
                <a:cubicBezTo>
                  <a:pt x="39" y="30"/>
                  <a:pt x="30" y="38"/>
                  <a:pt x="19" y="38"/>
                </a:cubicBezTo>
                <a:close/>
                <a:moveTo>
                  <a:pt x="19" y="4"/>
                </a:moveTo>
                <a:cubicBezTo>
                  <a:pt x="11" y="4"/>
                  <a:pt x="4" y="10"/>
                  <a:pt x="4" y="19"/>
                </a:cubicBezTo>
                <a:cubicBezTo>
                  <a:pt x="4" y="28"/>
                  <a:pt x="11" y="35"/>
                  <a:pt x="19" y="35"/>
                </a:cubicBezTo>
                <a:cubicBezTo>
                  <a:pt x="28" y="35"/>
                  <a:pt x="35" y="28"/>
                  <a:pt x="35" y="19"/>
                </a:cubicBezTo>
                <a:cubicBezTo>
                  <a:pt x="35" y="10"/>
                  <a:pt x="28" y="4"/>
                  <a:pt x="1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214">
            <a:extLst>
              <a:ext uri="{FF2B5EF4-FFF2-40B4-BE49-F238E27FC236}">
                <a16:creationId xmlns="" xmlns:a16="http://schemas.microsoft.com/office/drawing/2014/main" id="{B9E4545C-6083-4D92-BBB8-665698017C95}"/>
              </a:ext>
            </a:extLst>
          </p:cNvPr>
          <p:cNvSpPr>
            <a:spLocks noEditPoints="1"/>
          </p:cNvSpPr>
          <p:nvPr/>
        </p:nvSpPr>
        <p:spPr bwMode="auto">
          <a:xfrm>
            <a:off x="5251913" y="5301883"/>
            <a:ext cx="217484" cy="116680"/>
          </a:xfrm>
          <a:custGeom>
            <a:avLst/>
            <a:gdLst>
              <a:gd name="T0" fmla="*/ 65 w 67"/>
              <a:gd name="T1" fmla="*/ 36 h 36"/>
              <a:gd name="T2" fmla="*/ 0 w 67"/>
              <a:gd name="T3" fmla="*/ 36 h 36"/>
              <a:gd name="T4" fmla="*/ 0 w 67"/>
              <a:gd name="T5" fmla="*/ 34 h 36"/>
              <a:gd name="T6" fmla="*/ 33 w 67"/>
              <a:gd name="T7" fmla="*/ 0 h 36"/>
              <a:gd name="T8" fmla="*/ 67 w 67"/>
              <a:gd name="T9" fmla="*/ 34 h 36"/>
              <a:gd name="T10" fmla="*/ 67 w 67"/>
              <a:gd name="T11" fmla="*/ 36 h 36"/>
              <a:gd name="T12" fmla="*/ 65 w 67"/>
              <a:gd name="T13" fmla="*/ 36 h 36"/>
              <a:gd name="T14" fmla="*/ 3 w 67"/>
              <a:gd name="T15" fmla="*/ 32 h 36"/>
              <a:gd name="T16" fmla="*/ 63 w 67"/>
              <a:gd name="T17" fmla="*/ 32 h 36"/>
              <a:gd name="T18" fmla="*/ 33 w 67"/>
              <a:gd name="T19" fmla="*/ 4 h 36"/>
              <a:gd name="T20" fmla="*/ 3 w 67"/>
              <a:gd name="T21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36">
                <a:moveTo>
                  <a:pt x="65" y="36"/>
                </a:moveTo>
                <a:cubicBezTo>
                  <a:pt x="0" y="36"/>
                  <a:pt x="0" y="36"/>
                  <a:pt x="0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3" y="0"/>
                </a:cubicBezTo>
                <a:cubicBezTo>
                  <a:pt x="52" y="0"/>
                  <a:pt x="67" y="15"/>
                  <a:pt x="67" y="34"/>
                </a:cubicBezTo>
                <a:cubicBezTo>
                  <a:pt x="67" y="36"/>
                  <a:pt x="67" y="36"/>
                  <a:pt x="67" y="36"/>
                </a:cubicBezTo>
                <a:lnTo>
                  <a:pt x="65" y="36"/>
                </a:lnTo>
                <a:close/>
                <a:moveTo>
                  <a:pt x="3" y="32"/>
                </a:moveTo>
                <a:cubicBezTo>
                  <a:pt x="63" y="32"/>
                  <a:pt x="63" y="32"/>
                  <a:pt x="63" y="32"/>
                </a:cubicBezTo>
                <a:cubicBezTo>
                  <a:pt x="62" y="17"/>
                  <a:pt x="49" y="4"/>
                  <a:pt x="33" y="4"/>
                </a:cubicBezTo>
                <a:cubicBezTo>
                  <a:pt x="17" y="4"/>
                  <a:pt x="4" y="17"/>
                  <a:pt x="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215">
            <a:extLst>
              <a:ext uri="{FF2B5EF4-FFF2-40B4-BE49-F238E27FC236}">
                <a16:creationId xmlns="" xmlns:a16="http://schemas.microsoft.com/office/drawing/2014/main" id="{DB5E0FB3-462A-4281-A205-D493D516101D}"/>
              </a:ext>
            </a:extLst>
          </p:cNvPr>
          <p:cNvSpPr>
            <a:spLocks noEditPoints="1"/>
          </p:cNvSpPr>
          <p:nvPr/>
        </p:nvSpPr>
        <p:spPr bwMode="auto">
          <a:xfrm>
            <a:off x="4274027" y="4176362"/>
            <a:ext cx="200816" cy="279396"/>
          </a:xfrm>
          <a:custGeom>
            <a:avLst/>
            <a:gdLst>
              <a:gd name="T0" fmla="*/ 32 w 62"/>
              <a:gd name="T1" fmla="*/ 86 h 86"/>
              <a:gd name="T2" fmla="*/ 31 w 62"/>
              <a:gd name="T3" fmla="*/ 85 h 86"/>
              <a:gd name="T4" fmla="*/ 0 w 62"/>
              <a:gd name="T5" fmla="*/ 32 h 86"/>
              <a:gd name="T6" fmla="*/ 30 w 62"/>
              <a:gd name="T7" fmla="*/ 0 h 86"/>
              <a:gd name="T8" fmla="*/ 52 w 62"/>
              <a:gd name="T9" fmla="*/ 9 h 86"/>
              <a:gd name="T10" fmla="*/ 61 w 62"/>
              <a:gd name="T11" fmla="*/ 30 h 86"/>
              <a:gd name="T12" fmla="*/ 34 w 62"/>
              <a:gd name="T13" fmla="*/ 85 h 86"/>
              <a:gd name="T14" fmla="*/ 32 w 62"/>
              <a:gd name="T15" fmla="*/ 86 h 86"/>
              <a:gd name="T16" fmla="*/ 30 w 62"/>
              <a:gd name="T17" fmla="*/ 4 h 86"/>
              <a:gd name="T18" fmla="*/ 4 w 62"/>
              <a:gd name="T19" fmla="*/ 32 h 86"/>
              <a:gd name="T20" fmla="*/ 32 w 62"/>
              <a:gd name="T21" fmla="*/ 81 h 86"/>
              <a:gd name="T22" fmla="*/ 57 w 62"/>
              <a:gd name="T23" fmla="*/ 30 h 86"/>
              <a:gd name="T24" fmla="*/ 49 w 62"/>
              <a:gd name="T25" fmla="*/ 11 h 86"/>
              <a:gd name="T26" fmla="*/ 30 w 62"/>
              <a:gd name="T27" fmla="*/ 4 h 86"/>
              <a:gd name="T28" fmla="*/ 31 w 62"/>
              <a:gd name="T29" fmla="*/ 45 h 86"/>
              <a:gd name="T30" fmla="*/ 21 w 62"/>
              <a:gd name="T31" fmla="*/ 41 h 86"/>
              <a:gd name="T32" fmla="*/ 17 w 62"/>
              <a:gd name="T33" fmla="*/ 32 h 86"/>
              <a:gd name="T34" fmla="*/ 30 w 62"/>
              <a:gd name="T35" fmla="*/ 17 h 86"/>
              <a:gd name="T36" fmla="*/ 40 w 62"/>
              <a:gd name="T37" fmla="*/ 21 h 86"/>
              <a:gd name="T38" fmla="*/ 44 w 62"/>
              <a:gd name="T39" fmla="*/ 31 h 86"/>
              <a:gd name="T40" fmla="*/ 41 w 62"/>
              <a:gd name="T41" fmla="*/ 41 h 86"/>
              <a:gd name="T42" fmla="*/ 31 w 62"/>
              <a:gd name="T43" fmla="*/ 45 h 86"/>
              <a:gd name="T44" fmla="*/ 31 w 62"/>
              <a:gd name="T45" fmla="*/ 21 h 86"/>
              <a:gd name="T46" fmla="*/ 30 w 62"/>
              <a:gd name="T47" fmla="*/ 21 h 86"/>
              <a:gd name="T48" fmla="*/ 21 w 62"/>
              <a:gd name="T49" fmla="*/ 31 h 86"/>
              <a:gd name="T50" fmla="*/ 24 w 62"/>
              <a:gd name="T51" fmla="*/ 38 h 86"/>
              <a:gd name="T52" fmla="*/ 31 w 62"/>
              <a:gd name="T53" fmla="*/ 41 h 86"/>
              <a:gd name="T54" fmla="*/ 31 w 62"/>
              <a:gd name="T55" fmla="*/ 41 h 86"/>
              <a:gd name="T56" fmla="*/ 38 w 62"/>
              <a:gd name="T57" fmla="*/ 38 h 86"/>
              <a:gd name="T58" fmla="*/ 41 w 62"/>
              <a:gd name="T59" fmla="*/ 31 h 86"/>
              <a:gd name="T60" fmla="*/ 38 w 62"/>
              <a:gd name="T61" fmla="*/ 24 h 86"/>
              <a:gd name="T62" fmla="*/ 31 w 62"/>
              <a:gd name="T63" fmla="*/ 2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2" h="86">
                <a:moveTo>
                  <a:pt x="32" y="86"/>
                </a:moveTo>
                <a:cubicBezTo>
                  <a:pt x="32" y="86"/>
                  <a:pt x="31" y="86"/>
                  <a:pt x="31" y="85"/>
                </a:cubicBezTo>
                <a:cubicBezTo>
                  <a:pt x="30" y="84"/>
                  <a:pt x="1" y="48"/>
                  <a:pt x="0" y="32"/>
                </a:cubicBezTo>
                <a:cubicBezTo>
                  <a:pt x="0" y="15"/>
                  <a:pt x="13" y="1"/>
                  <a:pt x="30" y="0"/>
                </a:cubicBezTo>
                <a:cubicBezTo>
                  <a:pt x="38" y="0"/>
                  <a:pt x="46" y="3"/>
                  <a:pt x="52" y="9"/>
                </a:cubicBezTo>
                <a:cubicBezTo>
                  <a:pt x="57" y="14"/>
                  <a:pt x="61" y="22"/>
                  <a:pt x="61" y="30"/>
                </a:cubicBezTo>
                <a:cubicBezTo>
                  <a:pt x="62" y="46"/>
                  <a:pt x="35" y="83"/>
                  <a:pt x="34" y="85"/>
                </a:cubicBezTo>
                <a:cubicBezTo>
                  <a:pt x="33" y="85"/>
                  <a:pt x="33" y="86"/>
                  <a:pt x="32" y="86"/>
                </a:cubicBezTo>
                <a:close/>
                <a:moveTo>
                  <a:pt x="30" y="4"/>
                </a:moveTo>
                <a:cubicBezTo>
                  <a:pt x="15" y="5"/>
                  <a:pt x="4" y="17"/>
                  <a:pt x="4" y="32"/>
                </a:cubicBezTo>
                <a:cubicBezTo>
                  <a:pt x="4" y="45"/>
                  <a:pt x="26" y="73"/>
                  <a:pt x="32" y="81"/>
                </a:cubicBezTo>
                <a:cubicBezTo>
                  <a:pt x="38" y="73"/>
                  <a:pt x="58" y="43"/>
                  <a:pt x="57" y="30"/>
                </a:cubicBezTo>
                <a:cubicBezTo>
                  <a:pt x="57" y="23"/>
                  <a:pt x="54" y="16"/>
                  <a:pt x="49" y="11"/>
                </a:cubicBezTo>
                <a:cubicBezTo>
                  <a:pt x="44" y="7"/>
                  <a:pt x="37" y="4"/>
                  <a:pt x="30" y="4"/>
                </a:cubicBezTo>
                <a:close/>
                <a:moveTo>
                  <a:pt x="31" y="45"/>
                </a:moveTo>
                <a:cubicBezTo>
                  <a:pt x="27" y="45"/>
                  <a:pt x="24" y="44"/>
                  <a:pt x="21" y="41"/>
                </a:cubicBezTo>
                <a:cubicBezTo>
                  <a:pt x="19" y="39"/>
                  <a:pt x="17" y="35"/>
                  <a:pt x="17" y="32"/>
                </a:cubicBezTo>
                <a:cubicBezTo>
                  <a:pt x="17" y="24"/>
                  <a:pt x="23" y="18"/>
                  <a:pt x="30" y="17"/>
                </a:cubicBezTo>
                <a:cubicBezTo>
                  <a:pt x="34" y="17"/>
                  <a:pt x="37" y="19"/>
                  <a:pt x="40" y="21"/>
                </a:cubicBezTo>
                <a:cubicBezTo>
                  <a:pt x="43" y="24"/>
                  <a:pt x="44" y="27"/>
                  <a:pt x="44" y="31"/>
                </a:cubicBezTo>
                <a:cubicBezTo>
                  <a:pt x="45" y="34"/>
                  <a:pt x="43" y="38"/>
                  <a:pt x="41" y="41"/>
                </a:cubicBezTo>
                <a:cubicBezTo>
                  <a:pt x="38" y="43"/>
                  <a:pt x="35" y="45"/>
                  <a:pt x="31" y="45"/>
                </a:cubicBezTo>
                <a:close/>
                <a:moveTo>
                  <a:pt x="31" y="21"/>
                </a:moveTo>
                <a:cubicBezTo>
                  <a:pt x="30" y="21"/>
                  <a:pt x="30" y="21"/>
                  <a:pt x="30" y="21"/>
                </a:cubicBezTo>
                <a:cubicBezTo>
                  <a:pt x="25" y="21"/>
                  <a:pt x="20" y="26"/>
                  <a:pt x="21" y="31"/>
                </a:cubicBezTo>
                <a:cubicBezTo>
                  <a:pt x="21" y="34"/>
                  <a:pt x="22" y="37"/>
                  <a:pt x="24" y="38"/>
                </a:cubicBezTo>
                <a:cubicBezTo>
                  <a:pt x="26" y="40"/>
                  <a:pt x="28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4" y="41"/>
                  <a:pt x="36" y="40"/>
                  <a:pt x="38" y="38"/>
                </a:cubicBezTo>
                <a:cubicBezTo>
                  <a:pt x="40" y="36"/>
                  <a:pt x="41" y="33"/>
                  <a:pt x="41" y="31"/>
                </a:cubicBezTo>
                <a:cubicBezTo>
                  <a:pt x="41" y="28"/>
                  <a:pt x="40" y="26"/>
                  <a:pt x="38" y="24"/>
                </a:cubicBezTo>
                <a:cubicBezTo>
                  <a:pt x="36" y="22"/>
                  <a:pt x="33" y="21"/>
                  <a:pt x="3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216">
            <a:extLst>
              <a:ext uri="{FF2B5EF4-FFF2-40B4-BE49-F238E27FC236}">
                <a16:creationId xmlns="" xmlns:a16="http://schemas.microsoft.com/office/drawing/2014/main" id="{8FED28FB-BE6E-40FD-B394-B53D8467E1BA}"/>
              </a:ext>
            </a:extLst>
          </p:cNvPr>
          <p:cNvSpPr>
            <a:spLocks/>
          </p:cNvSpPr>
          <p:nvPr/>
        </p:nvSpPr>
        <p:spPr bwMode="auto">
          <a:xfrm>
            <a:off x="6594124" y="5103449"/>
            <a:ext cx="146842" cy="12700"/>
          </a:xfrm>
          <a:custGeom>
            <a:avLst/>
            <a:gdLst>
              <a:gd name="T0" fmla="*/ 43 w 45"/>
              <a:gd name="T1" fmla="*/ 4 h 4"/>
              <a:gd name="T2" fmla="*/ 2 w 45"/>
              <a:gd name="T3" fmla="*/ 4 h 4"/>
              <a:gd name="T4" fmla="*/ 0 w 45"/>
              <a:gd name="T5" fmla="*/ 2 h 4"/>
              <a:gd name="T6" fmla="*/ 2 w 45"/>
              <a:gd name="T7" fmla="*/ 0 h 4"/>
              <a:gd name="T8" fmla="*/ 43 w 45"/>
              <a:gd name="T9" fmla="*/ 0 h 4"/>
              <a:gd name="T10" fmla="*/ 45 w 45"/>
              <a:gd name="T11" fmla="*/ 2 h 4"/>
              <a:gd name="T12" fmla="*/ 43 w 45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">
                <a:moveTo>
                  <a:pt x="43" y="4"/>
                </a:moveTo>
                <a:cubicBezTo>
                  <a:pt x="2" y="4"/>
                  <a:pt x="2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3"/>
                  <a:pt x="44" y="4"/>
                  <a:pt x="43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217">
            <a:extLst>
              <a:ext uri="{FF2B5EF4-FFF2-40B4-BE49-F238E27FC236}">
                <a16:creationId xmlns="" xmlns:a16="http://schemas.microsoft.com/office/drawing/2014/main" id="{C7B6EE2A-2ECD-45D9-9E8E-07C652706491}"/>
              </a:ext>
            </a:extLst>
          </p:cNvPr>
          <p:cNvSpPr>
            <a:spLocks/>
          </p:cNvSpPr>
          <p:nvPr/>
        </p:nvSpPr>
        <p:spPr bwMode="auto">
          <a:xfrm>
            <a:off x="6594124" y="5148691"/>
            <a:ext cx="146842" cy="9525"/>
          </a:xfrm>
          <a:custGeom>
            <a:avLst/>
            <a:gdLst>
              <a:gd name="T0" fmla="*/ 43 w 45"/>
              <a:gd name="T1" fmla="*/ 3 h 3"/>
              <a:gd name="T2" fmla="*/ 2 w 45"/>
              <a:gd name="T3" fmla="*/ 3 h 3"/>
              <a:gd name="T4" fmla="*/ 0 w 45"/>
              <a:gd name="T5" fmla="*/ 2 h 3"/>
              <a:gd name="T6" fmla="*/ 2 w 45"/>
              <a:gd name="T7" fmla="*/ 0 h 3"/>
              <a:gd name="T8" fmla="*/ 43 w 45"/>
              <a:gd name="T9" fmla="*/ 0 h 3"/>
              <a:gd name="T10" fmla="*/ 45 w 45"/>
              <a:gd name="T11" fmla="*/ 2 h 3"/>
              <a:gd name="T12" fmla="*/ 43 w 45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">
                <a:moveTo>
                  <a:pt x="43" y="3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0"/>
                  <a:pt x="0" y="0"/>
                  <a:pt x="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0"/>
                  <a:pt x="45" y="2"/>
                </a:cubicBezTo>
                <a:cubicBezTo>
                  <a:pt x="45" y="3"/>
                  <a:pt x="44" y="3"/>
                  <a:pt x="4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218">
            <a:extLst>
              <a:ext uri="{FF2B5EF4-FFF2-40B4-BE49-F238E27FC236}">
                <a16:creationId xmlns="" xmlns:a16="http://schemas.microsoft.com/office/drawing/2014/main" id="{98313CB6-8358-4E16-8823-1C9019F4AE55}"/>
              </a:ext>
            </a:extLst>
          </p:cNvPr>
          <p:cNvSpPr>
            <a:spLocks noEditPoints="1"/>
          </p:cNvSpPr>
          <p:nvPr/>
        </p:nvSpPr>
        <p:spPr bwMode="auto">
          <a:xfrm>
            <a:off x="6529038" y="5041538"/>
            <a:ext cx="273046" cy="240503"/>
          </a:xfrm>
          <a:custGeom>
            <a:avLst/>
            <a:gdLst>
              <a:gd name="T0" fmla="*/ 57 w 84"/>
              <a:gd name="T1" fmla="*/ 74 h 74"/>
              <a:gd name="T2" fmla="*/ 56 w 84"/>
              <a:gd name="T3" fmla="*/ 74 h 74"/>
              <a:gd name="T4" fmla="*/ 35 w 84"/>
              <a:gd name="T5" fmla="*/ 56 h 74"/>
              <a:gd name="T6" fmla="*/ 2 w 84"/>
              <a:gd name="T7" fmla="*/ 56 h 74"/>
              <a:gd name="T8" fmla="*/ 0 w 84"/>
              <a:gd name="T9" fmla="*/ 54 h 74"/>
              <a:gd name="T10" fmla="*/ 0 w 84"/>
              <a:gd name="T11" fmla="*/ 2 h 74"/>
              <a:gd name="T12" fmla="*/ 2 w 84"/>
              <a:gd name="T13" fmla="*/ 0 h 74"/>
              <a:gd name="T14" fmla="*/ 82 w 84"/>
              <a:gd name="T15" fmla="*/ 0 h 74"/>
              <a:gd name="T16" fmla="*/ 84 w 84"/>
              <a:gd name="T17" fmla="*/ 2 h 74"/>
              <a:gd name="T18" fmla="*/ 84 w 84"/>
              <a:gd name="T19" fmla="*/ 55 h 74"/>
              <a:gd name="T20" fmla="*/ 82 w 84"/>
              <a:gd name="T21" fmla="*/ 57 h 74"/>
              <a:gd name="T22" fmla="*/ 59 w 84"/>
              <a:gd name="T23" fmla="*/ 56 h 74"/>
              <a:gd name="T24" fmla="*/ 59 w 84"/>
              <a:gd name="T25" fmla="*/ 73 h 74"/>
              <a:gd name="T26" fmla="*/ 58 w 84"/>
              <a:gd name="T27" fmla="*/ 74 h 74"/>
              <a:gd name="T28" fmla="*/ 57 w 84"/>
              <a:gd name="T29" fmla="*/ 74 h 74"/>
              <a:gd name="T30" fmla="*/ 4 w 84"/>
              <a:gd name="T31" fmla="*/ 52 h 74"/>
              <a:gd name="T32" fmla="*/ 36 w 84"/>
              <a:gd name="T33" fmla="*/ 52 h 74"/>
              <a:gd name="T34" fmla="*/ 37 w 84"/>
              <a:gd name="T35" fmla="*/ 53 h 74"/>
              <a:gd name="T36" fmla="*/ 55 w 84"/>
              <a:gd name="T37" fmla="*/ 69 h 74"/>
              <a:gd name="T38" fmla="*/ 55 w 84"/>
              <a:gd name="T39" fmla="*/ 55 h 74"/>
              <a:gd name="T40" fmla="*/ 57 w 84"/>
              <a:gd name="T41" fmla="*/ 53 h 74"/>
              <a:gd name="T42" fmla="*/ 57 w 84"/>
              <a:gd name="T43" fmla="*/ 53 h 74"/>
              <a:gd name="T44" fmla="*/ 80 w 84"/>
              <a:gd name="T45" fmla="*/ 53 h 74"/>
              <a:gd name="T46" fmla="*/ 80 w 84"/>
              <a:gd name="T47" fmla="*/ 3 h 74"/>
              <a:gd name="T48" fmla="*/ 4 w 84"/>
              <a:gd name="T49" fmla="*/ 3 h 74"/>
              <a:gd name="T50" fmla="*/ 4 w 84"/>
              <a:gd name="T51" fmla="*/ 5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4" h="74">
                <a:moveTo>
                  <a:pt x="57" y="74"/>
                </a:moveTo>
                <a:cubicBezTo>
                  <a:pt x="56" y="74"/>
                  <a:pt x="56" y="74"/>
                  <a:pt x="56" y="74"/>
                </a:cubicBezTo>
                <a:cubicBezTo>
                  <a:pt x="35" y="56"/>
                  <a:pt x="35" y="56"/>
                  <a:pt x="35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5"/>
                  <a:pt x="0" y="54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56"/>
                  <a:pt x="83" y="57"/>
                  <a:pt x="82" y="57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3"/>
                  <a:pt x="58" y="74"/>
                  <a:pt x="58" y="74"/>
                </a:cubicBezTo>
                <a:lnTo>
                  <a:pt x="57" y="74"/>
                </a:lnTo>
                <a:close/>
                <a:moveTo>
                  <a:pt x="4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7" y="53"/>
                  <a:pt x="37" y="53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4"/>
                  <a:pt x="56" y="53"/>
                  <a:pt x="57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0" y="3"/>
                  <a:pt x="80" y="3"/>
                  <a:pt x="80" y="3"/>
                </a:cubicBezTo>
                <a:cubicBezTo>
                  <a:pt x="4" y="3"/>
                  <a:pt x="4" y="3"/>
                  <a:pt x="4" y="3"/>
                </a:cubicBezTo>
                <a:lnTo>
                  <a:pt x="4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219">
            <a:extLst>
              <a:ext uri="{FF2B5EF4-FFF2-40B4-BE49-F238E27FC236}">
                <a16:creationId xmlns="" xmlns:a16="http://schemas.microsoft.com/office/drawing/2014/main" id="{C21D56A8-5117-4000-B955-874213698D8E}"/>
              </a:ext>
            </a:extLst>
          </p:cNvPr>
          <p:cNvSpPr>
            <a:spLocks noEditPoints="1"/>
          </p:cNvSpPr>
          <p:nvPr/>
        </p:nvSpPr>
        <p:spPr bwMode="auto">
          <a:xfrm>
            <a:off x="6714773" y="1880077"/>
            <a:ext cx="172242" cy="237328"/>
          </a:xfrm>
          <a:custGeom>
            <a:avLst/>
            <a:gdLst>
              <a:gd name="T0" fmla="*/ 53 w 53"/>
              <a:gd name="T1" fmla="*/ 73 h 73"/>
              <a:gd name="T2" fmla="*/ 0 w 53"/>
              <a:gd name="T3" fmla="*/ 73 h 73"/>
              <a:gd name="T4" fmla="*/ 0 w 53"/>
              <a:gd name="T5" fmla="*/ 27 h 73"/>
              <a:gd name="T6" fmla="*/ 53 w 53"/>
              <a:gd name="T7" fmla="*/ 27 h 73"/>
              <a:gd name="T8" fmla="*/ 53 w 53"/>
              <a:gd name="T9" fmla="*/ 73 h 73"/>
              <a:gd name="T10" fmla="*/ 4 w 53"/>
              <a:gd name="T11" fmla="*/ 70 h 73"/>
              <a:gd name="T12" fmla="*/ 49 w 53"/>
              <a:gd name="T13" fmla="*/ 70 h 73"/>
              <a:gd name="T14" fmla="*/ 49 w 53"/>
              <a:gd name="T15" fmla="*/ 31 h 73"/>
              <a:gd name="T16" fmla="*/ 4 w 53"/>
              <a:gd name="T17" fmla="*/ 31 h 73"/>
              <a:gd name="T18" fmla="*/ 4 w 53"/>
              <a:gd name="T19" fmla="*/ 70 h 73"/>
              <a:gd name="T20" fmla="*/ 47 w 53"/>
              <a:gd name="T21" fmla="*/ 26 h 73"/>
              <a:gd name="T22" fmla="*/ 43 w 53"/>
              <a:gd name="T23" fmla="*/ 26 h 73"/>
              <a:gd name="T24" fmla="*/ 43 w 53"/>
              <a:gd name="T25" fmla="*/ 20 h 73"/>
              <a:gd name="T26" fmla="*/ 26 w 53"/>
              <a:gd name="T27" fmla="*/ 3 h 73"/>
              <a:gd name="T28" fmla="*/ 10 w 53"/>
              <a:gd name="T29" fmla="*/ 20 h 73"/>
              <a:gd name="T30" fmla="*/ 10 w 53"/>
              <a:gd name="T31" fmla="*/ 26 h 73"/>
              <a:gd name="T32" fmla="*/ 6 w 53"/>
              <a:gd name="T33" fmla="*/ 26 h 73"/>
              <a:gd name="T34" fmla="*/ 6 w 53"/>
              <a:gd name="T35" fmla="*/ 20 h 73"/>
              <a:gd name="T36" fmla="*/ 26 w 53"/>
              <a:gd name="T37" fmla="*/ 0 h 73"/>
              <a:gd name="T38" fmla="*/ 47 w 53"/>
              <a:gd name="T39" fmla="*/ 20 h 73"/>
              <a:gd name="T40" fmla="*/ 47 w 53"/>
              <a:gd name="T41" fmla="*/ 2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73">
                <a:moveTo>
                  <a:pt x="53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27"/>
                  <a:pt x="0" y="27"/>
                  <a:pt x="0" y="27"/>
                </a:cubicBezTo>
                <a:cubicBezTo>
                  <a:pt x="53" y="27"/>
                  <a:pt x="53" y="27"/>
                  <a:pt x="53" y="27"/>
                </a:cubicBezTo>
                <a:lnTo>
                  <a:pt x="53" y="73"/>
                </a:lnTo>
                <a:close/>
                <a:moveTo>
                  <a:pt x="4" y="70"/>
                </a:moveTo>
                <a:cubicBezTo>
                  <a:pt x="49" y="70"/>
                  <a:pt x="49" y="70"/>
                  <a:pt x="49" y="70"/>
                </a:cubicBezTo>
                <a:cubicBezTo>
                  <a:pt x="49" y="31"/>
                  <a:pt x="49" y="31"/>
                  <a:pt x="49" y="31"/>
                </a:cubicBezTo>
                <a:cubicBezTo>
                  <a:pt x="4" y="31"/>
                  <a:pt x="4" y="31"/>
                  <a:pt x="4" y="31"/>
                </a:cubicBezTo>
                <a:lnTo>
                  <a:pt x="4" y="70"/>
                </a:lnTo>
                <a:close/>
                <a:moveTo>
                  <a:pt x="47" y="26"/>
                </a:moveTo>
                <a:cubicBezTo>
                  <a:pt x="43" y="26"/>
                  <a:pt x="43" y="26"/>
                  <a:pt x="43" y="26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1"/>
                  <a:pt x="35" y="3"/>
                  <a:pt x="26" y="3"/>
                </a:cubicBezTo>
                <a:cubicBezTo>
                  <a:pt x="17" y="3"/>
                  <a:pt x="10" y="11"/>
                  <a:pt x="10" y="20"/>
                </a:cubicBezTo>
                <a:cubicBezTo>
                  <a:pt x="10" y="26"/>
                  <a:pt x="10" y="26"/>
                  <a:pt x="10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9"/>
                  <a:pt x="15" y="0"/>
                  <a:pt x="26" y="0"/>
                </a:cubicBezTo>
                <a:cubicBezTo>
                  <a:pt x="37" y="0"/>
                  <a:pt x="47" y="9"/>
                  <a:pt x="47" y="20"/>
                </a:cubicBezTo>
                <a:lnTo>
                  <a:pt x="47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900" kern="120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468FE665-025F-462A-B7F9-E5011D7FE7FF}"/>
              </a:ext>
            </a:extLst>
          </p:cNvPr>
          <p:cNvSpPr/>
          <p:nvPr/>
        </p:nvSpPr>
        <p:spPr>
          <a:xfrm>
            <a:off x="1436555" y="2576985"/>
            <a:ext cx="2268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lv-LV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 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16.10.2012. noteikumi </a:t>
            </a:r>
            <a:r>
              <a:rPr lang="lv-LV" sz="1200" b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Nr.709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“Noteikumi par pedagoģiski medicīniskajām komisijām</a:t>
            </a:r>
            <a:endParaRPr lang="en-US" sz="1200" kern="12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2E51971A-FAD8-4208-9B04-0AB2D57CDA59}"/>
              </a:ext>
            </a:extLst>
          </p:cNvPr>
          <p:cNvSpPr/>
          <p:nvPr/>
        </p:nvSpPr>
        <p:spPr>
          <a:xfrm>
            <a:off x="7115781" y="5479705"/>
            <a:ext cx="2714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lv-LV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 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27.11.2018. noteikumi </a:t>
            </a:r>
            <a:r>
              <a:rPr lang="lv-LV" sz="1200" b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Nr.747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“Noteikumi par valsts pamatizglītības standartu un pamatizglītības programmu paraugiem”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="" xmlns:a16="http://schemas.microsoft.com/office/drawing/2014/main" id="{A2CC6715-B82C-481E-B8AC-8F33A24BD968}"/>
              </a:ext>
            </a:extLst>
          </p:cNvPr>
          <p:cNvSpPr/>
          <p:nvPr/>
        </p:nvSpPr>
        <p:spPr>
          <a:xfrm>
            <a:off x="8116002" y="3743889"/>
            <a:ext cx="26561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lv-LV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 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3.09.2019. noteikumi </a:t>
            </a:r>
            <a:r>
              <a:rPr lang="lv-LV" sz="1200" b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Nr.416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“Noteikumi par valsts vispārējās vidējās izglītības standartu un vispārējās vidējās izglītības programmu paraugiem”</a:t>
            </a:r>
          </a:p>
          <a:p>
            <a:pPr algn="r">
              <a:buClrTx/>
            </a:pPr>
            <a:endParaRPr lang="lv-LV" sz="1200" kern="1200" dirty="0">
              <a:solidFill>
                <a:srgbClr val="664790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3E18E1B8-D522-457A-8A4D-2F6435B3F222}"/>
              </a:ext>
            </a:extLst>
          </p:cNvPr>
          <p:cNvSpPr/>
          <p:nvPr/>
        </p:nvSpPr>
        <p:spPr>
          <a:xfrm>
            <a:off x="8583322" y="1891431"/>
            <a:ext cx="273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Tx/>
              <a:buFontTx/>
              <a:buNone/>
            </a:pP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 11.11.2022. noteikumi </a:t>
            </a:r>
            <a:r>
              <a:rPr lang="lv-LV" sz="1200" b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Nr.11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“Kārtība, kādā izglītojamie tiek uzņemti vispārējās izglītības programmās un atskaitīti no tām, kā arī obligātās prasības izglītojamo pārcelšanai nākamajā klasē” </a:t>
            </a:r>
          </a:p>
          <a:p>
            <a:pPr algn="r">
              <a:buClrTx/>
              <a:buFontTx/>
              <a:buNone/>
            </a:pPr>
            <a:endParaRPr lang="lv-LV" sz="1200" kern="1200" dirty="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algn="r">
              <a:buClrTx/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2B6812D8-B1AE-4368-A70E-FFA934141622}"/>
              </a:ext>
            </a:extLst>
          </p:cNvPr>
          <p:cNvSpPr/>
          <p:nvPr/>
        </p:nvSpPr>
        <p:spPr>
          <a:xfrm>
            <a:off x="6815184" y="320104"/>
            <a:ext cx="3177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 21.06.2022. </a:t>
            </a:r>
            <a:r>
              <a:rPr lang="en-US" sz="1200" kern="1200" dirty="0" err="1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noteikumi</a:t>
            </a:r>
            <a:r>
              <a:rPr lang="en-US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Nr.376</a:t>
            </a:r>
            <a:r>
              <a:rPr lang="en-US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</a:t>
            </a:r>
            <a:r>
              <a:rPr lang="lv-LV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Kārtība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kādā aprēķina un sadala valsts budžeta mērķdotāciju pedagogu darba samaksai pašvaldību vispārējās izglītības iestādēs un valsts augstskolu vispārējās vidējās izglītības </a:t>
            </a:r>
            <a:r>
              <a:rPr lang="lv-LV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iestādēs</a:t>
            </a:r>
            <a:r>
              <a:rPr lang="en-US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 </a:t>
            </a:r>
            <a:endParaRPr lang="lv-LV" sz="1200" kern="1200" dirty="0">
              <a:solidFill>
                <a:srgbClr val="66479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="" xmlns:a16="http://schemas.microsoft.com/office/drawing/2014/main" id="{DE7108B6-628C-46E7-ABD7-FC3E5A7DA701}"/>
              </a:ext>
            </a:extLst>
          </p:cNvPr>
          <p:cNvSpPr txBox="1"/>
          <p:nvPr/>
        </p:nvSpPr>
        <p:spPr>
          <a:xfrm>
            <a:off x="4883397" y="2856749"/>
            <a:ext cx="2186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b="1" kern="1200" dirty="0">
                <a:solidFill>
                  <a:srgbClr val="664790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Normatīvais </a:t>
            </a:r>
            <a:r>
              <a:rPr lang="en-US" sz="2000" b="1" kern="1200" dirty="0" err="1" smtClean="0">
                <a:solidFill>
                  <a:srgbClr val="664790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regulējums</a:t>
            </a:r>
            <a:r>
              <a:rPr lang="en-US" sz="2000" b="1" kern="1200" dirty="0" smtClean="0">
                <a:solidFill>
                  <a:srgbClr val="664790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 smtClean="0">
                <a:solidFill>
                  <a:srgbClr val="664790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izglītojamo</a:t>
            </a:r>
            <a:r>
              <a:rPr lang="en-US" sz="2000" b="1" kern="1200" dirty="0" smtClean="0">
                <a:solidFill>
                  <a:srgbClr val="664790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dirty="0" err="1" smtClean="0">
                <a:solidFill>
                  <a:srgbClr val="664790"/>
                </a:solidFill>
                <a:latin typeface="Futura Md TL" panose="020B0502020204020303" pitchFamily="34" charset="0"/>
                <a:ea typeface="+mn-ea"/>
                <a:cs typeface="Arial" panose="020B0604020202020204" pitchFamily="34" charset="0"/>
              </a:rPr>
              <a:t>atbalstam</a:t>
            </a:r>
            <a:endParaRPr lang="en-US" sz="2000" b="1" kern="1200" dirty="0">
              <a:solidFill>
                <a:srgbClr val="664790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0543B81-F16A-4B1F-B3D8-8B1D06B75418}"/>
              </a:ext>
            </a:extLst>
          </p:cNvPr>
          <p:cNvSpPr/>
          <p:nvPr/>
        </p:nvSpPr>
        <p:spPr>
          <a:xfrm>
            <a:off x="2601641" y="5280827"/>
            <a:ext cx="2468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lv-LV" sz="1200" kern="1200" dirty="0" smtClean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MK 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21.11.2018. noteikumi </a:t>
            </a:r>
            <a:r>
              <a:rPr lang="lv-LV" sz="1200" b="1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Nr.716</a:t>
            </a:r>
            <a:r>
              <a:rPr lang="lv-LV" sz="1200" kern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“Noteikumi par valsts pirmsskolas izglītības vadlīnijām un pirmsskolas izglītības programmu paraugiem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rgbClr val="272E3A"/>
              </a:solidFill>
              <a:latin typeface="Futura Md TL" panose="020B05020202040203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phic 4" descr="Left Brain outline">
            <a:extLst>
              <a:ext uri="{FF2B5EF4-FFF2-40B4-BE49-F238E27FC236}">
                <a16:creationId xmlns="" xmlns:a16="http://schemas.microsoft.com/office/drawing/2014/main" id="{3F471B70-F5A5-4F52-BD05-2517A0D9D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0493" y="2557208"/>
            <a:ext cx="508441" cy="5084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4691" y="1104479"/>
            <a:ext cx="264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4B34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MK 9.10.2012. noteikumi </a:t>
            </a:r>
            <a:r>
              <a:rPr lang="lv-LV" sz="1200" b="1" dirty="0">
                <a:solidFill>
                  <a:srgbClr val="4B34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Nr.695</a:t>
            </a:r>
            <a:r>
              <a:rPr lang="lv-LV" sz="1200" dirty="0">
                <a:solidFill>
                  <a:srgbClr val="4B34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“Kārtība, kādā piešķir asistenta pakalpojumus izglītības iestādē”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7684" y="3813271"/>
            <a:ext cx="3040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MK 19.11.2019. noteikumi </a:t>
            </a:r>
            <a:r>
              <a:rPr lang="lv-LV" sz="1200" b="1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Nr.556</a:t>
            </a:r>
            <a:r>
              <a:rPr lang="lv-LV" sz="1200" dirty="0">
                <a:solidFill>
                  <a:srgbClr val="6647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“Prasības vispārējās izglītības iestādēm, lai to īstenotajās izglītības programmās uzņemtu izglītojamos ar speciālām vajadzībām”</a:t>
            </a:r>
          </a:p>
        </p:txBody>
      </p:sp>
    </p:spTree>
    <p:extLst>
      <p:ext uri="{BB962C8B-B14F-4D97-AF65-F5344CB8AC3E}">
        <p14:creationId xmlns:p14="http://schemas.microsoft.com/office/powerpoint/2010/main" val="30809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0" y="366802"/>
            <a:ext cx="11776355" cy="1142815"/>
          </a:xfrm>
        </p:spPr>
        <p:txBody>
          <a:bodyPr/>
          <a:lstStyle/>
          <a:p>
            <a:r>
              <a:rPr lang="lv-LV" noProof="1" smtClean="0"/>
              <a:t>Izglītojamie ar </a:t>
            </a:r>
            <a:r>
              <a:rPr lang="lv-LV" u="sng" noProof="1" smtClean="0"/>
              <a:t>funkcionāliem traucējumiem </a:t>
            </a:r>
            <a:r>
              <a:rPr lang="lv-LV" noProof="1" smtClean="0"/>
              <a:t>vispārējās izglītības iestādēs</a:t>
            </a:r>
            <a:endParaRPr lang="lv-LV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10" y="2151615"/>
            <a:ext cx="11868727" cy="341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8</a:t>
            </a:fld>
            <a:endParaRPr lang="lv-LV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34077"/>
              </p:ext>
            </p:extLst>
          </p:nvPr>
        </p:nvGraphicFramePr>
        <p:xfrm>
          <a:off x="230910" y="2253217"/>
          <a:ext cx="1177635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29"/>
                <a:gridCol w="949666"/>
                <a:gridCol w="949666"/>
                <a:gridCol w="949666"/>
                <a:gridCol w="949666"/>
                <a:gridCol w="949666"/>
                <a:gridCol w="949666"/>
                <a:gridCol w="949666"/>
                <a:gridCol w="949666"/>
                <a:gridCol w="949666"/>
                <a:gridCol w="949666"/>
                <a:gridCol w="949666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Mācību gads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noProof="1" smtClean="0"/>
                        <a:t>Izglītojamo</a:t>
                      </a:r>
                      <a:r>
                        <a:rPr lang="lv-LV" baseline="0" noProof="1" smtClean="0"/>
                        <a:t> s</a:t>
                      </a:r>
                      <a:r>
                        <a:rPr lang="lv-LV" noProof="1" smtClean="0"/>
                        <a:t>kaits </a:t>
                      </a:r>
                    </a:p>
                    <a:p>
                      <a:pPr algn="ctr"/>
                      <a:r>
                        <a:rPr lang="lv-LV" noProof="1" smtClean="0"/>
                        <a:t>pirmsskolas</a:t>
                      </a:r>
                      <a:r>
                        <a:rPr lang="lv-LV" baseline="0" noProof="1" smtClean="0"/>
                        <a:t> IP</a:t>
                      </a:r>
                      <a:endParaRPr lang="lv-LV" noProof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noProof="1" smtClean="0"/>
                        <a:t>Izglītojamo skaits </a:t>
                      </a:r>
                    </a:p>
                    <a:p>
                      <a:pPr algn="ctr"/>
                      <a:r>
                        <a:rPr lang="lv-LV" noProof="1" smtClean="0"/>
                        <a:t>1.-12.klasē</a:t>
                      </a:r>
                      <a:endParaRPr lang="lv-LV" noProof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v-LV" noProof="1" smtClean="0"/>
                        <a:t>Izglītojamo skaits profesionālās pamatizglītības IP pie speciālās</a:t>
                      </a:r>
                      <a:r>
                        <a:rPr lang="lv-LV" baseline="0" noProof="1" smtClean="0"/>
                        <a:t> izglītības iestādēm</a:t>
                      </a:r>
                      <a:endParaRPr lang="lv-LV" noProof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/>
                        <a:t>Izglītoja</a:t>
                      </a:r>
                      <a:r>
                        <a:rPr lang="en-US" noProof="1" smtClean="0"/>
                        <a:t>-</a:t>
                      </a:r>
                      <a:r>
                        <a:rPr lang="lv-LV" noProof="1" smtClean="0"/>
                        <a:t>mo skaits kopā</a:t>
                      </a:r>
                      <a:endParaRPr lang="lv-LV" noProof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/>
                        <a:t>% no kopējā</a:t>
                      </a:r>
                      <a:r>
                        <a:rPr lang="lv-LV" baseline="0" noProof="1" smtClean="0"/>
                        <a:t> izglītoja</a:t>
                      </a:r>
                      <a:r>
                        <a:rPr lang="en-US" baseline="0" noProof="1" smtClean="0"/>
                        <a:t>-</a:t>
                      </a:r>
                      <a:r>
                        <a:rPr lang="lv-LV" baseline="0" noProof="1" smtClean="0"/>
                        <a:t>mo skaita</a:t>
                      </a:r>
                      <a:endParaRPr lang="lv-LV" noProof="1" smtClean="0"/>
                    </a:p>
                    <a:p>
                      <a:endParaRPr lang="lv-LV" noProof="1" smtClean="0"/>
                    </a:p>
                    <a:p>
                      <a:endParaRPr lang="lv-LV" noProof="1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redzes traucēju</a:t>
                      </a:r>
                      <a:r>
                        <a:rPr lang="en-US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(51)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dzirdes traucēju</a:t>
                      </a:r>
                      <a:r>
                        <a:rPr lang="en-US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 (52)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fiziskās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attīstības traucēju</a:t>
                      </a:r>
                      <a:r>
                        <a:rPr lang="en-US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 (53)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redzes traucēju</a:t>
                      </a:r>
                      <a:r>
                        <a:rPr lang="en-US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(51)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dzirdes traucēju</a:t>
                      </a:r>
                      <a:r>
                        <a:rPr lang="en-US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 (52)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fiziskās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attīstības traucēju</a:t>
                      </a:r>
                      <a:r>
                        <a:rPr lang="en-US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 (53)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redzes traucēju</a:t>
                      </a:r>
                      <a:r>
                        <a:rPr lang="en-US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(51)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dzirdes traucēju</a:t>
                      </a:r>
                      <a:r>
                        <a:rPr lang="en-US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 (52)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10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fiziskās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attīstības traucēju</a:t>
                      </a:r>
                      <a:r>
                        <a:rPr lang="en-US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lv-LV" sz="1100" baseline="0" noProof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miem (53)</a:t>
                      </a:r>
                      <a:endParaRPr lang="lv-LV" sz="1100" noProof="1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2021./2022.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876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0,28%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2020./2021.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966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0,30%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2019./2020.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1040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0,33%</a:t>
                      </a:r>
                      <a:endParaRPr lang="en-US" sz="1500" dirty="0">
                        <a:solidFill>
                          <a:schemeClr val="tx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6775" y="5913912"/>
            <a:ext cx="601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VIIS operatīvie dati uz attiecīgā mācību gada 1.septembri</a:t>
            </a:r>
            <a:endParaRPr lang="lv-LV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02" y="248315"/>
            <a:ext cx="11685515" cy="1142815"/>
          </a:xfrm>
        </p:spPr>
        <p:txBody>
          <a:bodyPr/>
          <a:lstStyle/>
          <a:p>
            <a:r>
              <a:rPr lang="lv-LV" sz="2400" noProof="1" smtClean="0"/>
              <a:t>Telpu piemērotība izglītojamiem ar funkcionāliem traucējumiem (vispārējā izglītība)</a:t>
            </a:r>
            <a:endParaRPr lang="lv-LV" sz="2400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82" y="2012110"/>
            <a:ext cx="12173527" cy="39329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lv-LV" smtClean="0">
                <a:solidFill>
                  <a:srgbClr val="FFFFFF"/>
                </a:solidFill>
              </a:rPr>
              <a:pPr/>
              <a:t>9</a:t>
            </a:fld>
            <a:endParaRPr lang="lv-LV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2271"/>
              </p:ext>
            </p:extLst>
          </p:nvPr>
        </p:nvGraphicFramePr>
        <p:xfrm>
          <a:off x="284808" y="2206721"/>
          <a:ext cx="11685517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737"/>
                <a:gridCol w="1032420"/>
                <a:gridCol w="1032420"/>
                <a:gridCol w="1032420"/>
                <a:gridCol w="1032420"/>
                <a:gridCol w="1032420"/>
                <a:gridCol w="1032420"/>
                <a:gridCol w="1032420"/>
                <a:gridCol w="1032420"/>
                <a:gridCol w="1032420"/>
              </a:tblGrid>
              <a:tr h="693497"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Izglītības iestādes veids</a:t>
                      </a:r>
                      <a:endParaRPr lang="lv-LV" noProof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Iestāžu skaits uz 01.09.</a:t>
                      </a:r>
                    </a:p>
                    <a:p>
                      <a:pPr algn="ctr"/>
                      <a:r>
                        <a:rPr lang="lv-LV" noProof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2021.</a:t>
                      </a:r>
                      <a:endParaRPr lang="lv-LV" noProof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</a:t>
                      </a:r>
                      <a:endParaRPr lang="lv-LV" noProof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NAV</a:t>
                      </a:r>
                      <a:endParaRPr lang="lv-LV" noProof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noProof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DAĻĒJI</a:t>
                      </a:r>
                      <a:endParaRPr lang="lv-LV" noProof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t.sk.</a:t>
                      </a:r>
                      <a:r>
                        <a:rPr lang="en-US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daļēji</a:t>
                      </a:r>
                      <a:r>
                        <a:rPr lang="en-US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):</a:t>
                      </a:r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1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lifts, pacēlājs </a:t>
                      </a:r>
                      <a:endParaRPr lang="lv-LV" sz="1100" b="0" i="1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1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uzbrauktuves </a:t>
                      </a:r>
                      <a:endParaRPr lang="lv-LV" sz="1100" b="0" i="1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1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tualetes </a:t>
                      </a:r>
                      <a:endParaRPr lang="lv-LV" sz="1100" b="0" i="1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1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durvis </a:t>
                      </a:r>
                      <a:endParaRPr lang="lv-LV" sz="1100" b="0" i="1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1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cits</a:t>
                      </a:r>
                      <a:endParaRPr lang="lv-LV" sz="1100" b="0" i="1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5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Pirmsskolas izglītības iestādes</a:t>
                      </a:r>
                      <a:endParaRPr lang="lv-LV" sz="1500" b="0" i="0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5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Speciālās izglītības iestādes</a:t>
                      </a:r>
                      <a:endParaRPr lang="lv-LV" sz="1500" b="0" i="0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500" b="0" i="0" u="none" strike="noStrike" noProof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Vispārizglītojošās izglītības iestādes</a:t>
                      </a:r>
                      <a:endParaRPr lang="lv-LV" sz="1500" b="0" i="0" u="none" strike="noStrike" noProof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423" y="5433267"/>
            <a:ext cx="391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Avots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lv-LV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VIIS </a:t>
            </a:r>
            <a:r>
              <a:rPr lang="lv-LV" i="1" dirty="0">
                <a:latin typeface="Verdana" panose="020B0604030504040204" pitchFamily="34" charset="0"/>
                <a:ea typeface="Verdana" panose="020B0604030504040204" pitchFamily="34" charset="0"/>
              </a:rPr>
              <a:t>operatīvie dati uz 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1.09.2021.</a:t>
            </a:r>
            <a:endParaRPr lang="lv-LV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eaningful Template">
  <a:themeElements>
    <a:clrScheme name="Meaningful Template">
      <a:dk1>
        <a:srgbClr val="000000"/>
      </a:dk1>
      <a:lt1>
        <a:srgbClr val="FFFFFF"/>
      </a:lt1>
      <a:dk2>
        <a:srgbClr val="5E6970"/>
      </a:dk2>
      <a:lt2>
        <a:srgbClr val="FFFFFF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8D248D"/>
      </a:accent6>
      <a:hlink>
        <a:srgbClr val="2A9D8F"/>
      </a:hlink>
      <a:folHlink>
        <a:srgbClr val="000000"/>
      </a:folHlink>
    </a:clrScheme>
    <a:fontScheme name="Custom 88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Meaningful Template">
  <a:themeElements>
    <a:clrScheme name="Meaningful Template">
      <a:dk1>
        <a:srgbClr val="000000"/>
      </a:dk1>
      <a:lt1>
        <a:srgbClr val="FFFFFF"/>
      </a:lt1>
      <a:dk2>
        <a:srgbClr val="5E6970"/>
      </a:dk2>
      <a:lt2>
        <a:srgbClr val="FFFFFF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8D248D"/>
      </a:accent6>
      <a:hlink>
        <a:srgbClr val="2A9D8F"/>
      </a:hlink>
      <a:folHlink>
        <a:srgbClr val="000000"/>
      </a:folHlink>
    </a:clrScheme>
    <a:fontScheme name="Custom 88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Custom 21">
      <a:dk1>
        <a:srgbClr val="664690"/>
      </a:dk1>
      <a:lt1>
        <a:srgbClr val="FFFFFF"/>
      </a:lt1>
      <a:dk2>
        <a:srgbClr val="664690"/>
      </a:dk2>
      <a:lt2>
        <a:srgbClr val="FFFFFF"/>
      </a:lt2>
      <a:accent1>
        <a:srgbClr val="664690"/>
      </a:accent1>
      <a:accent2>
        <a:srgbClr val="856CA6"/>
      </a:accent2>
      <a:accent3>
        <a:srgbClr val="A391BC"/>
      </a:accent3>
      <a:accent4>
        <a:srgbClr val="C2B5D3"/>
      </a:accent4>
      <a:accent5>
        <a:srgbClr val="E0DAE9"/>
      </a:accent5>
      <a:accent6>
        <a:srgbClr val="EFECF3"/>
      </a:accent6>
      <a:hlink>
        <a:srgbClr val="442583"/>
      </a:hlink>
      <a:folHlink>
        <a:srgbClr val="6646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eaningful Template">
  <a:themeElements>
    <a:clrScheme name="Izm2020">
      <a:dk1>
        <a:sysClr val="windowText" lastClr="000000"/>
      </a:dk1>
      <a:lt1>
        <a:sysClr val="window" lastClr="FFFFFF"/>
      </a:lt1>
      <a:dk2>
        <a:srgbClr val="453A96"/>
      </a:dk2>
      <a:lt2>
        <a:srgbClr val="E7E6E6"/>
      </a:lt2>
      <a:accent1>
        <a:srgbClr val="329E89"/>
      </a:accent1>
      <a:accent2>
        <a:srgbClr val="D86212"/>
      </a:accent2>
      <a:accent3>
        <a:srgbClr val="A5A5A5"/>
      </a:accent3>
      <a:accent4>
        <a:srgbClr val="FFC000"/>
      </a:accent4>
      <a:accent5>
        <a:srgbClr val="3865B6"/>
      </a:accent5>
      <a:accent6>
        <a:srgbClr val="70AD47"/>
      </a:accent6>
      <a:hlink>
        <a:srgbClr val="F65279"/>
      </a:hlink>
      <a:folHlink>
        <a:srgbClr val="954F72"/>
      </a:folHlink>
    </a:clrScheme>
    <a:fontScheme name="Custom 78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2538</Words>
  <Application>Microsoft Office PowerPoint</Application>
  <PresentationFormat>Widescreen</PresentationFormat>
  <Paragraphs>552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MS PGothic</vt:lpstr>
      <vt:lpstr>Arial</vt:lpstr>
      <vt:lpstr>Calibri</vt:lpstr>
      <vt:lpstr>Courier New</vt:lpstr>
      <vt:lpstr>Futura Md TL</vt:lpstr>
      <vt:lpstr>linea-basic-10</vt:lpstr>
      <vt:lpstr>Montserrat</vt:lpstr>
      <vt:lpstr>Montserrat Light</vt:lpstr>
      <vt:lpstr>Montserrat SemiBold</vt:lpstr>
      <vt:lpstr>Source Sans Pro</vt:lpstr>
      <vt:lpstr>Source Sans Pro Black</vt:lpstr>
      <vt:lpstr>Tahoma</vt:lpstr>
      <vt:lpstr>Times New Roman</vt:lpstr>
      <vt:lpstr>Trebuchet MS</vt:lpstr>
      <vt:lpstr>Verdana</vt:lpstr>
      <vt:lpstr>Wingdings</vt:lpstr>
      <vt:lpstr>Office Theme</vt:lpstr>
      <vt:lpstr>2_Office Theme</vt:lpstr>
      <vt:lpstr>1_Office Theme</vt:lpstr>
      <vt:lpstr>3_Office Theme</vt:lpstr>
      <vt:lpstr>2_Meaningful Template</vt:lpstr>
      <vt:lpstr>4_Office Theme</vt:lpstr>
      <vt:lpstr>13_Meaningful Template</vt:lpstr>
      <vt:lpstr>6_Office Theme</vt:lpstr>
      <vt:lpstr>7_Meaningful Template</vt:lpstr>
      <vt:lpstr>Iekļaujošā izglītība bērniem ar speciālām vajadzībām,  izglītības iestāžu piekļūstamība </vt:lpstr>
      <vt:lpstr>PowerPoint Presentation</vt:lpstr>
      <vt:lpstr>Speciālās izglītības iestādēs (SII) īstenojamās izglītības programmas</vt:lpstr>
      <vt:lpstr>Izglītojamo skaits ar speciālām vajadzībām, kas izglītību iegūst (SII)  1.-12.kl. </vt:lpstr>
      <vt:lpstr>Izglītojamo skaits ar speciālām vajadzībām, kas izglītību iegūst vispārizglītojošās skolās 1.-12.kl. (pašvaldību skolas)</vt:lpstr>
      <vt:lpstr>Iekļaujošā izglītība – vienādas iespējas un tiesības visiem!</vt:lpstr>
      <vt:lpstr>PowerPoint Presentation</vt:lpstr>
      <vt:lpstr>Izglītojamie ar funkcionāliem traucējumiem vispārējās izglītības iestādēs</vt:lpstr>
      <vt:lpstr>Telpu piemērotība izglītojamiem ar funkcionāliem traucējumiem (vispārējā izglītība)</vt:lpstr>
      <vt:lpstr>Izglītojamo ar speciālajām vajadzībām skaits profesionālās izglītības programmās uz 01.10.2021.*</vt:lpstr>
      <vt:lpstr>Modulārās profesionālās izglītības programmas</vt:lpstr>
      <vt:lpstr>Asistenta pakalpojums izglītības iestādē (izņemot augstskolas, koledžas) </vt:lpstr>
      <vt:lpstr>Dati par asistenta pakalpojumu saņēmējiem </vt:lpstr>
      <vt:lpstr>Iniciatīvas pedagogu sagatavošanā</vt:lpstr>
      <vt:lpstr>PowerPoint Presentation</vt:lpstr>
      <vt:lpstr>PowerPoint Presentation</vt:lpstr>
      <vt:lpstr>PowerPoint Presentation</vt:lpstr>
      <vt:lpstr>PALDIES!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Egita Diure</dc:creator>
  <cp:lastModifiedBy>Ilze Seipule</cp:lastModifiedBy>
  <cp:revision>517</cp:revision>
  <cp:lastPrinted>2022-02-02T07:19:40Z</cp:lastPrinted>
  <dcterms:modified xsi:type="dcterms:W3CDTF">2022-08-30T03:47:18Z</dcterms:modified>
</cp:coreProperties>
</file>