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1" r:id="rId1"/>
  </p:sldMasterIdLst>
  <p:notesMasterIdLst>
    <p:notesMasterId r:id="rId8"/>
  </p:notesMasterIdLst>
  <p:sldIdLst>
    <p:sldId id="335" r:id="rId2"/>
    <p:sldId id="353" r:id="rId3"/>
    <p:sldId id="354" r:id="rId4"/>
    <p:sldId id="355" r:id="rId5"/>
    <p:sldId id="356" r:id="rId6"/>
    <p:sldId id="357" r:id="rId7"/>
  </p:sldIdLst>
  <p:sldSz cx="9144000" cy="5715000" type="screen16x10"/>
  <p:notesSz cx="6735763" cy="9866313"/>
  <p:defaultTextStyle>
    <a:defPPr>
      <a:defRPr lang="en-US"/>
    </a:defPPr>
    <a:lvl1pPr algn="l" defTabSz="731806" rtl="0" fontAlgn="base">
      <a:spcBef>
        <a:spcPct val="0"/>
      </a:spcBef>
      <a:spcAft>
        <a:spcPct val="0"/>
      </a:spcAft>
      <a:defRPr sz="1326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1pPr>
    <a:lvl2pPr marL="365284" indent="-8668" algn="l" defTabSz="731806" rtl="0" fontAlgn="base">
      <a:spcBef>
        <a:spcPct val="0"/>
      </a:spcBef>
      <a:spcAft>
        <a:spcPct val="0"/>
      </a:spcAft>
      <a:defRPr sz="1326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731806" indent="-18574" algn="l" defTabSz="731806" rtl="0" fontAlgn="base">
      <a:spcBef>
        <a:spcPct val="0"/>
      </a:spcBef>
      <a:spcAft>
        <a:spcPct val="0"/>
      </a:spcAft>
      <a:defRPr sz="1326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098328" indent="-28480" algn="l" defTabSz="731806" rtl="0" fontAlgn="base">
      <a:spcBef>
        <a:spcPct val="0"/>
      </a:spcBef>
      <a:spcAft>
        <a:spcPct val="0"/>
      </a:spcAft>
      <a:defRPr sz="1326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464850" indent="-38386" algn="l" defTabSz="731806" rtl="0" fontAlgn="base">
      <a:spcBef>
        <a:spcPct val="0"/>
      </a:spcBef>
      <a:spcAft>
        <a:spcPct val="0"/>
      </a:spcAft>
      <a:defRPr sz="1326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1783080" algn="l" defTabSz="713232" rtl="0" eaLnBrk="1" latinLnBrk="0" hangingPunct="1">
      <a:defRPr sz="1326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6pPr>
    <a:lvl7pPr marL="2139696" algn="l" defTabSz="713232" rtl="0" eaLnBrk="1" latinLnBrk="0" hangingPunct="1">
      <a:defRPr sz="1326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7pPr>
    <a:lvl8pPr marL="2496312" algn="l" defTabSz="713232" rtl="0" eaLnBrk="1" latinLnBrk="0" hangingPunct="1">
      <a:defRPr sz="1326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8pPr>
    <a:lvl9pPr marL="2852928" algn="l" defTabSz="713232" rtl="0" eaLnBrk="1" latinLnBrk="0" hangingPunct="1">
      <a:defRPr sz="1326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a Muizniece" initials="JM" lastIdx="12" clrIdx="0">
    <p:extLst>
      <p:ext uri="{19B8F6BF-5375-455C-9EA6-DF929625EA0E}">
        <p15:presenceInfo xmlns:p15="http://schemas.microsoft.com/office/powerpoint/2012/main" userId="S-1-5-21-738795142-1242532775-405837587-5884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0" autoAdjust="0"/>
    <p:restoredTop sz="81404" autoAdjust="0"/>
  </p:normalViewPr>
  <p:slideViewPr>
    <p:cSldViewPr snapToGrid="0">
      <p:cViewPr varScale="1">
        <p:scale>
          <a:sx n="107" d="100"/>
          <a:sy n="107" d="100"/>
        </p:scale>
        <p:origin x="720" y="96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lv-LV" sz="1200" b="1" i="0" u="none" strike="noStrike" kern="1200" baseline="0" noProof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lv-LV" sz="1200" noProof="0" dirty="0">
                <a:solidFill>
                  <a:schemeClr val="tx1"/>
                </a:solidFill>
              </a:rPr>
              <a:t>Vecāku pabalsta saņēmēju skaits dalījumā pēc pabalsta izmaksas ilguma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lv-LV" sz="1200" b="1" i="0" u="none" strike="noStrike" kern="1200" baseline="0" noProof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'2.4.2'!$F$36</c:f>
              <c:strCache>
                <c:ptCount val="1"/>
                <c:pt idx="0">
                  <c:v>13 mēneši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>
              <a:outerShdw blurRad="190500" dist="228600" dir="2700000" sy="90000" rotWithShape="0">
                <a:srgbClr val="000000">
                  <a:alpha val="255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'2.4.2'!$D$37:$D$41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'2.4.2'!$F$37:$F$41</c:f>
              <c:numCache>
                <c:formatCode>#,##0</c:formatCode>
                <c:ptCount val="5"/>
                <c:pt idx="0">
                  <c:v>2223</c:v>
                </c:pt>
                <c:pt idx="1">
                  <c:v>2263</c:v>
                </c:pt>
                <c:pt idx="2">
                  <c:v>2267</c:v>
                </c:pt>
                <c:pt idx="3">
                  <c:v>2140</c:v>
                </c:pt>
                <c:pt idx="4">
                  <c:v>1706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841-4347-B772-962761F93C2E}"/>
            </c:ext>
          </c:extLst>
        </c:ser>
        <c:ser>
          <c:idx val="2"/>
          <c:order val="1"/>
          <c:tx>
            <c:strRef>
              <c:f>'2.4.2'!$G$36</c:f>
              <c:strCache>
                <c:ptCount val="1"/>
                <c:pt idx="0">
                  <c:v>19 mēneši</c:v>
                </c:pt>
              </c:strCache>
            </c:strRef>
          </c:tx>
          <c:spPr>
            <a:solidFill>
              <a:schemeClr val="accent6">
                <a:lumMod val="90000"/>
              </a:schemeClr>
            </a:solidFill>
            <a:ln>
              <a:noFill/>
            </a:ln>
            <a:effectLst>
              <a:outerShdw blurRad="190500" dist="228600" dir="2700000" sy="90000" rotWithShape="0">
                <a:srgbClr val="000000">
                  <a:alpha val="255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2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'2.4.2'!$D$37:$D$41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'2.4.2'!$G$37:$G$41</c:f>
              <c:numCache>
                <c:formatCode>#,##0</c:formatCode>
                <c:ptCount val="5"/>
                <c:pt idx="0">
                  <c:v>19472</c:v>
                </c:pt>
                <c:pt idx="1">
                  <c:v>19148</c:v>
                </c:pt>
                <c:pt idx="2">
                  <c:v>18004</c:v>
                </c:pt>
                <c:pt idx="3">
                  <c:v>17559</c:v>
                </c:pt>
                <c:pt idx="4">
                  <c:v>15646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841-4347-B772-962761F93C2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308167344"/>
        <c:axId val="1320626912"/>
      </c:barChart>
      <c:catAx>
        <c:axId val="1308167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320626912"/>
        <c:crosses val="autoZero"/>
        <c:auto val="1"/>
        <c:lblAlgn val="ctr"/>
        <c:lblOffset val="100"/>
        <c:noMultiLvlLbl val="0"/>
      </c:catAx>
      <c:valAx>
        <c:axId val="13206269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308167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2"/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lang="lv-LV" sz="2200" b="1" i="0" u="none" strike="noStrike" kern="1200" baseline="0" noProof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200" noProof="0" dirty="0"/>
              <a:t>Vecāku pabalsta saņēmēju </a:t>
            </a:r>
            <a:r>
              <a:rPr lang="en-GB" sz="1200" noProof="0" dirty="0" err="1"/>
              <a:t>skaits</a:t>
            </a:r>
            <a:r>
              <a:rPr lang="en-GB" sz="1200" noProof="0" dirty="0"/>
              <a:t> </a:t>
            </a:r>
            <a:r>
              <a:rPr lang="lv-LV" sz="1200" noProof="0" dirty="0"/>
              <a:t>dzimumu griezumā</a:t>
            </a:r>
          </a:p>
        </c:rich>
      </c:tx>
      <c:layout>
        <c:manualLayout>
          <c:xMode val="edge"/>
          <c:yMode val="edge"/>
          <c:x val="0.13755513986166093"/>
          <c:y val="2.08333333333333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lang="lv-LV" sz="2200" b="1" i="0" u="none" strike="noStrike" kern="1200" baseline="0" noProof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'2.4.2'!$E$28</c:f>
              <c:strCache>
                <c:ptCount val="1"/>
                <c:pt idx="0">
                  <c:v>Kopā </c:v>
                </c:pt>
              </c:strCache>
            </c:strRef>
          </c:tx>
          <c:spPr>
            <a:solidFill>
              <a:schemeClr val="accent1"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'2.4.2'!$C$29:$D$33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'2.4.2'!$E$29:$E$33</c:f>
              <c:numCache>
                <c:formatCode>#,##0</c:formatCode>
                <c:ptCount val="5"/>
                <c:pt idx="0">
                  <c:v>21697</c:v>
                </c:pt>
                <c:pt idx="1">
                  <c:v>21417</c:v>
                </c:pt>
                <c:pt idx="2">
                  <c:v>20270</c:v>
                </c:pt>
                <c:pt idx="3">
                  <c:v>19693</c:v>
                </c:pt>
                <c:pt idx="4">
                  <c:v>17510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21F-4E9D-9F9E-3D31E02CB903}"/>
            </c:ext>
          </c:extLst>
        </c:ser>
        <c:ser>
          <c:idx val="1"/>
          <c:order val="1"/>
          <c:tx>
            <c:strRef>
              <c:f>'2.4.2'!$F$28</c:f>
              <c:strCache>
                <c:ptCount val="1"/>
                <c:pt idx="0">
                  <c:v>sievietes</c:v>
                </c:pt>
              </c:strCache>
            </c:strRef>
          </c:tx>
          <c:spPr>
            <a:solidFill>
              <a:schemeClr val="accent6">
                <a:lumMod val="75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'2.4.2'!$C$29:$D$33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'2.4.2'!$F$29:$F$33</c:f>
              <c:numCache>
                <c:formatCode>#,##0</c:formatCode>
                <c:ptCount val="5"/>
                <c:pt idx="0" formatCode="General">
                  <c:v>17840</c:v>
                </c:pt>
                <c:pt idx="1">
                  <c:v>17775</c:v>
                </c:pt>
                <c:pt idx="2">
                  <c:v>16901</c:v>
                </c:pt>
                <c:pt idx="3">
                  <c:v>16620</c:v>
                </c:pt>
                <c:pt idx="4">
                  <c:v>14427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821F-4E9D-9F9E-3D31E02CB903}"/>
            </c:ext>
          </c:extLst>
        </c:ser>
        <c:ser>
          <c:idx val="2"/>
          <c:order val="2"/>
          <c:tx>
            <c:strRef>
              <c:f>'2.4.2'!$G$28</c:f>
              <c:strCache>
                <c:ptCount val="1"/>
                <c:pt idx="0">
                  <c:v>vīrieši </c:v>
                </c:pt>
              </c:strCache>
            </c:strRef>
          </c:tx>
          <c:spPr>
            <a:solidFill>
              <a:schemeClr val="accent3">
                <a:lumMod val="75000"/>
                <a:alpha val="85000"/>
              </a:schemeClr>
            </a:solidFill>
            <a:ln w="9525" cap="flat" cmpd="sng" algn="ctr">
              <a:solidFill>
                <a:schemeClr val="lt1">
                  <a:alpha val="50000"/>
                </a:schemeClr>
              </a:solidFill>
              <a:round/>
            </a:ln>
            <a:effectLst/>
          </c:spPr>
          <c:invertIfNegative val="0"/>
          <c:dLbls>
            <c:dLbl>
              <c:idx val="0"/>
              <c:layout>
                <c:manualLayout>
                  <c:x val="0"/>
                  <c:y val="1.7364071290105886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729-4C9E-A470-E7D8CA28832F}"/>
                </c:ext>
              </c:extLst>
            </c:dLbl>
            <c:dLbl>
              <c:idx val="1"/>
              <c:layout>
                <c:manualLayout>
                  <c:x val="0"/>
                  <c:y val="3.8010811738793622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0729-4C9E-A470-E7D8CA28832F}"/>
                </c:ext>
              </c:extLst>
            </c:dLbl>
            <c:dLbl>
              <c:idx val="2"/>
              <c:layout>
                <c:manualLayout>
                  <c:x val="1.2345679012345678E-2"/>
                  <c:y val="3.93546381683122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000" b="1" i="0" u="none" strike="noStrike" kern="1200" baseline="0">
                      <a:solidFill>
                        <a:schemeClr val="tx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lv-LV"/>
                </a:p>
              </c:txPr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086419753086426E-2"/>
                      <c:h val="6.691624836695662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2-0729-4C9E-A470-E7D8CA28832F}"/>
                </c:ext>
              </c:extLst>
            </c:dLbl>
            <c:dLbl>
              <c:idx val="3"/>
              <c:layout>
                <c:manualLayout>
                  <c:x val="-1.1316741696017772E-16"/>
                  <c:y val="4.0214973211260621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0729-4C9E-A470-E7D8CA28832F}"/>
                </c:ext>
              </c:extLst>
            </c:dLbl>
            <c:dLbl>
              <c:idx val="4"/>
              <c:layout>
                <c:manualLayout>
                  <c:x val="9.259259259259146E-3"/>
                  <c:y val="3.2054470978486418E-2"/>
                </c:manualLayout>
              </c:layout>
              <c:dLblPos val="outEnd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0729-4C9E-A470-E7D8CA28832F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50000"/>
                          <a:lumOff val="50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'2.4.2'!$C$29:$D$33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'2.4.2'!$G$29:$G$33</c:f>
              <c:numCache>
                <c:formatCode>#,##0</c:formatCode>
                <c:ptCount val="5"/>
                <c:pt idx="0" formatCode="General">
                  <c:v>3854</c:v>
                </c:pt>
                <c:pt idx="1">
                  <c:v>3636</c:v>
                </c:pt>
                <c:pt idx="2">
                  <c:v>3369</c:v>
                </c:pt>
                <c:pt idx="3">
                  <c:v>3075</c:v>
                </c:pt>
                <c:pt idx="4">
                  <c:v>3243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821F-4E9D-9F9E-3D31E02CB903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65"/>
        <c:axId val="1904236096"/>
        <c:axId val="1578588720"/>
      </c:barChart>
      <c:catAx>
        <c:axId val="19042360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9050" cap="flat" cmpd="sng" algn="ctr">
            <a:solidFill>
              <a:schemeClr val="dk1">
                <a:lumMod val="75000"/>
                <a:lumOff val="2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all" baseline="0">
                <a:solidFill>
                  <a:schemeClr val="dk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578588720"/>
        <c:crosses val="autoZero"/>
        <c:auto val="1"/>
        <c:lblAlgn val="ctr"/>
        <c:lblOffset val="100"/>
        <c:noMultiLvlLbl val="0"/>
      </c:catAx>
      <c:valAx>
        <c:axId val="1578588720"/>
        <c:scaling>
          <c:orientation val="minMax"/>
        </c:scaling>
        <c:delete val="1"/>
        <c:axPos val="l"/>
        <c:majorGridlines>
          <c:spPr>
            <a:ln w="9525" cap="flat" cmpd="sng" algn="ctr">
              <a:gradFill>
                <a:gsLst>
                  <a:gs pos="100000">
                    <a:schemeClr val="dk1">
                      <a:lumMod val="95000"/>
                      <a:lumOff val="5000"/>
                      <a:alpha val="42000"/>
                    </a:schemeClr>
                  </a:gs>
                  <a:gs pos="0">
                    <a:schemeClr val="lt1">
                      <a:lumMod val="75000"/>
                      <a:alpha val="36000"/>
                    </a:schemeClr>
                  </a:gs>
                </a:gsLst>
                <a:lin ang="5400000" scaled="0"/>
              </a:gra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crossAx val="19042360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solidFill>
          <a:schemeClr val="lt1">
            <a:lumMod val="95000"/>
            <a:alpha val="39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dk1">
                  <a:lumMod val="75000"/>
                  <a:lumOff val="2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gradFill flip="none" rotWithShape="1">
      <a:gsLst>
        <a:gs pos="0">
          <a:schemeClr val="lt1"/>
        </a:gs>
        <a:gs pos="39000">
          <a:schemeClr val="lt1"/>
        </a:gs>
        <a:gs pos="100000">
          <a:schemeClr val="lt1">
            <a:lumMod val="75000"/>
          </a:schemeClr>
        </a:gs>
      </a:gsLst>
      <a:path path="circle">
        <a:fillToRect l="50000" t="-80000" r="50000" b="180000"/>
      </a:path>
      <a:tileRect/>
    </a:gradFill>
    <a:ln w="9525" cap="flat" cmpd="sng" algn="ctr">
      <a:solidFill>
        <a:schemeClr val="dk1">
          <a:lumMod val="25000"/>
          <a:lumOff val="75000"/>
        </a:schemeClr>
      </a:solidFill>
      <a:round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cap="none" spc="2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r>
              <a:rPr lang="lv-LV" sz="1400" b="1" noProof="0" dirty="0">
                <a:solidFill>
                  <a:schemeClr val="tx1"/>
                </a:solidFill>
              </a:rPr>
              <a:t>Strādājošo</a:t>
            </a:r>
            <a:r>
              <a:rPr lang="lv-LV" sz="1400" b="1" baseline="0" noProof="0" dirty="0">
                <a:solidFill>
                  <a:schemeClr val="tx1"/>
                </a:solidFill>
              </a:rPr>
              <a:t> </a:t>
            </a:r>
            <a:r>
              <a:rPr lang="lv-LV" sz="1400" b="1" noProof="0" dirty="0">
                <a:solidFill>
                  <a:schemeClr val="tx1"/>
                </a:solidFill>
              </a:rPr>
              <a:t>vecāku pabalsta saņēmēju</a:t>
            </a:r>
            <a:r>
              <a:rPr lang="lv-LV" sz="1400" b="1" baseline="0" noProof="0" dirty="0">
                <a:solidFill>
                  <a:schemeClr val="tx1"/>
                </a:solidFill>
              </a:rPr>
              <a:t> skaits dzimumu griezumā</a:t>
            </a:r>
            <a:endParaRPr lang="lv-LV" noProof="0" dirty="0">
              <a:solidFill>
                <a:schemeClr val="tx1"/>
              </a:solidFill>
            </a:endParaRPr>
          </a:p>
        </c:rich>
      </c:tx>
      <c:layout>
        <c:manualLayout>
          <c:xMode val="edge"/>
          <c:yMode val="edge"/>
          <c:x val="0.22788888888888886"/>
          <c:y val="2.7777777777777776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cap="none" spc="2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'2.4.2'!$B$45</c:f>
              <c:strCache>
                <c:ptCount val="1"/>
                <c:pt idx="0">
                  <c:v>Visi VP saņēmēji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>
              <a:outerShdw blurRad="130000" dist="101600" dir="2700000" algn="tl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'2.4.2'!$A$46:$A$50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'2.4.2'!$B$46:$B$50</c:f>
              <c:numCache>
                <c:formatCode>#,##0</c:formatCode>
                <c:ptCount val="5"/>
                <c:pt idx="0">
                  <c:v>21697</c:v>
                </c:pt>
                <c:pt idx="1">
                  <c:v>21417</c:v>
                </c:pt>
                <c:pt idx="2">
                  <c:v>20270</c:v>
                </c:pt>
                <c:pt idx="3">
                  <c:v>19693</c:v>
                </c:pt>
                <c:pt idx="4">
                  <c:v>17510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70E-4125-8E8B-6DFC0293C611}"/>
            </c:ext>
          </c:extLst>
        </c:ser>
        <c:ser>
          <c:idx val="1"/>
          <c:order val="1"/>
          <c:tx>
            <c:strRef>
              <c:f>'2.4.2'!$C$45</c:f>
              <c:strCache>
                <c:ptCount val="1"/>
                <c:pt idx="0">
                  <c:v>strādā 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130000" dist="101600" dir="2700000" algn="tl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'2.4.2'!$A$46:$A$50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'2.4.2'!$C$46:$C$50</c:f>
              <c:numCache>
                <c:formatCode>General</c:formatCode>
                <c:ptCount val="5"/>
                <c:pt idx="0" formatCode="#,##0">
                  <c:v>3298</c:v>
                </c:pt>
                <c:pt idx="1">
                  <c:v>2941</c:v>
                </c:pt>
                <c:pt idx="2" formatCode="#,##0">
                  <c:v>2778</c:v>
                </c:pt>
                <c:pt idx="3">
                  <c:v>2640</c:v>
                </c:pt>
                <c:pt idx="4" formatCode="#,##0">
                  <c:v>2627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70E-4125-8E8B-6DFC0293C611}"/>
            </c:ext>
          </c:extLst>
        </c:ser>
        <c:ser>
          <c:idx val="2"/>
          <c:order val="2"/>
          <c:tx>
            <c:strRef>
              <c:f>'2.4.2'!$D$45</c:f>
              <c:strCache>
                <c:ptCount val="1"/>
                <c:pt idx="0">
                  <c:v>sievietes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130000" dist="101600" dir="2700000" algn="tl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'2.4.2'!$A$46:$A$50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'2.4.2'!$D$46:$D$50</c:f>
              <c:numCache>
                <c:formatCode>General</c:formatCode>
                <c:ptCount val="5"/>
                <c:pt idx="0">
                  <c:v>764</c:v>
                </c:pt>
                <c:pt idx="1">
                  <c:v>669</c:v>
                </c:pt>
                <c:pt idx="2">
                  <c:v>638</c:v>
                </c:pt>
                <c:pt idx="3">
                  <c:v>733</c:v>
                </c:pt>
                <c:pt idx="4">
                  <c:v>609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E70E-4125-8E8B-6DFC0293C611}"/>
            </c:ext>
          </c:extLst>
        </c:ser>
        <c:ser>
          <c:idx val="3"/>
          <c:order val="3"/>
          <c:tx>
            <c:strRef>
              <c:f>'2.4.2'!$E$45</c:f>
              <c:strCache>
                <c:ptCount val="1"/>
                <c:pt idx="0">
                  <c:v>vīrieši</c:v>
                </c:pt>
              </c:strCache>
            </c:strRef>
          </c:tx>
          <c:spPr>
            <a:solidFill>
              <a:schemeClr val="accent3">
                <a:lumMod val="75000"/>
              </a:schemeClr>
            </a:solidFill>
            <a:ln w="9525" cap="flat" cmpd="sng" algn="ctr">
              <a:solidFill>
                <a:schemeClr val="accent4">
                  <a:shade val="95000"/>
                </a:schemeClr>
              </a:solidFill>
              <a:round/>
            </a:ln>
            <a:effectLst>
              <a:outerShdw blurRad="130000" dist="101600" dir="2700000" algn="tl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'2.4.2'!$A$46:$A$50</c:f>
              <c:strCache>
                <c:ptCount val="5"/>
                <c:pt idx="0">
                  <c:v>2019</c:v>
                </c:pt>
                <c:pt idx="1">
                  <c:v>2020</c:v>
                </c:pt>
                <c:pt idx="2">
                  <c:v>2021</c:v>
                </c:pt>
                <c:pt idx="3">
                  <c:v>2022</c:v>
                </c:pt>
                <c:pt idx="4">
                  <c:v>2023</c:v>
                </c:pt>
              </c:strCache>
            </c:strRef>
          </c:cat>
          <c:val>
            <c:numRef>
              <c:f>'2.4.2'!$E$46:$E$50</c:f>
              <c:numCache>
                <c:formatCode>#,##0</c:formatCode>
                <c:ptCount val="5"/>
                <c:pt idx="0">
                  <c:v>2534</c:v>
                </c:pt>
                <c:pt idx="1">
                  <c:v>2272</c:v>
                </c:pt>
                <c:pt idx="2">
                  <c:v>2140</c:v>
                </c:pt>
                <c:pt idx="3">
                  <c:v>1907</c:v>
                </c:pt>
                <c:pt idx="4">
                  <c:v>2019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70E-4125-8E8B-6DFC0293C61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306799440"/>
        <c:axId val="1313501008"/>
      </c:barChart>
      <c:catAx>
        <c:axId val="130679944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313501008"/>
        <c:crosses val="autoZero"/>
        <c:auto val="1"/>
        <c:lblAlgn val="ctr"/>
        <c:lblOffset val="100"/>
        <c:noMultiLvlLbl val="0"/>
      </c:catAx>
      <c:valAx>
        <c:axId val="131350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30679944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none" spc="2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600" b="1" noProof="0" dirty="0"/>
              <a:t>Vecāku pabalsta nenododamās daļas saņēmēji dzimumu</a:t>
            </a:r>
            <a:r>
              <a:rPr lang="lv-LV" sz="1600" b="1" baseline="0" noProof="0" dirty="0"/>
              <a:t> griezumā</a:t>
            </a:r>
            <a:r>
              <a:rPr lang="lv-LV" sz="1600" b="1" noProof="0" dirty="0"/>
              <a:t> 2023.gads, 2024.g.janvāris </a:t>
            </a:r>
          </a:p>
        </c:rich>
      </c:tx>
      <c:layout>
        <c:manualLayout>
          <c:xMode val="edge"/>
          <c:yMode val="edge"/>
          <c:x val="0.24173545746632058"/>
          <c:y val="3.829428386422228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none" spc="2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1"/>
          <c:order val="0"/>
          <c:tx>
            <c:strRef>
              <c:f>'2.4.2'!$B$72</c:f>
              <c:strCache>
                <c:ptCount val="1"/>
                <c:pt idx="0">
                  <c:v>Sievietes</c:v>
                </c:pt>
              </c:strCache>
            </c:strRef>
          </c:tx>
          <c:spPr>
            <a:solidFill>
              <a:schemeClr val="accent6">
                <a:lumMod val="50000"/>
              </a:schemeClr>
            </a:soli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>
              <a:outerShdw blurRad="130000" dist="101600" dir="2700000" algn="tl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'2.4.2'!$C$70:$O$70</c:f>
              <c:strCache>
                <c:ptCount val="13"/>
                <c:pt idx="0">
                  <c:v>jan.</c:v>
                </c:pt>
                <c:pt idx="1">
                  <c:v>feb.</c:v>
                </c:pt>
                <c:pt idx="2">
                  <c:v>mar.</c:v>
                </c:pt>
                <c:pt idx="3">
                  <c:v>apr.</c:v>
                </c:pt>
                <c:pt idx="4">
                  <c:v>mai.</c:v>
                </c:pt>
                <c:pt idx="5">
                  <c:v>jūn.</c:v>
                </c:pt>
                <c:pt idx="6">
                  <c:v>jūl.</c:v>
                </c:pt>
                <c:pt idx="7">
                  <c:v>aug.</c:v>
                </c:pt>
                <c:pt idx="8">
                  <c:v>sep.</c:v>
                </c:pt>
                <c:pt idx="9">
                  <c:v>okt.</c:v>
                </c:pt>
                <c:pt idx="10">
                  <c:v>nov.</c:v>
                </c:pt>
                <c:pt idx="11">
                  <c:v>dec.</c:v>
                </c:pt>
                <c:pt idx="12">
                  <c:v>Janvaris 2024 </c:v>
                </c:pt>
              </c:strCache>
            </c:strRef>
          </c:cat>
          <c:val>
            <c:numRef>
              <c:f>'2.4.2'!$C$72:$O$72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 formatCode="#,##0">
                  <c:v>0</c:v>
                </c:pt>
                <c:pt idx="3" formatCode="#,##0">
                  <c:v>7</c:v>
                </c:pt>
                <c:pt idx="4" formatCode="#,##0">
                  <c:v>17</c:v>
                </c:pt>
                <c:pt idx="5" formatCode="#,##0">
                  <c:v>40</c:v>
                </c:pt>
                <c:pt idx="6" formatCode="#,##0">
                  <c:v>48</c:v>
                </c:pt>
                <c:pt idx="7" formatCode="#,##0">
                  <c:v>59</c:v>
                </c:pt>
                <c:pt idx="8" formatCode="#,##0">
                  <c:v>59</c:v>
                </c:pt>
                <c:pt idx="9" formatCode="#,##0">
                  <c:v>51</c:v>
                </c:pt>
                <c:pt idx="10" formatCode="#,##0">
                  <c:v>118</c:v>
                </c:pt>
                <c:pt idx="11" formatCode="#,##0">
                  <c:v>184</c:v>
                </c:pt>
                <c:pt idx="12" formatCode="#,##0">
                  <c:v>260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B21-4840-913C-4ECA9B7DF8B7}"/>
            </c:ext>
          </c:extLst>
        </c:ser>
        <c:ser>
          <c:idx val="2"/>
          <c:order val="1"/>
          <c:tx>
            <c:strRef>
              <c:f>'2.4.2'!$B$73</c:f>
              <c:strCache>
                <c:ptCount val="1"/>
                <c:pt idx="0">
                  <c:v>vīrieši</c:v>
                </c:pt>
              </c:strCache>
            </c:strRef>
          </c:tx>
          <c:spPr>
            <a:solidFill>
              <a:schemeClr val="accent3">
                <a:lumMod val="50000"/>
              </a:schemeClr>
            </a:solidFill>
            <a:ln w="9525" cap="flat" cmpd="sng" algn="ctr">
              <a:solidFill>
                <a:schemeClr val="accent3">
                  <a:shade val="95000"/>
                </a:schemeClr>
              </a:solidFill>
              <a:round/>
            </a:ln>
            <a:effectLst>
              <a:outerShdw blurRad="130000" dist="101600" dir="2700000" algn="tl" rotWithShape="0">
                <a:srgbClr val="000000">
                  <a:alpha val="35000"/>
                </a:srgbClr>
              </a:outerShdw>
            </a:effectLst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'2.4.2'!$C$70:$O$70</c:f>
              <c:strCache>
                <c:ptCount val="13"/>
                <c:pt idx="0">
                  <c:v>jan.</c:v>
                </c:pt>
                <c:pt idx="1">
                  <c:v>feb.</c:v>
                </c:pt>
                <c:pt idx="2">
                  <c:v>mar.</c:v>
                </c:pt>
                <c:pt idx="3">
                  <c:v>apr.</c:v>
                </c:pt>
                <c:pt idx="4">
                  <c:v>mai.</c:v>
                </c:pt>
                <c:pt idx="5">
                  <c:v>jūn.</c:v>
                </c:pt>
                <c:pt idx="6">
                  <c:v>jūl.</c:v>
                </c:pt>
                <c:pt idx="7">
                  <c:v>aug.</c:v>
                </c:pt>
                <c:pt idx="8">
                  <c:v>sep.</c:v>
                </c:pt>
                <c:pt idx="9">
                  <c:v>okt.</c:v>
                </c:pt>
                <c:pt idx="10">
                  <c:v>nov.</c:v>
                </c:pt>
                <c:pt idx="11">
                  <c:v>dec.</c:v>
                </c:pt>
                <c:pt idx="12">
                  <c:v>Janvaris 2024 </c:v>
                </c:pt>
              </c:strCache>
            </c:strRef>
          </c:cat>
          <c:val>
            <c:numRef>
              <c:f>'2.4.2'!$C$73:$O$73</c:f>
              <c:numCache>
                <c:formatCode>General</c:formatCode>
                <c:ptCount val="13"/>
                <c:pt idx="0">
                  <c:v>0</c:v>
                </c:pt>
                <c:pt idx="1">
                  <c:v>0</c:v>
                </c:pt>
                <c:pt idx="2" formatCode="#,##0">
                  <c:v>53</c:v>
                </c:pt>
                <c:pt idx="3" formatCode="#,##0">
                  <c:v>82</c:v>
                </c:pt>
                <c:pt idx="4" formatCode="#,##0">
                  <c:v>97</c:v>
                </c:pt>
                <c:pt idx="5" formatCode="#,##0">
                  <c:v>103</c:v>
                </c:pt>
                <c:pt idx="6" formatCode="#,##0">
                  <c:v>129</c:v>
                </c:pt>
                <c:pt idx="7" formatCode="#,##0">
                  <c:v>179</c:v>
                </c:pt>
                <c:pt idx="8" formatCode="#,##0">
                  <c:v>192</c:v>
                </c:pt>
                <c:pt idx="9" formatCode="#,##0">
                  <c:v>200</c:v>
                </c:pt>
                <c:pt idx="10" formatCode="#,##0">
                  <c:v>200</c:v>
                </c:pt>
                <c:pt idx="11" formatCode="#,##0">
                  <c:v>223</c:v>
                </c:pt>
                <c:pt idx="12" formatCode="#,##0">
                  <c:v>291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B21-4840-913C-4ECA9B7DF8B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1224115648"/>
        <c:axId val="965922784"/>
      </c:barChart>
      <c:catAx>
        <c:axId val="1224115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965922784"/>
        <c:crosses val="autoZero"/>
        <c:auto val="1"/>
        <c:lblAlgn val="ctr"/>
        <c:lblOffset val="100"/>
        <c:noMultiLvlLbl val="0"/>
      </c:catAx>
      <c:valAx>
        <c:axId val="96592278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224115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lv-LV" sz="1000" b="1" noProof="0" dirty="0"/>
              <a:t>Dzīvi dzimušo bērnu skaits</a:t>
            </a:r>
            <a:r>
              <a:rPr lang="lv-LV" sz="1000" b="1" baseline="0" noProof="0" dirty="0"/>
              <a:t> un paternitātes pabalsta saņēmēji</a:t>
            </a:r>
            <a:endParaRPr lang="lv-LV" sz="1000" b="1" noProof="0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Sheet1!$K$22</c:f>
              <c:strCache>
                <c:ptCount val="1"/>
                <c:pt idx="0">
                  <c:v>dzīvi dzimušie bērni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Sheet1!$L$21:$O$21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Sheet1!$L$22:$O$22</c:f>
              <c:numCache>
                <c:formatCode>#,##0</c:formatCode>
                <c:ptCount val="4"/>
                <c:pt idx="0">
                  <c:v>17420</c:v>
                </c:pt>
                <c:pt idx="1">
                  <c:v>15954</c:v>
                </c:pt>
                <c:pt idx="2">
                  <c:v>14121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2A2-4E70-B559-0F3EBE3E0E5B}"/>
            </c:ext>
          </c:extLst>
        </c:ser>
        <c:ser>
          <c:idx val="1"/>
          <c:order val="1"/>
          <c:tx>
            <c:strRef>
              <c:f>Sheet1!$K$23</c:f>
              <c:strCache>
                <c:ptCount val="1"/>
                <c:pt idx="0">
                  <c:v>paternitātes pabalsta saņēmēji</c:v>
                </c:pt>
              </c:strCache>
            </c:strRef>
          </c:tx>
          <c:spPr>
            <a:solidFill>
              <a:schemeClr val="accent6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Sheet1!$L$21:$O$21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Sheet1!$L$23:$O$23</c:f>
              <c:numCache>
                <c:formatCode>#,##0</c:formatCode>
                <c:ptCount val="4"/>
                <c:pt idx="0">
                  <c:v>9700</c:v>
                </c:pt>
                <c:pt idx="1">
                  <c:v>9021</c:v>
                </c:pt>
                <c:pt idx="2">
                  <c:v>11202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2A2-4E70-B559-0F3EBE3E0E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78436559"/>
        <c:axId val="261566111"/>
      </c:barChart>
      <c:lineChart>
        <c:grouping val="standard"/>
        <c:varyColors val="0"/>
        <c:ser>
          <c:idx val="2"/>
          <c:order val="2"/>
          <c:tx>
            <c:strRef>
              <c:f>Sheet1!$K$24</c:f>
              <c:strCache>
                <c:ptCount val="1"/>
              </c:strCache>
            </c:strRef>
          </c:tx>
          <c:spPr>
            <a:ln w="28575" cap="rnd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Sheet1!$L$21:$O$21</c:f>
              <c:numCache>
                <c:formatCode>General</c:formatCode>
                <c:ptCount val="4"/>
                <c:pt idx="0">
                  <c:v>2021</c:v>
                </c:pt>
                <c:pt idx="1">
                  <c:v>2022</c:v>
                </c:pt>
                <c:pt idx="2">
                  <c:v>2023</c:v>
                </c:pt>
              </c:numCache>
            </c:numRef>
          </c:cat>
          <c:val>
            <c:numRef>
              <c:f>Sheet1!$L$24:$O$24</c:f>
              <c:numCache>
                <c:formatCode>0.0%</c:formatCode>
                <c:ptCount val="4"/>
                <c:pt idx="0">
                  <c:v>0.55683122847301947</c:v>
                </c:pt>
                <c:pt idx="1">
                  <c:v>0.56543813463708159</c:v>
                </c:pt>
                <c:pt idx="2">
                  <c:v>0.79328659443382199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2A2-4E70-B559-0F3EBE3E0E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78450559"/>
        <c:axId val="261575263"/>
      </c:lineChart>
      <c:catAx>
        <c:axId val="1784365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261566111"/>
        <c:crosses val="autoZero"/>
        <c:auto val="1"/>
        <c:lblAlgn val="ctr"/>
        <c:lblOffset val="100"/>
        <c:noMultiLvlLbl val="0"/>
      </c:catAx>
      <c:valAx>
        <c:axId val="261566111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78436559"/>
        <c:crosses val="autoZero"/>
        <c:crossBetween val="between"/>
      </c:valAx>
      <c:valAx>
        <c:axId val="261575263"/>
        <c:scaling>
          <c:orientation val="minMax"/>
        </c:scaling>
        <c:delete val="0"/>
        <c:axPos val="r"/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lv-LV"/>
          </a:p>
        </c:txPr>
        <c:crossAx val="178450559"/>
        <c:crosses val="max"/>
        <c:crossBetween val="between"/>
      </c:valAx>
      <c:catAx>
        <c:axId val="178450559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261575263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lv-LV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lv-LV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5">
  <cs:axisTitle>
    <cs:lnRef idx="0"/>
    <cs:fillRef idx="0"/>
    <cs:effectRef idx="0"/>
    <cs:fontRef idx="minor">
      <a:schemeClr val="dk1">
        <a:lumMod val="75000"/>
        <a:lumOff val="2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75000"/>
        <a:lumOff val="25000"/>
      </a:schemeClr>
    </cs:fontRef>
    <cs:spPr>
      <a:ln w="190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 cap="all" baseline="0"/>
  </cs:categoryAxis>
  <cs:chartArea>
    <cs:lnRef idx="0"/>
    <cs:fillRef idx="0"/>
    <cs:effectRef idx="0"/>
    <cs:fontRef idx="minor">
      <a:schemeClr val="dk1"/>
    </cs:fontRef>
    <cs:spPr>
      <a:gradFill flip="none" rotWithShape="1">
        <a:gsLst>
          <a:gs pos="0">
            <a:schemeClr val="lt1"/>
          </a:gs>
          <a:gs pos="39000">
            <a:schemeClr val="lt1"/>
          </a:gs>
          <a:gs pos="100000">
            <a:schemeClr val="lt1">
              <a:lumMod val="75000"/>
            </a:schemeClr>
          </a:gs>
        </a:gsLst>
        <a:path path="circle">
          <a:fillToRect l="50000" t="-80000" r="50000" b="180000"/>
        </a:path>
        <a:tileRect/>
      </a:gradFill>
      <a:ln w="9525" cap="flat" cmpd="sng" algn="ctr">
        <a:solidFill>
          <a:schemeClr val="dk1">
            <a:lumMod val="25000"/>
            <a:lumOff val="7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lt1"/>
    </cs:fontRef>
    <cs:defRPr sz="1197" b="1" i="0" u="none" strike="noStrike" kern="1200" baseline="0"/>
  </cs:dataLabel>
  <cs:dataLabelCallout>
    <cs:lnRef idx="0"/>
    <cs:fillRef idx="0"/>
    <cs:effectRef idx="0"/>
    <cs:fontRef idx="minor">
      <a:schemeClr val="lt1"/>
    </cs:fontRef>
    <cs:spPr>
      <a:solidFill>
        <a:schemeClr val="dk1">
          <a:lumMod val="65000"/>
          <a:lumOff val="35000"/>
          <a:alpha val="75000"/>
        </a:schemeClr>
      </a:solidFill>
    </cs:spPr>
    <cs:defRPr sz="1197" b="1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  <a:ln w="9525" cap="flat" cmpd="sng" algn="ctr">
        <a:solidFill>
          <a:schemeClr val="lt1">
            <a:alpha val="50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1750" cap="rnd">
        <a:solidFill>
          <a:schemeClr val="phClr">
            <a:alpha val="85000"/>
          </a:schemeClr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>
          <a:alpha val="85000"/>
        </a:schemeClr>
      </a:solidFill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75000"/>
        <a:lumOff val="25000"/>
      </a:schemeClr>
    </cs:fontRef>
    <cs:spPr>
      <a:ln w="9525">
        <a:solidFill>
          <a:schemeClr val="dk1">
            <a:lumMod val="35000"/>
            <a:lumOff val="6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50000"/>
          <a:lumOff val="50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gradFill>
          <a:gsLst>
            <a:gs pos="100000">
              <a:schemeClr val="dk1">
                <a:lumMod val="95000"/>
                <a:lumOff val="5000"/>
                <a:alpha val="42000"/>
              </a:schemeClr>
            </a:gs>
            <a:gs pos="0">
              <a:schemeClr val="lt1">
                <a:lumMod val="75000"/>
                <a:alpha val="36000"/>
              </a:schemeClr>
            </a:gs>
          </a:gsLst>
          <a:lin ang="5400000" scaled="0"/>
        </a:gra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</a:ln>
    </cs:spPr>
  </cs:leaderLine>
  <cs:legend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lt1">
          <a:lumMod val="95000"/>
          <a:alpha val="39000"/>
        </a:schemeClr>
      </a:solidFill>
    </cs:spPr>
    <cs:defRPr sz="1197" kern="1200"/>
  </cs:legend>
  <cs:plotArea>
    <cs:lnRef idx="0"/>
    <cs:fillRef idx="0"/>
    <cs:effectRef idx="0"/>
    <cs:fontRef idx="minor">
      <a:schemeClr val="dk1"/>
    </cs:fontRef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75000"/>
        <a:lumOff val="25000"/>
      </a:schemeClr>
    </cs:fontRef>
    <cs:spPr>
      <a:ln w="31750" cap="flat" cmpd="sng" algn="ctr">
        <a:solidFill>
          <a:schemeClr val="dk1">
            <a:lumMod val="75000"/>
            <a:lumOff val="2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50000"/>
            <a:lumOff val="50000"/>
          </a:schemeClr>
        </a:solidFill>
        <a:round/>
      </a:ln>
    </cs:spPr>
  </cs:seriesLine>
  <cs:title>
    <cs:lnRef idx="0"/>
    <cs:fillRef idx="0"/>
    <cs:effectRef idx="0"/>
    <cs:fontRef idx="minor">
      <a:schemeClr val="dk1">
        <a:lumMod val="75000"/>
        <a:lumOff val="25000"/>
      </a:schemeClr>
    </cs:fontRef>
    <cs:defRPr sz="2200" b="1" kern="120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75000"/>
        <a:lumOff val="25000"/>
      </a:schemeClr>
    </cs:fontRef>
    <cs:spPr>
      <a:ln>
        <a:noFill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5F2EB97-9370-4DBA-A2CC-D601ED02CD79}" type="datetimeFigureOut">
              <a:rPr lang="lv-LV" smtClean="0"/>
              <a:t>13.03.2024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4850" y="1233488"/>
            <a:ext cx="5326063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782EDE-8294-4BD5-9790-85198206CD91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7898506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3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782EDE-8294-4BD5-9790-85198206CD91}" type="slidenum">
              <a:rPr lang="lv-LV" smtClean="0"/>
              <a:t>1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6955568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782EDE-8294-4BD5-9790-85198206CD91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0554501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782EDE-8294-4BD5-9790-85198206CD91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47171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782EDE-8294-4BD5-9790-85198206CD91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73615761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782EDE-8294-4BD5-9790-85198206CD91}" type="slidenum">
              <a:rPr lang="lv-LV" smtClean="0"/>
              <a:t>5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8426733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2782EDE-8294-4BD5-9790-85198206CD91}" type="slidenum">
              <a:rPr lang="lv-LV" smtClean="0"/>
              <a:t>6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4613419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3471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7886"/>
            <a:ext cx="9144000" cy="205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/>
        </p:nvSpPr>
        <p:spPr>
          <a:xfrm>
            <a:off x="685800" y="3937000"/>
            <a:ext cx="7772400" cy="863866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2921000"/>
            <a:ext cx="7772400" cy="800369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3937000"/>
            <a:ext cx="7772400" cy="7620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4800864"/>
            <a:ext cx="7772400" cy="533136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579866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3471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7886"/>
            <a:ext cx="9144000" cy="205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 txBox="1">
            <a:spLocks/>
          </p:cNvSpPr>
          <p:nvPr userDrawn="1"/>
        </p:nvSpPr>
        <p:spPr>
          <a:xfrm>
            <a:off x="685800" y="3937000"/>
            <a:ext cx="7772400" cy="863866"/>
          </a:xfrm>
          <a:prstGeom prst="rect">
            <a:avLst/>
          </a:prstGeom>
        </p:spPr>
        <p:txBody>
          <a:bodyPr lIns="93957" tIns="46979" rIns="93957" bIns="46979">
            <a:normAutofit/>
          </a:bodyPr>
          <a:lstStyle>
            <a:lvl1pPr algn="l" defTabSz="939575" rtl="0" eaLnBrk="1" latinLnBrk="0" hangingPunct="1">
              <a:spcBef>
                <a:spcPct val="0"/>
              </a:spcBef>
              <a:buNone/>
              <a:defRPr sz="2400" kern="1200">
                <a:solidFill>
                  <a:schemeClr val="tx1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lv-LV" sz="1400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685800" y="2921000"/>
            <a:ext cx="7772400" cy="800369"/>
          </a:xfrm>
        </p:spPr>
        <p:txBody>
          <a:bodyPr anchor="t">
            <a:normAutofit/>
          </a:bodyPr>
          <a:lstStyle>
            <a:lvl1pPr algn="ctr">
              <a:defRPr sz="3200" b="1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3937000"/>
            <a:ext cx="7772400" cy="7620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4800864"/>
            <a:ext cx="7772400" cy="533136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027786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8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631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7886"/>
            <a:ext cx="9144000" cy="205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17500"/>
            <a:ext cx="6096000" cy="86386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460504"/>
            <a:ext cx="6096000" cy="3644644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5225530"/>
            <a:ext cx="1981200" cy="2540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5228609"/>
            <a:ext cx="3657600" cy="2540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686800" y="5225521"/>
            <a:ext cx="304800" cy="2540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DFF1BB13-D15D-443B-A5AA-6C1153A58953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301039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9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631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7886"/>
            <a:ext cx="9144000" cy="205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17500"/>
            <a:ext cx="6096000" cy="86386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460504"/>
            <a:ext cx="6096000" cy="3644644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5225530"/>
            <a:ext cx="1981200" cy="2540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5228609"/>
            <a:ext cx="3657600" cy="2540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686800" y="5225521"/>
            <a:ext cx="304800" cy="2540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DFF1BB13-D15D-443B-A5AA-6C1153A58953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9510417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4" y="0"/>
            <a:ext cx="1760537" cy="1631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7886"/>
            <a:ext cx="9144000" cy="205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1" y="227483"/>
            <a:ext cx="2751026" cy="968376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8" y="227545"/>
            <a:ext cx="3269672" cy="4877607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1" y="1195936"/>
            <a:ext cx="2751026" cy="390921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5143500"/>
            <a:ext cx="1981200" cy="2540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5140193"/>
            <a:ext cx="3657600" cy="2540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686800" y="5140854"/>
            <a:ext cx="304800" cy="2540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7D989CB7-DA8F-43BE-91F3-64BBB8E7ABF4}" type="slidenum">
              <a:rPr lang="en-US" altLang="lv-LV"/>
              <a:pPr/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214738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3" y="0"/>
            <a:ext cx="1760537" cy="1631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54004"/>
            <a:ext cx="6096000" cy="8889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90800" y="1460500"/>
            <a:ext cx="2895600" cy="364463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15000" y="1460502"/>
            <a:ext cx="2971800" cy="3644644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1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5270500"/>
            <a:ext cx="1981200" cy="2540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5270500"/>
            <a:ext cx="3657600" cy="2540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534400" y="5270500"/>
            <a:ext cx="304800" cy="2540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DCF9A514-3DCE-45FD-85C5-111251193ACB}" type="slidenum">
              <a:rPr lang="lv-LV" altLang="lv-LV"/>
              <a:pPr>
                <a:defRPr/>
              </a:pPr>
              <a:t>‹#›</a:t>
            </a:fld>
            <a:endParaRPr lang="lv-LV" altLang="lv-LV"/>
          </a:p>
        </p:txBody>
      </p:sp>
    </p:spTree>
    <p:extLst>
      <p:ext uri="{BB962C8B-B14F-4D97-AF65-F5344CB8AC3E}">
        <p14:creationId xmlns:p14="http://schemas.microsoft.com/office/powerpoint/2010/main" val="24270701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7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4" y="0"/>
            <a:ext cx="1760537" cy="1631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7886"/>
            <a:ext cx="9144000" cy="205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17500"/>
            <a:ext cx="6096000" cy="863868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460504"/>
            <a:ext cx="6096000" cy="3644644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4" name="Text Placeholder 15"/>
          <p:cNvSpPr>
            <a:spLocks noGrp="1"/>
          </p:cNvSpPr>
          <p:nvPr>
            <p:ph type="body" sz="quarter" idx="10"/>
          </p:nvPr>
        </p:nvSpPr>
        <p:spPr>
          <a:xfrm>
            <a:off x="2590800" y="5225530"/>
            <a:ext cx="1981200" cy="254000"/>
          </a:xfrm>
        </p:spPr>
        <p:txBody>
          <a:bodyPr>
            <a:normAutofit/>
          </a:bodyPr>
          <a:lstStyle>
            <a:lvl1pPr marL="0" indent="0">
              <a:buNone/>
              <a:defRPr sz="1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25" name="Text Placeholder 19"/>
          <p:cNvSpPr>
            <a:spLocks noGrp="1"/>
          </p:cNvSpPr>
          <p:nvPr>
            <p:ph type="body" sz="quarter" idx="12"/>
          </p:nvPr>
        </p:nvSpPr>
        <p:spPr>
          <a:xfrm>
            <a:off x="4876800" y="5228608"/>
            <a:ext cx="3657600" cy="254000"/>
          </a:xfrm>
        </p:spPr>
        <p:txBody>
          <a:bodyPr>
            <a:normAutofit/>
          </a:bodyPr>
          <a:lstStyle>
            <a:lvl1pPr marL="0" indent="0" algn="r">
              <a:buNone/>
              <a:defRPr sz="10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686800" y="5225521"/>
            <a:ext cx="304800" cy="2540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pPr>
              <a:defRPr/>
            </a:pPr>
            <a:fld id="{A67563A3-FEC7-4291-A7B9-E86B139DD247}" type="slidenum">
              <a:rPr lang="en-US" altLang="lv-LV"/>
              <a:pPr>
                <a:defRPr/>
              </a:pPr>
              <a:t>‹#›</a:t>
            </a:fld>
            <a:endParaRPr lang="en-US" altLang="lv-LV"/>
          </a:p>
        </p:txBody>
      </p:sp>
    </p:spTree>
    <p:extLst>
      <p:ext uri="{BB962C8B-B14F-4D97-AF65-F5344CB8AC3E}">
        <p14:creationId xmlns:p14="http://schemas.microsoft.com/office/powerpoint/2010/main" val="12969167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631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17500"/>
            <a:ext cx="6096000" cy="86386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6865" y="1460500"/>
            <a:ext cx="8389937" cy="3644644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388424" y="5270500"/>
            <a:ext cx="450776" cy="2540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0889E1AB-9F73-4201-B011-3CEAD96BE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45174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631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54002"/>
            <a:ext cx="6096000" cy="8889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460500"/>
            <a:ext cx="4176464" cy="364463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477347"/>
            <a:ext cx="4402832" cy="3644644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388424" y="5270500"/>
            <a:ext cx="450776" cy="2540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0889E1AB-9F73-4201-B011-3CEAD96BE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4803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631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2590800" y="254002"/>
            <a:ext cx="6096000" cy="8889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179512" y="1989117"/>
            <a:ext cx="4320480" cy="3116021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3"/>
          <p:cNvSpPr>
            <a:spLocks noGrp="1"/>
          </p:cNvSpPr>
          <p:nvPr>
            <p:ph sz="half" idx="2"/>
          </p:nvPr>
        </p:nvSpPr>
        <p:spPr>
          <a:xfrm>
            <a:off x="4572000" y="1989117"/>
            <a:ext cx="4114800" cy="3116028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2" name="Text Placeholder 21"/>
          <p:cNvSpPr>
            <a:spLocks noGrp="1"/>
          </p:cNvSpPr>
          <p:nvPr>
            <p:ph type="body" sz="quarter" idx="16"/>
          </p:nvPr>
        </p:nvSpPr>
        <p:spPr>
          <a:xfrm>
            <a:off x="179512" y="1543845"/>
            <a:ext cx="4320480" cy="445822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Text Placeholder 21"/>
          <p:cNvSpPr>
            <a:spLocks noGrp="1"/>
          </p:cNvSpPr>
          <p:nvPr>
            <p:ph type="body" sz="quarter" idx="17"/>
          </p:nvPr>
        </p:nvSpPr>
        <p:spPr>
          <a:xfrm>
            <a:off x="4572000" y="1543295"/>
            <a:ext cx="4114800" cy="445822"/>
          </a:xfrm>
        </p:spPr>
        <p:txBody>
          <a:bodyPr>
            <a:normAutofit/>
          </a:bodyPr>
          <a:lstStyle>
            <a:lvl1pPr marL="0" indent="0">
              <a:buNone/>
              <a:defRPr sz="20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Slide Number Placeholder 22"/>
          <p:cNvSpPr>
            <a:spLocks noGrp="1"/>
          </p:cNvSpPr>
          <p:nvPr>
            <p:ph type="sldNum" sz="quarter" idx="18"/>
          </p:nvPr>
        </p:nvSpPr>
        <p:spPr>
          <a:xfrm>
            <a:off x="8388424" y="5270500"/>
            <a:ext cx="450776" cy="2540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0889E1AB-9F73-4201-B011-3CEAD96BE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25669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631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2590800" y="254002"/>
            <a:ext cx="6096000" cy="88899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388424" y="5270500"/>
            <a:ext cx="450776" cy="2540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0889E1AB-9F73-4201-B011-3CEAD96BE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8539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631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17500"/>
            <a:ext cx="6096000" cy="863869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0" y="1460500"/>
            <a:ext cx="6096000" cy="3644644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 sz="2000"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388424" y="5270500"/>
            <a:ext cx="450776" cy="2540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0889E1AB-9F73-4201-B011-3CEAD96BE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4829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631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3048000"/>
            <a:ext cx="6096000" cy="1153579"/>
          </a:xfrm>
        </p:spPr>
        <p:txBody>
          <a:bodyPr anchor="t">
            <a:normAutofit/>
          </a:bodyPr>
          <a:lstStyle>
            <a:lvl1pPr algn="l">
              <a:defRPr sz="2400" b="1" cap="none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90800" y="317500"/>
            <a:ext cx="6096000" cy="27305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93957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40936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7915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34894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8187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8851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75830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388424" y="5270500"/>
            <a:ext cx="450776" cy="2540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0889E1AB-9F73-4201-B011-3CEAD96BE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6749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865" y="0"/>
            <a:ext cx="1760537" cy="16311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0800" y="227480"/>
            <a:ext cx="2751026" cy="968376"/>
          </a:xfrm>
        </p:spPr>
        <p:txBody>
          <a:bodyPr anchor="t">
            <a:normAutofit/>
          </a:bodyPr>
          <a:lstStyle>
            <a:lvl1pPr algn="l">
              <a:defRPr sz="2400" b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69527" y="227545"/>
            <a:ext cx="3269672" cy="4877607"/>
          </a:xfrm>
        </p:spPr>
        <p:txBody>
          <a:bodyPr>
            <a:normAutofit/>
          </a:bodyPr>
          <a:lstStyle>
            <a:lvl1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>
              <a:defRPr sz="1900"/>
            </a:lvl6pPr>
            <a:lvl7pPr>
              <a:defRPr sz="1900"/>
            </a:lvl7pPr>
            <a:lvl8pPr>
              <a:defRPr sz="1900"/>
            </a:lvl8pPr>
            <a:lvl9pPr>
              <a:defRPr sz="19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90800" y="1195934"/>
            <a:ext cx="2751026" cy="390921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69788" indent="0">
              <a:buNone/>
              <a:defRPr sz="1200"/>
            </a:lvl2pPr>
            <a:lvl3pPr marL="939575" indent="0">
              <a:buNone/>
              <a:defRPr sz="1000"/>
            </a:lvl3pPr>
            <a:lvl4pPr marL="1409365" indent="0">
              <a:buNone/>
              <a:defRPr sz="1000"/>
            </a:lvl4pPr>
            <a:lvl5pPr marL="1879152" indent="0">
              <a:buNone/>
              <a:defRPr sz="1000"/>
            </a:lvl5pPr>
            <a:lvl6pPr marL="2348940" indent="0">
              <a:buNone/>
              <a:defRPr sz="1000"/>
            </a:lvl6pPr>
            <a:lvl7pPr marL="2818729" indent="0">
              <a:buNone/>
              <a:defRPr sz="1000"/>
            </a:lvl7pPr>
            <a:lvl8pPr marL="3288515" indent="0">
              <a:buNone/>
              <a:defRPr sz="1000"/>
            </a:lvl8pPr>
            <a:lvl9pPr marL="3758305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Slide Number Placeholder 22"/>
          <p:cNvSpPr>
            <a:spLocks noGrp="1"/>
          </p:cNvSpPr>
          <p:nvPr>
            <p:ph type="sldNum" sz="quarter" idx="13"/>
          </p:nvPr>
        </p:nvSpPr>
        <p:spPr>
          <a:xfrm>
            <a:off x="8388424" y="5270500"/>
            <a:ext cx="450776" cy="254000"/>
          </a:xfrm>
        </p:spPr>
        <p:txBody>
          <a:bodyPr/>
          <a:lstStyle>
            <a:lvl1pPr>
              <a:defRPr sz="1000">
                <a:latin typeface="Verdana" pitchFamily="34" charset="0"/>
              </a:defRPr>
            </a:lvl1pPr>
          </a:lstStyle>
          <a:p>
            <a:fld id="{0889E1AB-9F73-4201-B011-3CEAD96BE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3645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517886"/>
            <a:ext cx="9144000" cy="2050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2875" y="0"/>
            <a:ext cx="3778250" cy="34713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Placeholder 17"/>
          <p:cNvSpPr>
            <a:spLocks noGrp="1"/>
          </p:cNvSpPr>
          <p:nvPr>
            <p:ph type="body" sz="quarter" idx="10"/>
          </p:nvPr>
        </p:nvSpPr>
        <p:spPr>
          <a:xfrm>
            <a:off x="685800" y="3937000"/>
            <a:ext cx="7772400" cy="762000"/>
          </a:xfrm>
        </p:spPr>
        <p:txBody>
          <a:bodyPr>
            <a:normAutofit/>
          </a:bodyPr>
          <a:lstStyle>
            <a:lvl1pPr marL="0" indent="0" algn="ctr">
              <a:buNone/>
              <a:defRPr sz="1400" baseline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19"/>
          <p:cNvSpPr>
            <a:spLocks noGrp="1"/>
          </p:cNvSpPr>
          <p:nvPr>
            <p:ph type="body" sz="quarter" idx="11"/>
          </p:nvPr>
        </p:nvSpPr>
        <p:spPr>
          <a:xfrm>
            <a:off x="685800" y="4800864"/>
            <a:ext cx="7772400" cy="533136"/>
          </a:xfrm>
        </p:spPr>
        <p:txBody>
          <a:bodyPr>
            <a:normAutofit/>
          </a:bodyPr>
          <a:lstStyle>
            <a:lvl1pPr marL="0" indent="0" algn="ctr">
              <a:buNone/>
              <a:defRPr sz="140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801025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28864"/>
            <a:ext cx="8229600" cy="952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333501"/>
            <a:ext cx="8229600" cy="37716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3957" tIns="46979" rIns="93957" bIns="469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lv-LV"/>
              <a:t>Click to edit Master text styles</a:t>
            </a:r>
          </a:p>
          <a:p>
            <a:pPr lvl="1"/>
            <a:r>
              <a:rPr lang="en-US" altLang="lv-LV"/>
              <a:t>Second level</a:t>
            </a:r>
          </a:p>
          <a:p>
            <a:pPr lvl="2"/>
            <a:r>
              <a:rPr lang="en-US" altLang="lv-LV"/>
              <a:t>Third level</a:t>
            </a:r>
          </a:p>
          <a:p>
            <a:pPr lvl="3"/>
            <a:r>
              <a:rPr lang="en-US" altLang="lv-LV"/>
              <a:t>Fourth level</a:t>
            </a:r>
          </a:p>
          <a:p>
            <a:pPr lvl="4"/>
            <a:r>
              <a:rPr lang="en-US" altLang="lv-LV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3957" tIns="46979" rIns="93957" bIns="46979" rtlCol="0" anchor="ctr"/>
          <a:lstStyle>
            <a:lvl1pPr algn="ctr" defTabSz="939575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wrap="square" lIns="93957" tIns="46979" rIns="93957" bIns="46979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0889E1AB-9F73-4201-B011-3CEAD96BE2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46608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3" r:id="rId11"/>
    <p:sldLayoutId id="2147483684" r:id="rId12"/>
    <p:sldLayoutId id="2147483685" r:id="rId13"/>
    <p:sldLayoutId id="2147483686" r:id="rId14"/>
    <p:sldLayoutId id="2147483687" r:id="rId15"/>
  </p:sldLayoutIdLst>
  <p:hf hdr="0" ftr="0" dt="0"/>
  <p:txStyles>
    <p:titleStyle>
      <a:lvl1pPr algn="ctr" defTabSz="938213" rtl="0" eaLnBrk="1" fontAlgn="base" hangingPunct="1">
        <a:spcBef>
          <a:spcPct val="0"/>
        </a:spcBef>
        <a:spcAft>
          <a:spcPct val="0"/>
        </a:spcAft>
        <a:defRPr sz="4500" kern="1200">
          <a:solidFill>
            <a:schemeClr val="tx1"/>
          </a:solidFill>
          <a:latin typeface="+mj-lt"/>
          <a:ea typeface="MS PGothic" pitchFamily="34" charset="-128"/>
          <a:cs typeface="+mj-cs"/>
        </a:defRPr>
      </a:lvl1pPr>
      <a:lvl2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2pPr>
      <a:lvl3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3pPr>
      <a:lvl4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4pPr>
      <a:lvl5pPr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  <a:ea typeface="MS PGothic" pitchFamily="34" charset="-128"/>
        </a:defRPr>
      </a:lvl5pPr>
      <a:lvl6pPr marL="4572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6pPr>
      <a:lvl7pPr marL="9144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7pPr>
      <a:lvl8pPr marL="13716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8pPr>
      <a:lvl9pPr marL="1828800" algn="ctr" defTabSz="938213" rtl="0" eaLnBrk="1" fontAlgn="base" hangingPunct="1">
        <a:spcBef>
          <a:spcPct val="0"/>
        </a:spcBef>
        <a:spcAft>
          <a:spcPct val="0"/>
        </a:spcAft>
        <a:defRPr sz="4500">
          <a:solidFill>
            <a:schemeClr val="tx1"/>
          </a:solidFill>
          <a:latin typeface="Times New Roman" pitchFamily="18" charset="0"/>
        </a:defRPr>
      </a:lvl9pPr>
    </p:titleStyle>
    <p:bodyStyle>
      <a:lvl1pPr marL="350838" indent="-350838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3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1pPr>
      <a:lvl2pPr marL="762000" indent="-292100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2pPr>
      <a:lvl3pPr marL="1173163" indent="-233363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5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3pPr>
      <a:lvl4pPr marL="1643063" indent="-233363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4pPr>
      <a:lvl5pPr marL="2112963" indent="-233363" algn="l" defTabSz="938213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900" kern="1200">
          <a:solidFill>
            <a:schemeClr val="tx1"/>
          </a:solidFill>
          <a:latin typeface="+mn-lt"/>
          <a:ea typeface="MS PGothic" pitchFamily="34" charset="-128"/>
          <a:cs typeface="+mn-cs"/>
        </a:defRPr>
      </a:lvl5pPr>
      <a:lvl6pPr marL="2583835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62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23412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3993197" indent="-234893" algn="l" defTabSz="939575" rtl="0" eaLnBrk="1" latinLnBrk="0" hangingPunct="1">
        <a:spcBef>
          <a:spcPct val="20000"/>
        </a:spcBef>
        <a:buFont typeface="Arial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69788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93957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40936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879152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348940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818729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28851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758305" algn="l" defTabSz="9395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5B21A-3DBA-4BE1-9A4A-C598E5B1A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58228" y="2645906"/>
            <a:ext cx="7851618" cy="1419100"/>
          </a:xfrm>
        </p:spPr>
        <p:txBody>
          <a:bodyPr>
            <a:normAutofit/>
          </a:bodyPr>
          <a:lstStyle/>
          <a:p>
            <a:r>
              <a:rPr lang="lv-LV" sz="2000" dirty="0">
                <a:latin typeface="+mn-lt"/>
                <a:cs typeface="Times New Roman" panose="02020603050405020304" pitchFamily="18" charset="0"/>
              </a:rPr>
              <a:t>Eiropas Parlamenta un Padomes direktīvas (ES) 2019/1158 par darba un privātās dzīves līdzsvaru vecākiem un aprūpētājiem pārņemšana – pirmie secinājumi attiecībā uz vecāku un paternitātes pabalstiem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20CC427-E60B-4419-8067-65F5D200E58C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en-GB" altLang="lv-LV" dirty="0">
                <a:latin typeface="+mn-lt"/>
                <a:ea typeface="ＭＳ Ｐゴシック" pitchFamily="34" charset="-128"/>
              </a:rPr>
              <a:t>2024</a:t>
            </a:r>
            <a:r>
              <a:rPr lang="en-GB" altLang="lv-LV" dirty="0">
                <a:ea typeface="ＭＳ Ｐゴシック" pitchFamily="34" charset="-128"/>
              </a:rPr>
              <a:t>.gada marts</a:t>
            </a:r>
            <a:endParaRPr lang="lv-LV" altLang="lv-LV" dirty="0">
              <a:ea typeface="ＭＳ Ｐゴシック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610000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339513-EFA0-4678-9189-32E17701D9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17500"/>
            <a:ext cx="6096000" cy="776193"/>
          </a:xfrm>
        </p:spPr>
        <p:txBody>
          <a:bodyPr>
            <a:normAutofit fontScale="90000"/>
          </a:bodyPr>
          <a:lstStyle/>
          <a:p>
            <a:r>
              <a:rPr lang="lv-LV" dirty="0">
                <a:solidFill>
                  <a:prstClr val="black"/>
                </a:solidFill>
                <a:latin typeface="+mn-lt"/>
                <a:cs typeface="Times New Roman" panose="02020603050405020304" pitchFamily="18" charset="0"/>
              </a:rPr>
              <a:t>Vecāku pabalsta saņēmēju skaita dinamika, katra gada decembris</a:t>
            </a:r>
            <a:endParaRPr lang="lv-LV" dirty="0">
              <a:latin typeface="+mn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0C2037-C996-43C2-913E-FFDBA8E339E0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889E1AB-9F73-4201-B011-3CEAD96BE227}" type="slidenum">
              <a:rPr lang="en-GB" smtClean="0"/>
              <a:t>2</a:t>
            </a:fld>
            <a:endParaRPr lang="en-GB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1057C989-DF78-4D6F-937E-8A980AEEF1F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29178844"/>
              </p:ext>
            </p:extLst>
          </p:nvPr>
        </p:nvGraphicFramePr>
        <p:xfrm>
          <a:off x="4572000" y="2321860"/>
          <a:ext cx="4114800" cy="29486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2C8C4A30-A68A-4C81-9295-74BCE22E66B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44371743"/>
              </p:ext>
            </p:extLst>
          </p:nvPr>
        </p:nvGraphicFramePr>
        <p:xfrm>
          <a:off x="181725" y="1281301"/>
          <a:ext cx="4114800" cy="307554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4219804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B6AC1B-4CB7-4575-82DE-F9F04D7F5C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317500"/>
            <a:ext cx="5907741" cy="655171"/>
          </a:xfrm>
        </p:spPr>
        <p:txBody>
          <a:bodyPr>
            <a:normAutofit/>
          </a:bodyPr>
          <a:lstStyle/>
          <a:p>
            <a:r>
              <a:rPr lang="lv-LV" sz="1800" dirty="0">
                <a:latin typeface="+mn-lt"/>
              </a:rPr>
              <a:t>Strādājošo vecāku pabalsta saņēmēju skaits un dinamika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A144B5-13BF-4EAC-9AE6-24DD095C6E7E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889E1AB-9F73-4201-B011-3CEAD96BE227}" type="slidenum">
              <a:rPr lang="en-GB" smtClean="0"/>
              <a:t>3</a:t>
            </a:fld>
            <a:endParaRPr lang="en-GB"/>
          </a:p>
        </p:txBody>
      </p:sp>
      <p:graphicFrame>
        <p:nvGraphicFramePr>
          <p:cNvPr id="5" name="Chart 4">
            <a:extLst>
              <a:ext uri="{FF2B5EF4-FFF2-40B4-BE49-F238E27FC236}">
                <a16:creationId xmlns:a16="http://schemas.microsoft.com/office/drawing/2014/main" id="{2531DC91-F3BE-426C-8AD2-6E086EA7632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88288798"/>
              </p:ext>
            </p:extLst>
          </p:nvPr>
        </p:nvGraphicFramePr>
        <p:xfrm>
          <a:off x="1090612" y="1357313"/>
          <a:ext cx="7748587" cy="33850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902888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1D9ED9-E219-4D2C-BB1D-BE0CE8D96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26024" y="317500"/>
            <a:ext cx="6660776" cy="863869"/>
          </a:xfrm>
        </p:spPr>
        <p:txBody>
          <a:bodyPr>
            <a:normAutofit/>
          </a:bodyPr>
          <a:lstStyle/>
          <a:p>
            <a:r>
              <a:rPr lang="lv-LV" sz="1800" dirty="0">
                <a:latin typeface="+mn-lt"/>
              </a:rPr>
              <a:t>Vecāku pabalsta nenododamās daļas saņēmēju dinamika 2023.gadā un 2024.gada janvārī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8E19A5-10F4-4728-9924-C5429214D5D3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889E1AB-9F73-4201-B011-3CEAD96BE227}" type="slidenum">
              <a:rPr lang="en-GB" smtClean="0"/>
              <a:t>4</a:t>
            </a:fld>
            <a:endParaRPr lang="en-GB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ACBAFD97-3FCA-4E0F-9A79-1366407354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91131362"/>
              </p:ext>
            </p:extLst>
          </p:nvPr>
        </p:nvGraphicFramePr>
        <p:xfrm>
          <a:off x="744071" y="1397747"/>
          <a:ext cx="8095129" cy="36135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928537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43D505-31F1-4515-966F-966B50EF8F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0800" y="571501"/>
            <a:ext cx="6096000" cy="704476"/>
          </a:xfrm>
        </p:spPr>
        <p:txBody>
          <a:bodyPr>
            <a:normAutofit/>
          </a:bodyPr>
          <a:lstStyle/>
          <a:p>
            <a:r>
              <a:rPr lang="lv-LV" sz="2000" dirty="0">
                <a:latin typeface="+mn-lt"/>
              </a:rPr>
              <a:t>Paternitātes pabalstu saņēmēji 2023.gadā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D008A7B-99ED-4198-91D5-BCE35F66886C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889E1AB-9F73-4201-B011-3CEAD96BE227}" type="slidenum">
              <a:rPr lang="en-GB" smtClean="0"/>
              <a:t>5</a:t>
            </a:fld>
            <a:endParaRPr lang="en-GB"/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A0AF02B0-8EEE-48FF-9430-76CD9910AFD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76899103"/>
              </p:ext>
            </p:extLst>
          </p:nvPr>
        </p:nvGraphicFramePr>
        <p:xfrm>
          <a:off x="1021976" y="1613646"/>
          <a:ext cx="7117978" cy="26266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3394">
                  <a:extLst>
                    <a:ext uri="{9D8B030D-6E8A-4147-A177-3AD203B41FA5}">
                      <a16:colId xmlns:a16="http://schemas.microsoft.com/office/drawing/2014/main" val="1332779115"/>
                    </a:ext>
                  </a:extLst>
                </a:gridCol>
                <a:gridCol w="1144829">
                  <a:extLst>
                    <a:ext uri="{9D8B030D-6E8A-4147-A177-3AD203B41FA5}">
                      <a16:colId xmlns:a16="http://schemas.microsoft.com/office/drawing/2014/main" val="1261468692"/>
                    </a:ext>
                  </a:extLst>
                </a:gridCol>
                <a:gridCol w="1311783">
                  <a:extLst>
                    <a:ext uri="{9D8B030D-6E8A-4147-A177-3AD203B41FA5}">
                      <a16:colId xmlns:a16="http://schemas.microsoft.com/office/drawing/2014/main" val="1078316896"/>
                    </a:ext>
                  </a:extLst>
                </a:gridCol>
                <a:gridCol w="1499180">
                  <a:extLst>
                    <a:ext uri="{9D8B030D-6E8A-4147-A177-3AD203B41FA5}">
                      <a16:colId xmlns:a16="http://schemas.microsoft.com/office/drawing/2014/main" val="1658446099"/>
                    </a:ext>
                  </a:extLst>
                </a:gridCol>
                <a:gridCol w="1788792">
                  <a:extLst>
                    <a:ext uri="{9D8B030D-6E8A-4147-A177-3AD203B41FA5}">
                      <a16:colId xmlns:a16="http://schemas.microsoft.com/office/drawing/2014/main" val="2818989325"/>
                    </a:ext>
                  </a:extLst>
                </a:gridCol>
              </a:tblGrid>
              <a:tr h="721279">
                <a:tc>
                  <a:txBody>
                    <a:bodyPr/>
                    <a:lstStyle/>
                    <a:p>
                      <a:pPr algn="ctr"/>
                      <a:endParaRPr lang="lv-LV" sz="14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err="1">
                          <a:solidFill>
                            <a:schemeClr val="tx1"/>
                          </a:solidFill>
                          <a:latin typeface="+mn-lt"/>
                          <a:ea typeface="Verdana" panose="020B0604030504040204" pitchFamily="34" charset="0"/>
                        </a:rPr>
                        <a:t>Kopā</a:t>
                      </a:r>
                      <a:r>
                        <a:rPr lang="en-GB" sz="1600" dirty="0">
                          <a:solidFill>
                            <a:schemeClr val="tx1"/>
                          </a:solidFill>
                          <a:latin typeface="+mn-lt"/>
                          <a:ea typeface="Verdana" panose="020B0604030504040204" pitchFamily="34" charset="0"/>
                        </a:rPr>
                        <a:t> </a:t>
                      </a:r>
                      <a:endParaRPr lang="lv-LV" sz="16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Vecāks</a:t>
                      </a:r>
                      <a:endParaRPr lang="lv-LV" sz="16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Adoptētājs</a:t>
                      </a:r>
                      <a:endParaRPr lang="lv-LV" sz="16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Trešā persona</a:t>
                      </a:r>
                      <a:endParaRPr lang="lv-LV" sz="16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06540670"/>
                  </a:ext>
                </a:extLst>
              </a:tr>
              <a:tr h="1027823">
                <a:tc>
                  <a:txBody>
                    <a:bodyPr/>
                    <a:lstStyle/>
                    <a:p>
                      <a:pPr algn="ctr"/>
                      <a:r>
                        <a:rPr lang="lv-LV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Pabalstu saņēmēju skaits</a:t>
                      </a:r>
                      <a:endParaRPr lang="lv-LV" sz="16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11 202</a:t>
                      </a:r>
                      <a:endParaRPr lang="lv-LV" sz="16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6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11 166</a:t>
                      </a:r>
                      <a:endParaRPr lang="lv-LV" sz="16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n-lt"/>
                          <a:ea typeface="Verdana" panose="020B0604030504040204" pitchFamily="34" charset="0"/>
                        </a:rPr>
                        <a:t>14</a:t>
                      </a:r>
                      <a:endParaRPr lang="lv-LV" sz="1600" b="1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n-lt"/>
                          <a:ea typeface="Verdana" panose="020B0604030504040204" pitchFamily="34" charset="0"/>
                        </a:rPr>
                        <a:t>22</a:t>
                      </a:r>
                      <a:endParaRPr lang="lv-LV" sz="1600" b="1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99306865"/>
                  </a:ext>
                </a:extLst>
              </a:tr>
              <a:tr h="438779">
                <a:tc>
                  <a:txBody>
                    <a:bodyPr/>
                    <a:lstStyle/>
                    <a:p>
                      <a:pPr algn="ctr"/>
                      <a:r>
                        <a:rPr lang="lv-LV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sievietes</a:t>
                      </a:r>
                      <a:endParaRPr lang="lv-LV" sz="16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n-lt"/>
                          <a:ea typeface="Verdana" panose="020B0604030504040204" pitchFamily="34" charset="0"/>
                        </a:rPr>
                        <a:t>20</a:t>
                      </a:r>
                      <a:endParaRPr lang="lv-LV" sz="1600" b="1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n-lt"/>
                          <a:ea typeface="Verdana" panose="020B0604030504040204" pitchFamily="34" charset="0"/>
                        </a:rPr>
                        <a:t>1</a:t>
                      </a:r>
                      <a:endParaRPr lang="lv-LV" sz="16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n-lt"/>
                          <a:ea typeface="Verdana" panose="020B0604030504040204" pitchFamily="34" charset="0"/>
                        </a:rPr>
                        <a:t>3</a:t>
                      </a:r>
                      <a:endParaRPr lang="lv-LV" sz="16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n-lt"/>
                          <a:ea typeface="Verdana" panose="020B0604030504040204" pitchFamily="34" charset="0"/>
                        </a:rPr>
                        <a:t>16</a:t>
                      </a:r>
                      <a:endParaRPr lang="lv-LV" sz="16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42118927"/>
                  </a:ext>
                </a:extLst>
              </a:tr>
              <a:tr h="438779">
                <a:tc>
                  <a:txBody>
                    <a:bodyPr/>
                    <a:lstStyle/>
                    <a:p>
                      <a:pPr algn="ctr"/>
                      <a:r>
                        <a:rPr lang="lv-LV" sz="16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vīrieši</a:t>
                      </a:r>
                      <a:endParaRPr lang="lv-LV" sz="16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n-lt"/>
                          <a:ea typeface="Verdana" panose="020B0604030504040204" pitchFamily="34" charset="0"/>
                        </a:rPr>
                        <a:t>11 182</a:t>
                      </a:r>
                      <a:endParaRPr lang="lv-LV" sz="1600" b="1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n-lt"/>
                          <a:ea typeface="Verdana" panose="020B0604030504040204" pitchFamily="34" charset="0"/>
                        </a:rPr>
                        <a:t>11 165</a:t>
                      </a:r>
                      <a:endParaRPr lang="lv-LV" sz="16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n-lt"/>
                          <a:ea typeface="Verdana" panose="020B0604030504040204" pitchFamily="34" charset="0"/>
                        </a:rPr>
                        <a:t>11 </a:t>
                      </a:r>
                      <a:endParaRPr lang="lv-LV" sz="16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n-lt"/>
                          <a:ea typeface="Verdana" panose="020B0604030504040204" pitchFamily="34" charset="0"/>
                        </a:rPr>
                        <a:t>6</a:t>
                      </a:r>
                      <a:endParaRPr lang="lv-LV" sz="16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714533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355016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B88914-0E88-4ED0-9C39-4137D4AC89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5694" y="317500"/>
            <a:ext cx="6831106" cy="910665"/>
          </a:xfrm>
        </p:spPr>
        <p:txBody>
          <a:bodyPr>
            <a:normAutofit fontScale="90000"/>
          </a:bodyPr>
          <a:lstStyle/>
          <a:p>
            <a:r>
              <a:rPr lang="lv-LV" sz="1800" dirty="0">
                <a:latin typeface="+mn-lt"/>
              </a:rPr>
              <a:t>Paternitātes pabalsti, kuri izmaksāti 2022.un 2023.gadā par bērniem, kas dzimuši sākot no</a:t>
            </a:r>
            <a:r>
              <a:rPr lang="en-GB" sz="1800" dirty="0">
                <a:latin typeface="+mn-lt"/>
              </a:rPr>
              <a:t> </a:t>
            </a:r>
            <a:r>
              <a:rPr lang="lv-LV" sz="1800" dirty="0">
                <a:latin typeface="+mn-lt"/>
              </a:rPr>
              <a:t>01.08.2022. un pabalsts piešķirts vecākam vai trešajai personai</a:t>
            </a:r>
            <a:br>
              <a:rPr lang="lv-LV" dirty="0"/>
            </a:br>
            <a:endParaRPr lang="lv-LV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8BD31C79-A136-4777-8450-495DEEC3E2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94477372"/>
              </p:ext>
            </p:extLst>
          </p:nvPr>
        </p:nvGraphicFramePr>
        <p:xfrm>
          <a:off x="681319" y="1228165"/>
          <a:ext cx="3480548" cy="4169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83562">
                  <a:extLst>
                    <a:ext uri="{9D8B030D-6E8A-4147-A177-3AD203B41FA5}">
                      <a16:colId xmlns:a16="http://schemas.microsoft.com/office/drawing/2014/main" val="1180024002"/>
                    </a:ext>
                  </a:extLst>
                </a:gridCol>
                <a:gridCol w="2096986">
                  <a:extLst>
                    <a:ext uri="{9D8B030D-6E8A-4147-A177-3AD203B41FA5}">
                      <a16:colId xmlns:a16="http://schemas.microsoft.com/office/drawing/2014/main" val="4086715393"/>
                    </a:ext>
                  </a:extLst>
                </a:gridCol>
              </a:tblGrid>
              <a:tr h="884192">
                <a:tc>
                  <a:txBody>
                    <a:bodyPr/>
                    <a:lstStyle/>
                    <a:p>
                      <a:pPr algn="ctr"/>
                      <a:r>
                        <a:rPr lang="lv-LV" sz="12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Paternitātes pabalsta sākums, </a:t>
                      </a:r>
                    </a:p>
                    <a:p>
                      <a:pPr algn="ctr"/>
                      <a:r>
                        <a:rPr lang="lv-LV" sz="1200" b="1" i="0" u="none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dienas no bērna dzimšanas</a:t>
                      </a:r>
                      <a:endParaRPr lang="lv-LV" sz="1200" i="0" u="none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Bērnu skaits</a:t>
                      </a:r>
                      <a:endParaRPr lang="lv-LV" sz="12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7470747"/>
                  </a:ext>
                </a:extLst>
              </a:tr>
              <a:tr h="307362">
                <a:tc>
                  <a:txBody>
                    <a:bodyPr/>
                    <a:lstStyle/>
                    <a:p>
                      <a:r>
                        <a:rPr lang="lv-LV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Kopā</a:t>
                      </a:r>
                      <a:endParaRPr lang="lv-LV" sz="12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11 429</a:t>
                      </a:r>
                      <a:endParaRPr lang="lv-LV" sz="12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8207132"/>
                  </a:ext>
                </a:extLst>
              </a:tr>
              <a:tr h="307362">
                <a:tc>
                  <a:txBody>
                    <a:bodyPr/>
                    <a:lstStyle/>
                    <a:p>
                      <a:r>
                        <a:rPr lang="lv-LV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t.sk.</a:t>
                      </a:r>
                      <a:endParaRPr lang="lv-LV" sz="12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lv-LV" sz="12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1114410"/>
                  </a:ext>
                </a:extLst>
              </a:tr>
              <a:tr h="307362">
                <a:tc>
                  <a:txBody>
                    <a:bodyPr/>
                    <a:lstStyle/>
                    <a:p>
                      <a:r>
                        <a:rPr lang="lv-LV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30 dienu laikā</a:t>
                      </a:r>
                      <a:endParaRPr lang="lv-LV" sz="12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8 796</a:t>
                      </a:r>
                      <a:endParaRPr lang="lv-LV" sz="12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8769600"/>
                  </a:ext>
                </a:extLst>
              </a:tr>
              <a:tr h="461543">
                <a:tc>
                  <a:txBody>
                    <a:bodyPr/>
                    <a:lstStyle/>
                    <a:p>
                      <a:r>
                        <a:rPr lang="lv-LV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31 - 60 dienu laikā</a:t>
                      </a:r>
                      <a:endParaRPr lang="lv-LV" sz="12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1 220</a:t>
                      </a:r>
                      <a:endParaRPr lang="lv-LV" sz="12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14962315"/>
                  </a:ext>
                </a:extLst>
              </a:tr>
              <a:tr h="461543">
                <a:tc>
                  <a:txBody>
                    <a:bodyPr/>
                    <a:lstStyle/>
                    <a:p>
                      <a:r>
                        <a:rPr lang="lv-LV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61 - 90 dienu laikā</a:t>
                      </a:r>
                      <a:endParaRPr lang="lv-LV" sz="12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500</a:t>
                      </a:r>
                      <a:endParaRPr lang="lv-LV" sz="12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8346192"/>
                  </a:ext>
                </a:extLst>
              </a:tr>
              <a:tr h="479990">
                <a:tc>
                  <a:txBody>
                    <a:bodyPr/>
                    <a:lstStyle/>
                    <a:p>
                      <a:r>
                        <a:rPr lang="lv-LV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91 - 120 dienu laikā</a:t>
                      </a:r>
                      <a:endParaRPr lang="lv-LV" sz="12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318</a:t>
                      </a:r>
                      <a:endParaRPr lang="lv-LV" sz="12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87241662"/>
                  </a:ext>
                </a:extLst>
              </a:tr>
              <a:tr h="479990">
                <a:tc>
                  <a:txBody>
                    <a:bodyPr/>
                    <a:lstStyle/>
                    <a:p>
                      <a:r>
                        <a:rPr lang="lv-LV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121 - 150 dienu laikā</a:t>
                      </a:r>
                      <a:endParaRPr lang="lv-LV" sz="12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291</a:t>
                      </a:r>
                      <a:endParaRPr lang="lv-LV" sz="12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40287224"/>
                  </a:ext>
                </a:extLst>
              </a:tr>
              <a:tr h="479990">
                <a:tc>
                  <a:txBody>
                    <a:bodyPr/>
                    <a:lstStyle/>
                    <a:p>
                      <a:r>
                        <a:rPr lang="lv-LV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151 diena un vairāk</a:t>
                      </a:r>
                      <a:endParaRPr lang="lv-LV" sz="12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12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Verdana" panose="020B0604030504040204" pitchFamily="34" charset="0"/>
                          <a:cs typeface="+mn-cs"/>
                        </a:rPr>
                        <a:t>304</a:t>
                      </a:r>
                      <a:endParaRPr lang="lv-LV" sz="1200" dirty="0">
                        <a:solidFill>
                          <a:schemeClr val="tx1"/>
                        </a:solidFill>
                        <a:latin typeface="+mn-lt"/>
                        <a:ea typeface="Verdana" panose="020B060403050404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7250774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7A5DB7-2966-48D5-8A65-B52D8253DF7B}"/>
              </a:ext>
            </a:extLst>
          </p:cNvPr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0889E1AB-9F73-4201-B011-3CEAD96BE227}" type="slidenum">
              <a:rPr lang="en-GB" smtClean="0"/>
              <a:t>6</a:t>
            </a:fld>
            <a:endParaRPr lang="en-GB"/>
          </a:p>
        </p:txBody>
      </p:sp>
      <p:graphicFrame>
        <p:nvGraphicFramePr>
          <p:cNvPr id="6" name="Chart 5">
            <a:extLst>
              <a:ext uri="{FF2B5EF4-FFF2-40B4-BE49-F238E27FC236}">
                <a16:creationId xmlns:a16="http://schemas.microsoft.com/office/drawing/2014/main" id="{52F45E6A-339C-4C51-98A6-1DBACCEE72F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8348312"/>
              </p:ext>
            </p:extLst>
          </p:nvPr>
        </p:nvGraphicFramePr>
        <p:xfrm>
          <a:off x="4303059" y="1637529"/>
          <a:ext cx="4536141" cy="286275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587560731"/>
      </p:ext>
    </p:extLst>
  </p:cSld>
  <p:clrMapOvr>
    <a:masterClrMapping/>
  </p:clrMapOvr>
</p:sld>
</file>

<file path=ppt/theme/theme1.xml><?xml version="1.0" encoding="utf-8"?>
<a:theme xmlns:a="http://schemas.openxmlformats.org/drawingml/2006/main" name="1_LM_Prezentacija_LV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LM_Prezentacija_LV</Template>
  <TotalTime>8882</TotalTime>
  <Words>236</Words>
  <Application>Microsoft Office PowerPoint</Application>
  <PresentationFormat>On-screen Show (16:10)</PresentationFormat>
  <Paragraphs>65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MS PGothic</vt:lpstr>
      <vt:lpstr>MS PGothic</vt:lpstr>
      <vt:lpstr>Arial</vt:lpstr>
      <vt:lpstr>Calibri</vt:lpstr>
      <vt:lpstr>Times New Roman</vt:lpstr>
      <vt:lpstr>Verdana</vt:lpstr>
      <vt:lpstr>1_LM_Prezentacija_LV</vt:lpstr>
      <vt:lpstr>Eiropas Parlamenta un Padomes direktīvas (ES) 2019/1158 par darba un privātās dzīves līdzsvaru vecākiem un aprūpētājiem pārņemšana – pirmie secinājumi attiecībā uz vecāku un paternitātes pabalstiem</vt:lpstr>
      <vt:lpstr>Vecāku pabalsta saņēmēju skaita dinamika, katra gada decembris</vt:lpstr>
      <vt:lpstr>Strādājošo vecāku pabalsta saņēmēju skaits un dinamika</vt:lpstr>
      <vt:lpstr>Vecāku pabalsta nenododamās daļas saņēmēju dinamika 2023.gadā un 2024.gada janvārī</vt:lpstr>
      <vt:lpstr>Paternitātes pabalstu saņēmēji 2023.gadā</vt:lpstr>
      <vt:lpstr>Paternitātes pabalsti, kuri izmaksāti 2022.un 2023.gadā par bērniem, kas dzimuši sākot no 01.08.2022. un pabalsts piešķirts vecākam vai trešajai personai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Sociāli apdrošinātās personas portrets</dc:title>
  <dc:creator>Kristine Zirnite</dc:creator>
  <cp:lastModifiedBy>Inese Upīte</cp:lastModifiedBy>
  <cp:revision>175</cp:revision>
  <cp:lastPrinted>2024-03-12T10:40:21Z</cp:lastPrinted>
  <dcterms:created xsi:type="dcterms:W3CDTF">2020-01-17T11:23:51Z</dcterms:created>
  <dcterms:modified xsi:type="dcterms:W3CDTF">2024-03-13T11:47:07Z</dcterms:modified>
</cp:coreProperties>
</file>