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533" r:id="rId2"/>
    <p:sldId id="439" r:id="rId3"/>
    <p:sldId id="1273" r:id="rId4"/>
    <p:sldId id="1277" r:id="rId5"/>
    <p:sldId id="1279" r:id="rId6"/>
    <p:sldId id="414" r:id="rId7"/>
    <p:sldId id="1280" r:id="rId8"/>
    <p:sldId id="505" r:id="rId9"/>
    <p:sldId id="321" r:id="rId10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s.Kleins" initials="M" lastIdx="1" clrIdx="0"/>
  <p:cmAuthor id="2" name="Egita Dorozkina" initials="ED" lastIdx="1" clrIdx="1">
    <p:extLst>
      <p:ext uri="{19B8F6BF-5375-455C-9EA6-DF929625EA0E}">
        <p15:presenceInfo xmlns:p15="http://schemas.microsoft.com/office/powerpoint/2012/main" userId="S-1-5-21-738795142-1242532775-405837587-5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3" autoAdjust="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85024AD2-225A-48A7-92A0-50332F3741F8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A2CAC86-EDB0-4773-9391-E814DDE39B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2551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3EAABB00-E8D6-4390-A090-088820D00A17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F88DAC3-0362-44E1-8451-91AAF674F96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770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EEA48F-5E46-48CB-A8CD-4D6B3D5974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5360433C-75D5-4058-B64D-7FED1B64E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C0AD2115-0B7A-4E89-8554-812BC3BF17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4B25E8F-9AA6-4788-AD6B-CB678A6D2CBC}" type="slidenum">
              <a:rPr lang="lv-LV" altLang="lv-LV"/>
              <a:pPr/>
              <a:t>2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algn="ctr" rtl="0"/>
            <a:endParaRPr lang="lv-LV" sz="1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rtl="0">
              <a:buFont typeface="Arial" panose="020B0604020202020204" pitchFamily="34" charset="0"/>
              <a:buChar char="•"/>
            </a:pPr>
            <a:r>
              <a:rPr lang="lv-LV" sz="1200" i="0" u="none" strike="noStrike" kern="1400" baseline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19.10.2021. MK pieņemts zināšanai </a:t>
            </a:r>
            <a:r>
              <a:rPr lang="lv-LV" sz="1200" kern="1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sz="1200" i="0" u="none" strike="noStrike" kern="1400" baseline="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formatīvais ziņojums par vienmērīgu sociālo pakalpojumu tīkla attīstību pašvaldībās un vienotas pieejas veidošanu sociālo pakalpojumu nodrošināšanā iedzīvotājiem</a:t>
            </a:r>
          </a:p>
          <a:p>
            <a:pPr marL="285750" marR="0" indent="-285750" rtl="0"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30.03.2022. MK apstiprināts Sociālo pakalpojumu </a:t>
            </a:r>
            <a:r>
              <a:rPr lang="lv-LV" sz="120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pilnveidošanas un attīstības plāns 2022.–2024. gadam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30.09.2022. Grozījumi Sociālo pakalpojumu un sociālās palīdzības likumā (22-TA-1080) tika iesniegti VK. LM uzdots likumprojektu saskaņot ar FM un iesniegt VK.</a:t>
            </a:r>
            <a:endParaRPr lang="lv-LV" sz="1200" strike="sngStrike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lv-LV" sz="1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JPI 2023.gadam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ANM tālākā virzība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 tālākā virzība</a:t>
            </a:r>
          </a:p>
          <a:p>
            <a:endParaRPr lang="lv-LV" dirty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lv-LV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Izvērtējuma</a:t>
            </a:r>
            <a:r>
              <a:rPr lang="lv-LV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mērķis 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 esošo finansēšanas modeļu </a:t>
            </a:r>
            <a:r>
              <a:rPr lang="lv-LV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izvērtējums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priekšlikumu sagatavošana finansēšanas modeļa maiņai.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lv-LV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Izvērtējums</a:t>
            </a: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attiecas uz visiem ilgtermiņa sociālo pakalpojumu veidiem, ietverot: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pakalpojumus personas dzīvesvietā;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lv-LV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pakalpojumus ilgstošas sociālās aprūpes institūcijā (neietverot pakalpojumu sociālās rehabilitācijas institūcijās). 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88DAC3-0362-44E1-8451-91AAF674F966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195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75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26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532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326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2174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496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49152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29087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808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95775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049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599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4080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7120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78361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763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554552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9643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98459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736348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87794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3320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2544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35357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4737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91870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675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632307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8278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113226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583615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96463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6C04082-70D1-4D29-8323-48C92517F1E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15163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742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7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287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FF601D28-1808-413C-B2F2-8C2293F2C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3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2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2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5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5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EF1FC896-00A8-4E81-864A-63840D97399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B775986-2FC2-49C2-83B5-92FE87BD44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67498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6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270636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27433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6270625"/>
            <a:ext cx="304800" cy="304800"/>
          </a:xfrm>
        </p:spPr>
        <p:txBody>
          <a:bodyPr/>
          <a:lstStyle>
            <a:lvl1pPr>
              <a:defRPr sz="750">
                <a:latin typeface="Verdana" pitchFamily="34" charset="0"/>
              </a:defRPr>
            </a:lvl1pPr>
          </a:lstStyle>
          <a:p>
            <a:fld id="{83D67B47-D6F2-4445-95C8-6401D53D56C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0893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719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8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049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01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099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D451-D9A6-48FC-B3FC-83574538273F}" type="datetimeFigureOut">
              <a:rPr lang="lv-LV" smtClean="0"/>
              <a:t>04.06.2024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FE5-1B80-4E2F-9512-7322B02EF2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360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660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704" r:id="rId40"/>
    <p:sldLayoutId id="2147483707" r:id="rId41"/>
    <p:sldLayoutId id="2147483708" r:id="rId4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67871" y="2676088"/>
            <a:ext cx="8414657" cy="26257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lv-LV" dirty="0"/>
            </a:br>
            <a:r>
              <a:rPr lang="lv-LV" sz="2800" dirty="0">
                <a:solidFill>
                  <a:srgbClr val="002060"/>
                </a:solidFill>
              </a:rPr>
              <a:t>Labklājības ministrijas priekšlikums Satversmes tiesas sprieduma par minimālo ienākumu sliekšņiem, t.sk. GMI slieksni, izpildei</a:t>
            </a:r>
            <a:endParaRPr lang="lv-LV" altLang="lv-LV" sz="2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70078" y="5019675"/>
            <a:ext cx="5855515" cy="1448237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  <a:defRPr/>
            </a:pPr>
            <a:endParaRPr lang="lv-LV" altLang="lv-LV" sz="1600" dirty="0">
              <a:solidFill>
                <a:srgbClr val="38572C"/>
              </a:solidFill>
              <a:latin typeface="+mn-lt"/>
              <a:cs typeface="Times New Roman" panose="02020603050405020304" pitchFamily="18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defRPr/>
            </a:pPr>
            <a:endParaRPr lang="lv-LV" altLang="lv-LV" sz="1600" dirty="0">
              <a:solidFill>
                <a:srgbClr val="38572C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sz="1900" dirty="0">
                <a:solidFill>
                  <a:srgbClr val="002060"/>
                </a:solidFill>
              </a:rPr>
              <a:t>2024.gada </a:t>
            </a:r>
            <a:r>
              <a:rPr lang="lv-LV" sz="1900" dirty="0">
                <a:solidFill>
                  <a:srgbClr val="002060"/>
                </a:solidFill>
              </a:rPr>
              <a:t>5</a:t>
            </a:r>
            <a:r>
              <a:rPr lang="en-US" sz="1900" dirty="0">
                <a:solidFill>
                  <a:srgbClr val="002060"/>
                </a:solidFill>
              </a:rPr>
              <a:t>.jūnijā</a:t>
            </a:r>
            <a:r>
              <a:rPr lang="en-US" altLang="lv-LV" sz="1900" dirty="0">
                <a:solidFill>
                  <a:srgbClr val="002060"/>
                </a:solidFill>
              </a:rPr>
              <a:t>.</a:t>
            </a:r>
            <a:endParaRPr lang="lv-LV" altLang="lv-LV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8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7">
            <a:extLst>
              <a:ext uri="{FF2B5EF4-FFF2-40B4-BE49-F238E27FC236}">
                <a16:creationId xmlns:a16="http://schemas.microsoft.com/office/drawing/2014/main" id="{779E3D8C-CF3B-4319-8790-8282CB37BA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06081" y="3078641"/>
            <a:ext cx="5853112" cy="1026407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  <a:cs typeface="+mn-cs"/>
              </a:rPr>
              <a:t>Minimālo ienākumu sliekšņa noteikšanas </a:t>
            </a: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  <a:cs typeface="+mn-cs"/>
              </a:rPr>
              <a:t>metode neparedz pietiekami regulāru šā sliekšņa pārskatīšanu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502407-69C8-42E1-A289-85C8915C8A09}"/>
              </a:ext>
            </a:extLst>
          </p:cNvPr>
          <p:cNvCxnSpPr>
            <a:cxnSpLocks/>
          </p:cNvCxnSpPr>
          <p:nvPr/>
        </p:nvCxnSpPr>
        <p:spPr>
          <a:xfrm>
            <a:off x="1438595" y="2081005"/>
            <a:ext cx="0" cy="3870325"/>
          </a:xfrm>
          <a:prstGeom prst="line">
            <a:avLst/>
          </a:prstGeom>
          <a:ln w="69850">
            <a:solidFill>
              <a:srgbClr val="6BA5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itle 1">
            <a:extLst>
              <a:ext uri="{FF2B5EF4-FFF2-40B4-BE49-F238E27FC236}">
                <a16:creationId xmlns:a16="http://schemas.microsoft.com/office/drawing/2014/main" id="{434ADB87-45F7-43D9-ADCF-AF446226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388" y="593162"/>
            <a:ext cx="6096000" cy="730814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altLang="lv-LV" sz="310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Apstrīdētās tiesību normas</a:t>
            </a:r>
            <a:endParaRPr lang="en-GB" altLang="lv-LV" sz="3100" dirty="0">
              <a:solidFill>
                <a:schemeClr val="tx2"/>
              </a:solidFill>
              <a:ea typeface="MS PGothic" panose="020B0600070205080204" pitchFamily="34" charset="-128"/>
            </a:endParaRPr>
          </a:p>
        </p:txBody>
      </p:sp>
      <p:sp>
        <p:nvSpPr>
          <p:cNvPr id="20485" name="Text Placeholder 7">
            <a:extLst>
              <a:ext uri="{FF2B5EF4-FFF2-40B4-BE49-F238E27FC236}">
                <a16:creationId xmlns:a16="http://schemas.microsoft.com/office/drawing/2014/main" id="{44024C75-93B5-43E9-9A13-0F1E743F7159}"/>
              </a:ext>
            </a:extLst>
          </p:cNvPr>
          <p:cNvSpPr txBox="1">
            <a:spLocks/>
          </p:cNvSpPr>
          <p:nvPr/>
        </p:nvSpPr>
        <p:spPr bwMode="auto">
          <a:xfrm>
            <a:off x="2681288" y="2159457"/>
            <a:ext cx="5838825" cy="7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2400"/>
              </a:spcBef>
              <a:buNone/>
            </a:pP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Minimālo ienākumu sliekšņa noteikšanas </a:t>
            </a: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</a:rPr>
              <a:t>metode nav zinātniski pamatota </a:t>
            </a:r>
          </a:p>
        </p:txBody>
      </p:sp>
      <p:sp>
        <p:nvSpPr>
          <p:cNvPr id="31" name="Heptagon 30">
            <a:extLst>
              <a:ext uri="{FF2B5EF4-FFF2-40B4-BE49-F238E27FC236}">
                <a16:creationId xmlns:a16="http://schemas.microsoft.com/office/drawing/2014/main" id="{A383A6B4-7E91-4B5F-8C1B-53677FBCEBBC}"/>
              </a:ext>
            </a:extLst>
          </p:cNvPr>
          <p:cNvSpPr/>
          <p:nvPr/>
        </p:nvSpPr>
        <p:spPr>
          <a:xfrm>
            <a:off x="2130425" y="2233766"/>
            <a:ext cx="508000" cy="597933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lv-LV" sz="6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ꜛ</a:t>
            </a:r>
          </a:p>
        </p:txBody>
      </p:sp>
      <p:sp>
        <p:nvSpPr>
          <p:cNvPr id="35" name="Heptagon 34">
            <a:extLst>
              <a:ext uri="{FF2B5EF4-FFF2-40B4-BE49-F238E27FC236}">
                <a16:creationId xmlns:a16="http://schemas.microsoft.com/office/drawing/2014/main" id="{4CE110FF-FFC7-496D-BFFC-BFD7BC3A2D63}"/>
              </a:ext>
            </a:extLst>
          </p:cNvPr>
          <p:cNvSpPr/>
          <p:nvPr/>
        </p:nvSpPr>
        <p:spPr>
          <a:xfrm>
            <a:off x="2198081" y="3215961"/>
            <a:ext cx="508000" cy="504825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lv-LV" sz="6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ꜛ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8830AC56-69F8-4600-8792-99F81216A216}"/>
              </a:ext>
            </a:extLst>
          </p:cNvPr>
          <p:cNvSpPr txBox="1">
            <a:spLocks/>
          </p:cNvSpPr>
          <p:nvPr/>
        </p:nvSpPr>
        <p:spPr bwMode="auto">
          <a:xfrm>
            <a:off x="2638425" y="4293419"/>
            <a:ext cx="6002338" cy="891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 marL="0" indent="0" algn="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defRPr/>
            </a:pP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Zemākais minimālo ienākumu </a:t>
            </a: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slieksnis </a:t>
            </a: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– 20% - </a:t>
            </a: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nenodrošina cilvēka cieņai atbilstošu dzīves līmeni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defRPr/>
            </a:pPr>
            <a:endParaRPr lang="lv-LV" altLang="lv-LV" sz="1800" dirty="0">
              <a:solidFill>
                <a:srgbClr val="002060"/>
              </a:solidFill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7" name="Heptagon 16">
            <a:extLst>
              <a:ext uri="{FF2B5EF4-FFF2-40B4-BE49-F238E27FC236}">
                <a16:creationId xmlns:a16="http://schemas.microsoft.com/office/drawing/2014/main" id="{3BFAA8C0-D428-4FB0-9CF6-CCA1B3A230F9}"/>
              </a:ext>
            </a:extLst>
          </p:cNvPr>
          <p:cNvSpPr/>
          <p:nvPr/>
        </p:nvSpPr>
        <p:spPr>
          <a:xfrm>
            <a:off x="2130425" y="4450568"/>
            <a:ext cx="508000" cy="409325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lv-LV" sz="6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7FBE9-6CF7-466D-9071-67649068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1" y="519300"/>
            <a:ext cx="7372349" cy="6467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lv-LV" sz="2400" dirty="0">
                <a:solidFill>
                  <a:srgbClr val="002060"/>
                </a:solidFill>
              </a:rPr>
              <a:t>Satversmes tiesas spriedums</a:t>
            </a:r>
            <a:br>
              <a:rPr lang="lv-LV" sz="2400" dirty="0">
                <a:solidFill>
                  <a:srgbClr val="002060"/>
                </a:solidFill>
              </a:rPr>
            </a:br>
            <a:r>
              <a:rPr lang="lv-LV" sz="2400" b="0" dirty="0">
                <a:solidFill>
                  <a:srgbClr val="002060"/>
                </a:solidFill>
              </a:rPr>
              <a:t>(2023. gada 5. oktobra lieta Nr. 2022-34-01)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9C047B-69A6-4EBD-9A64-C039B086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185" y="1510018"/>
            <a:ext cx="7508147" cy="509080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lv-LV" altLang="lv-LV" sz="1300" dirty="0">
              <a:solidFill>
                <a:schemeClr val="accent5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</a:rPr>
              <a:t>Likumdevējs ir paredzējis objektīvu minimālo ienākumu sliekšņa noteikšanas metodi, kura ir vērsta uz mērķi aizsargāt cilvēka cieņu, izlīdzināt sociālo nevienlīdzību un nodrošināt valsts ilgtspējīgu attīstību.</a:t>
            </a:r>
            <a:endParaRPr lang="lv-LV" sz="18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lv-LV" altLang="lv-LV" sz="18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</a:rPr>
              <a:t>Likumdevējs ir nodrošinājis, ka minimālo ienākumu slieksnis tiek regulāri pārskatīts.</a:t>
            </a:r>
          </a:p>
          <a:p>
            <a:pPr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v-LV" altLang="lv-LV" sz="15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</a:rPr>
              <a:t>GMI </a:t>
            </a: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</a:rPr>
              <a:t>(20% no ienākumu mediānas*) </a:t>
            </a:r>
            <a:r>
              <a:rPr lang="lv-LV" altLang="lv-LV" sz="1800" b="1" dirty="0">
                <a:solidFill>
                  <a:schemeClr val="accent5">
                    <a:lumMod val="50000"/>
                  </a:schemeClr>
                </a:solidFill>
              </a:rPr>
              <a:t>nerada ikvienai trūcīgai personai iespēju veidot cilvēka cieņai atbilstošu dzīvi</a:t>
            </a:r>
            <a:r>
              <a:rPr lang="lv-LV" altLang="lv-LV" sz="1800" dirty="0">
                <a:solidFill>
                  <a:schemeClr val="accent5">
                    <a:lumMod val="50000"/>
                  </a:schemeClr>
                </a:solidFill>
              </a:rPr>
              <a:t>, tādēļ neatbilst Satversmes 1. un 109. pantam</a:t>
            </a:r>
            <a:r>
              <a:rPr lang="en-US" altLang="lv-LV" sz="18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lv-LV" altLang="lv-LV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lv-LV" sz="1900" dirty="0">
              <a:ea typeface="MS PGothic" panose="020B0600070205080204" pitchFamily="34" charset="-128"/>
            </a:endParaRPr>
          </a:p>
          <a:p>
            <a:r>
              <a:rPr lang="lv-LV" altLang="lv-LV" sz="1600" dirty="0">
                <a:solidFill>
                  <a:srgbClr val="002060"/>
                </a:solidFill>
                <a:ea typeface="MS PGothic" panose="020B0600070205080204" pitchFamily="34" charset="-128"/>
              </a:rPr>
              <a:t>* 2024.gadā 20% = € 137 (pirmajai personai mājsaimniecībā) / € 96 (pārējām personām)</a:t>
            </a:r>
          </a:p>
        </p:txBody>
      </p:sp>
    </p:spTree>
    <p:extLst>
      <p:ext uri="{BB962C8B-B14F-4D97-AF65-F5344CB8AC3E}">
        <p14:creationId xmlns:p14="http://schemas.microsoft.com/office/powerpoint/2010/main" val="383727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D946-3BB6-4713-B2C7-5732D209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804" y="553673"/>
            <a:ext cx="6597941" cy="931177"/>
          </a:xfrm>
        </p:spPr>
        <p:txBody>
          <a:bodyPr>
            <a:noAutofit/>
          </a:bodyPr>
          <a:lstStyle/>
          <a:p>
            <a:pPr algn="ctr"/>
            <a:r>
              <a:rPr lang="lv-LV" sz="3200" dirty="0">
                <a:solidFill>
                  <a:srgbClr val="002060"/>
                </a:solidFill>
              </a:rPr>
              <a:t>Satversmes tiesas sprieduma rezultātā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4B27-780C-4DD5-9906-F60BCB9E4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461" y="2248250"/>
            <a:ext cx="7638391" cy="2759978"/>
          </a:xfrm>
        </p:spPr>
        <p:txBody>
          <a:bodyPr>
            <a:normAutofit/>
          </a:bodyPr>
          <a:lstStyle/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lv-LV" sz="2000" dirty="0">
                <a:solidFill>
                  <a:srgbClr val="002060"/>
                </a:solidFill>
              </a:rPr>
              <a:t>Garantēto minimālo ienākumu slieksnis 20</a:t>
            </a:r>
            <a:r>
              <a:rPr lang="en-US" sz="2000" dirty="0">
                <a:solidFill>
                  <a:srgbClr val="002060"/>
                </a:solidFill>
              </a:rPr>
              <a:t>% </a:t>
            </a:r>
            <a:r>
              <a:rPr lang="lv-LV" sz="2000" dirty="0">
                <a:solidFill>
                  <a:srgbClr val="002060"/>
                </a:solidFill>
              </a:rPr>
              <a:t>no ienākumu mediānas (Sociālo pakalpojumu un sociālās palīdzības likuma 33.pants), kā arī minimālo ienākumu slieksnis nav zemāks par 20</a:t>
            </a:r>
            <a:r>
              <a:rPr lang="en-US" sz="2000" dirty="0">
                <a:solidFill>
                  <a:srgbClr val="002060"/>
                </a:solidFill>
              </a:rPr>
              <a:t>% </a:t>
            </a:r>
            <a:r>
              <a:rPr lang="lv-LV" sz="2000" dirty="0">
                <a:solidFill>
                  <a:srgbClr val="002060"/>
                </a:solidFill>
              </a:rPr>
              <a:t>no ienākumu mediānas (likuma “Par sociālo drošību” 2.</a:t>
            </a:r>
            <a:r>
              <a:rPr lang="lv-LV" sz="2000" baseline="30000" dirty="0">
                <a:solidFill>
                  <a:srgbClr val="002060"/>
                </a:solidFill>
              </a:rPr>
              <a:t>2</a:t>
            </a:r>
            <a:r>
              <a:rPr lang="lv-LV" sz="2000" dirty="0">
                <a:solidFill>
                  <a:srgbClr val="002060"/>
                </a:solidFill>
              </a:rPr>
              <a:t> pants) </a:t>
            </a:r>
            <a:endParaRPr lang="en-US" sz="2000" dirty="0">
              <a:solidFill>
                <a:srgbClr val="002060"/>
              </a:solidFill>
            </a:endParaRPr>
          </a:p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lv-LV" sz="2000" b="1" dirty="0">
                <a:solidFill>
                  <a:srgbClr val="FF0000"/>
                </a:solidFill>
              </a:rPr>
              <a:t>NAV SPĒKĀ no 2025.gada 1.janvāra</a:t>
            </a:r>
          </a:p>
          <a:p>
            <a:pPr algn="just"/>
            <a:endParaRPr lang="lv-LV" sz="1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353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D946-3BB6-4713-B2C7-5732D209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804" y="553673"/>
            <a:ext cx="6597941" cy="931177"/>
          </a:xfrm>
        </p:spPr>
        <p:txBody>
          <a:bodyPr>
            <a:noAutofit/>
          </a:bodyPr>
          <a:lstStyle/>
          <a:p>
            <a:pPr algn="ctr"/>
            <a:r>
              <a:rPr lang="lv-LV" sz="2400" dirty="0">
                <a:solidFill>
                  <a:srgbClr val="002060"/>
                </a:solidFill>
              </a:rPr>
              <a:t>Labklājības ministrijas piedāvājums </a:t>
            </a:r>
            <a:br>
              <a:rPr lang="lv-LV" sz="2400" dirty="0">
                <a:solidFill>
                  <a:srgbClr val="002060"/>
                </a:solidFill>
              </a:rPr>
            </a:br>
            <a:r>
              <a:rPr lang="lv-LV" sz="2400" dirty="0">
                <a:solidFill>
                  <a:srgbClr val="002060"/>
                </a:solidFill>
              </a:rPr>
              <a:t>Satversmes tiesas sprieduma izpilde</a:t>
            </a:r>
            <a:r>
              <a:rPr lang="en-US" sz="2400" dirty="0" err="1">
                <a:solidFill>
                  <a:srgbClr val="002060"/>
                </a:solidFill>
              </a:rPr>
              <a:t>i</a:t>
            </a:r>
            <a:endParaRPr lang="lv-LV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4B27-780C-4DD5-9906-F60BCB9E4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204" y="2226234"/>
            <a:ext cx="7638391" cy="2759978"/>
          </a:xfrm>
        </p:spPr>
        <p:txBody>
          <a:bodyPr>
            <a:normAutofit/>
          </a:bodyPr>
          <a:lstStyle/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just"/>
            <a:endParaRPr lang="lv-LV" sz="1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CA639F-875A-49C1-BB53-EBAA4CE7AD24}"/>
              </a:ext>
            </a:extLst>
          </p:cNvPr>
          <p:cNvSpPr txBox="1">
            <a:spLocks/>
          </p:cNvSpPr>
          <p:nvPr/>
        </p:nvSpPr>
        <p:spPr>
          <a:xfrm>
            <a:off x="1295401" y="2105637"/>
            <a:ext cx="7638391" cy="377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2400" dirty="0">
                <a:solidFill>
                  <a:srgbClr val="002060"/>
                </a:solidFill>
              </a:rPr>
              <a:t>Palielināt zemāko minimālo ienākumu slieksni </a:t>
            </a:r>
            <a:r>
              <a:rPr lang="lv-LV" sz="2400" b="1" dirty="0">
                <a:solidFill>
                  <a:srgbClr val="FF0000"/>
                </a:solidFill>
              </a:rPr>
              <a:t>no 20% līdz 22%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lv-LV" sz="2400" b="1" dirty="0">
              <a:solidFill>
                <a:srgbClr val="FF0000"/>
              </a:solidFill>
            </a:endParaRPr>
          </a:p>
          <a:p>
            <a:endParaRPr lang="lv-LV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40A78A-F791-42ED-A481-ECB516F8B350}"/>
              </a:ext>
            </a:extLst>
          </p:cNvPr>
          <p:cNvSpPr/>
          <p:nvPr/>
        </p:nvSpPr>
        <p:spPr>
          <a:xfrm>
            <a:off x="755009" y="3429000"/>
            <a:ext cx="2264898" cy="1237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rgbClr val="002060"/>
                </a:solidFill>
              </a:rPr>
              <a:t>GMI slieksnis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E0803D-0113-464C-BD16-6C70A34AEB56}"/>
              </a:ext>
            </a:extLst>
          </p:cNvPr>
          <p:cNvSpPr/>
          <p:nvPr/>
        </p:nvSpPr>
        <p:spPr>
          <a:xfrm>
            <a:off x="755009" y="5190696"/>
            <a:ext cx="81787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Pensijas vecuma personām un personām ar invaliditāti vispārējā gadījumā, kā arī citi no šī pabalsta izrietoši pabalsti un atlīdzības  </a:t>
            </a:r>
          </a:p>
          <a:p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** Pabalsts bāreņiem un bez vecāku gādības palikušiem bērniem, sasniedzot pilngadību, ja mācās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A10D96-785F-4C13-81AC-829ADF070266}"/>
              </a:ext>
            </a:extLst>
          </p:cNvPr>
          <p:cNvSpPr/>
          <p:nvPr/>
        </p:nvSpPr>
        <p:spPr>
          <a:xfrm>
            <a:off x="3560299" y="3443080"/>
            <a:ext cx="2264898" cy="1237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rgbClr val="002060"/>
                </a:solidFill>
              </a:rPr>
              <a:t>Valsts sociālā nodrošinājuma pabalsts*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763538-0B34-40B8-8E32-772E64B00018}"/>
              </a:ext>
            </a:extLst>
          </p:cNvPr>
          <p:cNvSpPr/>
          <p:nvPr/>
        </p:nvSpPr>
        <p:spPr>
          <a:xfrm>
            <a:off x="6478523" y="3443080"/>
            <a:ext cx="2264898" cy="12379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rgbClr val="002060"/>
                </a:solidFill>
              </a:rPr>
              <a:t>Atbalsts bāreņiem</a:t>
            </a:r>
            <a:r>
              <a:rPr lang="en-US" sz="2400" b="1" dirty="0">
                <a:solidFill>
                  <a:srgbClr val="002060"/>
                </a:solidFill>
              </a:rPr>
              <a:t>**</a:t>
            </a:r>
            <a:endParaRPr lang="lv-LV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369D4A4-328E-4047-AD50-C401EDF00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33" y="645952"/>
            <a:ext cx="7239699" cy="8976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Zemāko minimālo ienākumu sliekšņu apmēri</a:t>
            </a:r>
            <a:br>
              <a:rPr lang="en-US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r>
              <a:rPr lang="lv-LV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  <a:t>no 2025.gada 1.janvāra</a:t>
            </a:r>
            <a:br>
              <a:rPr lang="en-GB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br>
              <a:rPr lang="en-GB" altLang="lv-LV" dirty="0">
                <a:solidFill>
                  <a:schemeClr val="accent5">
                    <a:lumMod val="50000"/>
                  </a:schemeClr>
                </a:solidFill>
                <a:ea typeface="MS PGothic" panose="020B0600070205080204" pitchFamily="34" charset="-128"/>
              </a:rPr>
            </a:br>
            <a:endParaRPr lang="lv-LV" altLang="lv-LV" dirty="0">
              <a:solidFill>
                <a:schemeClr val="accent6"/>
              </a:solidFill>
              <a:ea typeface="MS PGothic" panose="020B0600070205080204" pitchFamily="34" charset="-128"/>
            </a:endParaRPr>
          </a:p>
        </p:txBody>
      </p:sp>
      <p:sp>
        <p:nvSpPr>
          <p:cNvPr id="16390" name="Content Placeholder 2">
            <a:extLst>
              <a:ext uri="{FF2B5EF4-FFF2-40B4-BE49-F238E27FC236}">
                <a16:creationId xmlns:a16="http://schemas.microsoft.com/office/drawing/2014/main" id="{8BA970F8-01E7-442E-97D2-94420753E14C}"/>
              </a:ext>
            </a:extLst>
          </p:cNvPr>
          <p:cNvSpPr txBox="1">
            <a:spLocks/>
          </p:cNvSpPr>
          <p:nvPr/>
        </p:nvSpPr>
        <p:spPr bwMode="auto">
          <a:xfrm>
            <a:off x="854075" y="4872038"/>
            <a:ext cx="76803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lv-LV" altLang="lv-LV" sz="1400" dirty="0">
              <a:latin typeface="Verdana" panose="020B0604030504040204" pitchFamily="34" charset="0"/>
            </a:endParaRPr>
          </a:p>
          <a:p>
            <a:pPr>
              <a:buNone/>
            </a:pPr>
            <a:r>
              <a:rPr lang="lv-LV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Attiecas uz sociālo palīdzību:</a:t>
            </a:r>
          </a:p>
          <a:p>
            <a:pPr>
              <a:buNone/>
            </a:pPr>
            <a:r>
              <a:rPr lang="lv-LV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Pirmā vai vienīgā persona mājsaimniecībā </a:t>
            </a:r>
          </a:p>
          <a:p>
            <a:pPr>
              <a:buNone/>
            </a:pPr>
            <a:r>
              <a:rPr lang="lv-LV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** Pārējās personas mājsaimniecībā </a:t>
            </a: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90458CCA-E692-46BD-B407-3C06FB7600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003267"/>
              </p:ext>
            </p:extLst>
          </p:nvPr>
        </p:nvGraphicFramePr>
        <p:xfrm>
          <a:off x="251670" y="2265028"/>
          <a:ext cx="8791662" cy="17700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3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4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2024.gada 1.janvāris (20%) </a:t>
                      </a:r>
                      <a:endParaRPr lang="lv-LV" sz="18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 1.janvāris (20%) </a:t>
                      </a:r>
                      <a:endParaRPr lang="lv-LV" sz="18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2025.gada 1.janvāris (22%) </a:t>
                      </a:r>
                      <a:endParaRPr lang="lv-LV" sz="1800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10">
                <a:tc>
                  <a:txBody>
                    <a:bodyPr/>
                    <a:lstStyle/>
                    <a:p>
                      <a:pPr algn="ctr"/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137 eiro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</a:t>
                      </a:r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eiro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</a:t>
                      </a:r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eiro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810">
                <a:tc>
                  <a:txBody>
                    <a:bodyPr/>
                    <a:lstStyle/>
                    <a:p>
                      <a:pPr algn="ctr"/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 eiro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eiro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r>
                        <a:rPr lang="lv-LV" sz="1800" noProof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eiro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5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D946-3BB6-4713-B2C7-5732D209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914" y="721453"/>
            <a:ext cx="6686025" cy="1191237"/>
          </a:xfrm>
        </p:spPr>
        <p:txBody>
          <a:bodyPr>
            <a:noAutofit/>
          </a:bodyPr>
          <a:lstStyle/>
          <a:p>
            <a:pPr algn="ctr"/>
            <a:r>
              <a:rPr lang="lv-LV" sz="2400" dirty="0">
                <a:solidFill>
                  <a:srgbClr val="002060"/>
                </a:solidFill>
              </a:rPr>
              <a:t>Līdzfinansējums pašvaldībām,</a:t>
            </a:r>
            <a:br>
              <a:rPr lang="lv-LV" sz="2400" dirty="0">
                <a:solidFill>
                  <a:srgbClr val="002060"/>
                </a:solidFill>
              </a:rPr>
            </a:br>
            <a:r>
              <a:rPr lang="lv-LV" sz="2400" dirty="0">
                <a:solidFill>
                  <a:srgbClr val="002060"/>
                </a:solidFill>
              </a:rPr>
              <a:t>palielinot minimālo ienākumu slieksni </a:t>
            </a:r>
            <a:br>
              <a:rPr lang="lv-LV" sz="2400" dirty="0">
                <a:solidFill>
                  <a:srgbClr val="002060"/>
                </a:solidFill>
              </a:rPr>
            </a:br>
            <a:r>
              <a:rPr lang="lv-LV" sz="2400" dirty="0">
                <a:solidFill>
                  <a:srgbClr val="002060"/>
                </a:solidFill>
              </a:rPr>
              <a:t>no 20% līdz 22%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64B27-780C-4DD5-9906-F60BCB9E4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461" y="2248250"/>
            <a:ext cx="7638391" cy="2759978"/>
          </a:xfrm>
        </p:spPr>
        <p:txBody>
          <a:bodyPr>
            <a:normAutofit/>
          </a:bodyPr>
          <a:lstStyle/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lv-LV" sz="2000" dirty="0">
                <a:solidFill>
                  <a:srgbClr val="002060"/>
                </a:solidFill>
              </a:rPr>
              <a:t>Lai kompensētu pašvaldībām 2 procentpunktu palielinājuma rezultātā radīto izdevumu pieaugumu,</a:t>
            </a:r>
            <a:endParaRPr lang="en-US" sz="2000" dirty="0">
              <a:solidFill>
                <a:srgbClr val="002060"/>
              </a:solidFill>
            </a:endParaRPr>
          </a:p>
          <a:p>
            <a:pPr algn="ctr"/>
            <a:r>
              <a:rPr lang="lv-LV" sz="2000" dirty="0">
                <a:solidFill>
                  <a:srgbClr val="002060"/>
                </a:solidFill>
              </a:rPr>
              <a:t>LM rosina palielināt valsts līdzfinansējumu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lv-LV" sz="2000" b="1" dirty="0">
                <a:solidFill>
                  <a:srgbClr val="002060"/>
                </a:solidFill>
              </a:rPr>
              <a:t>GMI un mājokļa pabalstam</a:t>
            </a:r>
            <a:r>
              <a:rPr lang="lv-LV" sz="2000" dirty="0">
                <a:solidFill>
                  <a:srgbClr val="002060"/>
                </a:solidFill>
              </a:rPr>
              <a:t> no 30% līdz 50%</a:t>
            </a:r>
            <a:endParaRPr lang="en-US" sz="2000" dirty="0">
              <a:solidFill>
                <a:srgbClr val="002060"/>
              </a:solidFill>
            </a:endParaRPr>
          </a:p>
          <a:p>
            <a:pPr algn="just"/>
            <a:endParaRPr lang="lv-LV" sz="18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399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08F883-A46E-469B-93AF-EBAC81291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371600"/>
            <a:ext cx="8829039" cy="5374639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endParaRPr lang="lv-LV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lv-LV" sz="1400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84215A-5509-4817-97D5-6B8F0D02741D}"/>
              </a:ext>
            </a:extLst>
          </p:cNvPr>
          <p:cNvSpPr txBox="1">
            <a:spLocks/>
          </p:cNvSpPr>
          <p:nvPr/>
        </p:nvSpPr>
        <p:spPr>
          <a:xfrm>
            <a:off x="681727" y="1371600"/>
            <a:ext cx="8137196" cy="502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342900" indent="-342900" hangingPunct="1">
              <a:buFontTx/>
              <a:buChar char="-"/>
            </a:pPr>
            <a:endParaRPr lang="lv-LV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F03F90-59B2-4119-8E1A-2351C6CEE015}"/>
              </a:ext>
            </a:extLst>
          </p:cNvPr>
          <p:cNvSpPr/>
          <p:nvPr/>
        </p:nvSpPr>
        <p:spPr>
          <a:xfrm>
            <a:off x="341575" y="1572937"/>
            <a:ext cx="21019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Atbilstoši spēkā esošajai kārtībai, GMI pabalstam un MP prognozēti izdevumi kopā 2025.-2027. gadā,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F20127-BE43-4501-94A7-8CF6768BC7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754" y="1572937"/>
            <a:ext cx="6466734" cy="124946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F21AE4C-F6F5-4E64-8EFC-2C0610AE532B}"/>
              </a:ext>
            </a:extLst>
          </p:cNvPr>
          <p:cNvSpPr/>
          <p:nvPr/>
        </p:nvSpPr>
        <p:spPr>
          <a:xfrm>
            <a:off x="325077" y="3358571"/>
            <a:ext cx="19675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GMI un mājokļa pabalstiem prognozētie izdevumi kopā 2025.-2027. gadā,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A4DECDD-3269-42A8-895D-E99807B9E0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949" y="3424740"/>
            <a:ext cx="6566345" cy="138813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305B5FB-587B-4973-8D42-8047004AA2FB}"/>
              </a:ext>
            </a:extLst>
          </p:cNvPr>
          <p:cNvSpPr/>
          <p:nvPr/>
        </p:nvSpPr>
        <p:spPr>
          <a:xfrm>
            <a:off x="325077" y="5274988"/>
            <a:ext cx="20599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Izmaiņu ietekme kopā 2025.-2027. gadā, </a:t>
            </a:r>
            <a:r>
              <a:rPr lang="lv-LV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0AC6410-B36F-4115-9FD9-E7BA424888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9226" y="5257292"/>
            <a:ext cx="6566345" cy="121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3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2381254" y="4391027"/>
            <a:ext cx="4608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www.lm.gov.lv</a:t>
            </a: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</a:t>
            </a:r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:@</a:t>
            </a:r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Lab_min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</a:t>
            </a:r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labklajibasministrija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lv-LV" altLang="lv-LV" sz="8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Instagram</a:t>
            </a:r>
            <a:r>
              <a:rPr lang="lv-LV" altLang="lv-LV" sz="1600" dirty="0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lv-LV" altLang="lv-LV" sz="1600" dirty="0" err="1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labklajibas_ministrija</a:t>
            </a:r>
            <a:endParaRPr lang="lv-LV" altLang="lv-LV" sz="1600" dirty="0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5" name="Virsraksts 4"/>
          <p:cNvSpPr txBox="1">
            <a:spLocks/>
          </p:cNvSpPr>
          <p:nvPr/>
        </p:nvSpPr>
        <p:spPr bwMode="auto">
          <a:xfrm>
            <a:off x="682626" y="2594302"/>
            <a:ext cx="74898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lv-LV" altLang="lv-LV" sz="2800" b="1" dirty="0">
              <a:solidFill>
                <a:schemeClr val="accent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Virsraksts 4"/>
          <p:cNvSpPr txBox="1">
            <a:spLocks/>
          </p:cNvSpPr>
          <p:nvPr/>
        </p:nvSpPr>
        <p:spPr>
          <a:xfrm>
            <a:off x="2879727" y="3436941"/>
            <a:ext cx="3384551" cy="6191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lv-LV" sz="2000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37" name="Virsraksts 4"/>
          <p:cNvSpPr txBox="1">
            <a:spLocks/>
          </p:cNvSpPr>
          <p:nvPr/>
        </p:nvSpPr>
        <p:spPr bwMode="auto">
          <a:xfrm>
            <a:off x="2879727" y="3655221"/>
            <a:ext cx="3095625" cy="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endParaRPr lang="lv-LV" altLang="lv-LV" sz="1800" b="1" dirty="0">
              <a:solidFill>
                <a:schemeClr val="accent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Virsraksts 4">
            <a:extLst>
              <a:ext uri="{FF2B5EF4-FFF2-40B4-BE49-F238E27FC236}">
                <a16:creationId xmlns:a16="http://schemas.microsoft.com/office/drawing/2014/main" id="{DECC8043-7435-436D-BD27-7E36922A8DA9}"/>
              </a:ext>
            </a:extLst>
          </p:cNvPr>
          <p:cNvSpPr txBox="1">
            <a:spLocks/>
          </p:cNvSpPr>
          <p:nvPr/>
        </p:nvSpPr>
        <p:spPr bwMode="auto">
          <a:xfrm>
            <a:off x="1221374" y="3065626"/>
            <a:ext cx="7489825" cy="106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lv-LV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Paldies par uzmanību!</a:t>
            </a:r>
            <a:br>
              <a:rPr lang="lv-LV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Laiks komentāriem un jautājumiem!</a:t>
            </a:r>
            <a:endParaRPr lang="lv-LV" altLang="lv-LV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0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10217</TotalTime>
  <Words>618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Arial</vt:lpstr>
      <vt:lpstr>Arial Narrow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 Labklājības ministrijas priekšlikums Satversmes tiesas sprieduma par minimālo ienākumu sliekšņiem, t.sk. GMI slieksni, izpildei</vt:lpstr>
      <vt:lpstr> Apstrīdētās tiesību normas</vt:lpstr>
      <vt:lpstr>Satversmes tiesas spriedums (2023. gada 5. oktobra lieta Nr. 2022-34-01)</vt:lpstr>
      <vt:lpstr>Satversmes tiesas sprieduma rezultātā</vt:lpstr>
      <vt:lpstr>Labklājības ministrijas piedāvājums  Satversmes tiesas sprieduma izpildei</vt:lpstr>
      <vt:lpstr>Zemāko minimālo ienākumu sliekšņu apmēri no 2025.gada 1.janvāra  </vt:lpstr>
      <vt:lpstr>Līdzfinansējums pašvaldībām, palielinot minimālo ienākumu slieksni  no 20% līdz 22%</vt:lpstr>
      <vt:lpstr>PowerPoint Presentation</vt:lpstr>
      <vt:lpstr>PowerPoint Presentation</vt:lpstr>
    </vt:vector>
  </TitlesOfParts>
  <Company>LM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</dc:title>
  <dc:creator/>
  <cp:lastModifiedBy>Agnese Jurjāne</cp:lastModifiedBy>
  <cp:revision>591</cp:revision>
  <cp:lastPrinted>2022-06-29T09:40:56Z</cp:lastPrinted>
  <dcterms:created xsi:type="dcterms:W3CDTF">2016-10-05T08:29:55Z</dcterms:created>
  <dcterms:modified xsi:type="dcterms:W3CDTF">2024-06-04T14:30:59Z</dcterms:modified>
</cp:coreProperties>
</file>