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65" r:id="rId3"/>
    <p:sldId id="258" r:id="rId4"/>
    <p:sldId id="266" r:id="rId5"/>
    <p:sldId id="267" r:id="rId6"/>
    <p:sldId id="257" r:id="rId7"/>
    <p:sldId id="259" r:id="rId8"/>
    <p:sldId id="261" r:id="rId9"/>
    <p:sldId id="260" r:id="rId10"/>
    <p:sldId id="264"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a Strēle" initials="SS" lastIdx="1" clrIdx="0">
    <p:extLst>
      <p:ext uri="{19B8F6BF-5375-455C-9EA6-DF929625EA0E}">
        <p15:presenceInfo xmlns:p15="http://schemas.microsoft.com/office/powerpoint/2012/main" userId="S::Sandra.Strele@lm.gov.lv::181f4bbb-f7d7-4b79-948b-b24b394374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4" d="100"/>
          <a:sy n="64" d="100"/>
        </p:scale>
        <p:origin x="68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48B518-D744-4A59-8448-0F48AE41A7BF}" type="datetimeFigureOut">
              <a:rPr lang="lv-LV" smtClean="0"/>
              <a:t>28.05.2024</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699081-282C-44C3-B51B-5789CAF367F5}" type="slidenum">
              <a:rPr lang="lv-LV" smtClean="0"/>
              <a:t>‹#›</a:t>
            </a:fld>
            <a:endParaRPr lang="lv-LV"/>
          </a:p>
        </p:txBody>
      </p:sp>
    </p:spTree>
    <p:extLst>
      <p:ext uri="{BB962C8B-B14F-4D97-AF65-F5344CB8AC3E}">
        <p14:creationId xmlns:p14="http://schemas.microsoft.com/office/powerpoint/2010/main" val="4089898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b="1" i="0" kern="1200" dirty="0">
                <a:solidFill>
                  <a:schemeClr val="tx1"/>
                </a:solidFill>
                <a:effectLst/>
                <a:latin typeface="+mn-lt"/>
                <a:ea typeface="+mn-ea"/>
                <a:cs typeface="+mn-cs"/>
              </a:rPr>
              <a:t>1.</a:t>
            </a:r>
            <a:r>
              <a:rPr lang="lv-LV" sz="1200" b="0" i="0" kern="1200" dirty="0">
                <a:solidFill>
                  <a:schemeClr val="tx1"/>
                </a:solidFill>
                <a:effectLst/>
                <a:latin typeface="+mn-lt"/>
                <a:ea typeface="+mn-ea"/>
                <a:cs typeface="+mn-cs"/>
              </a:rPr>
              <a:t> Latvija ir neatkarīga demokrātiska republika.</a:t>
            </a:r>
          </a:p>
          <a:p>
            <a:r>
              <a:rPr lang="lv-LV" sz="1200" b="1" i="0" kern="1200" dirty="0">
                <a:solidFill>
                  <a:schemeClr val="tx1"/>
                </a:solidFill>
                <a:effectLst/>
                <a:latin typeface="+mn-lt"/>
                <a:ea typeface="+mn-ea"/>
                <a:cs typeface="+mn-cs"/>
              </a:rPr>
              <a:t>109.</a:t>
            </a:r>
            <a:r>
              <a:rPr lang="lv-LV" sz="1200" b="0" i="0" kern="1200" dirty="0">
                <a:solidFill>
                  <a:schemeClr val="tx1"/>
                </a:solidFill>
                <a:effectLst/>
                <a:latin typeface="+mn-lt"/>
                <a:ea typeface="+mn-ea"/>
                <a:cs typeface="+mn-cs"/>
              </a:rPr>
              <a:t> Ikvienam ir tiesības uz sociālo nodrošinājumu vecuma, darbnespējas, bezdarba un citos likumā noteiktajos gadījumos.</a:t>
            </a:r>
            <a:endParaRPr lang="lv-LV" dirty="0"/>
          </a:p>
        </p:txBody>
      </p:sp>
      <p:sp>
        <p:nvSpPr>
          <p:cNvPr id="4" name="Slide Number Placeholder 3"/>
          <p:cNvSpPr>
            <a:spLocks noGrp="1"/>
          </p:cNvSpPr>
          <p:nvPr>
            <p:ph type="sldNum" sz="quarter" idx="10"/>
          </p:nvPr>
        </p:nvSpPr>
        <p:spPr/>
        <p:txBody>
          <a:bodyPr/>
          <a:lstStyle/>
          <a:p>
            <a:fld id="{FC1E2364-3A22-4624-AD03-A54370029653}" type="slidenum">
              <a:rPr lang="lv-LV" smtClean="0"/>
              <a:t>3</a:t>
            </a:fld>
            <a:endParaRPr lang="lv-LV"/>
          </a:p>
        </p:txBody>
      </p:sp>
    </p:spTree>
    <p:extLst>
      <p:ext uri="{BB962C8B-B14F-4D97-AF65-F5344CB8AC3E}">
        <p14:creationId xmlns:p14="http://schemas.microsoft.com/office/powerpoint/2010/main" val="3770927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5/28/2024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5/28/2024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9982" y="1871132"/>
            <a:ext cx="7371470" cy="1476980"/>
          </a:xfrm>
        </p:spPr>
        <p:txBody>
          <a:bodyPr/>
          <a:lstStyle/>
          <a:p>
            <a:r>
              <a:rPr lang="lv-LV" sz="2800" b="1" dirty="0"/>
              <a:t>Satversmes tiesas spriedum</a:t>
            </a:r>
            <a:r>
              <a:rPr lang="en-US" sz="2800" b="1" dirty="0"/>
              <a:t>s</a:t>
            </a:r>
            <a:r>
              <a:rPr lang="lv-LV" sz="2800" b="1" dirty="0"/>
              <a:t> par minimālo ienākumu sliekšņiem</a:t>
            </a:r>
            <a:r>
              <a:rPr lang="en-US" sz="2800" b="1" dirty="0"/>
              <a:t> un</a:t>
            </a:r>
            <a:r>
              <a:rPr lang="lv-LV" sz="2800" b="1" dirty="0"/>
              <a:t> </a:t>
            </a:r>
            <a:r>
              <a:rPr lang="en-US" sz="2800" b="1" dirty="0" err="1"/>
              <a:t>tā</a:t>
            </a:r>
            <a:r>
              <a:rPr lang="en-US" sz="2800" b="1" dirty="0"/>
              <a:t> </a:t>
            </a:r>
            <a:r>
              <a:rPr lang="lv-LV" sz="2800" b="1" dirty="0"/>
              <a:t>izpilde</a:t>
            </a:r>
            <a:r>
              <a:rPr lang="en-US" sz="2800" b="1" dirty="0"/>
              <a:t>s progress</a:t>
            </a:r>
            <a:endParaRPr lang="lv-LV" sz="2800" b="1" dirty="0"/>
          </a:p>
        </p:txBody>
      </p:sp>
      <p:sp>
        <p:nvSpPr>
          <p:cNvPr id="3" name="Subtitle 2"/>
          <p:cNvSpPr>
            <a:spLocks noGrp="1"/>
          </p:cNvSpPr>
          <p:nvPr>
            <p:ph type="subTitle" idx="1"/>
          </p:nvPr>
        </p:nvSpPr>
        <p:spPr>
          <a:xfrm>
            <a:off x="2688165" y="3985589"/>
            <a:ext cx="6815669" cy="1320802"/>
          </a:xfrm>
        </p:spPr>
        <p:txBody>
          <a:bodyPr>
            <a:noAutofit/>
          </a:bodyPr>
          <a:lstStyle/>
          <a:p>
            <a:r>
              <a:rPr lang="lv-LV" sz="1800" dirty="0"/>
              <a:t>Evija Kūla, LM Sociālās politikas plānošanas un attīstības departamenta direktora vietniece</a:t>
            </a:r>
          </a:p>
          <a:p>
            <a:r>
              <a:rPr lang="lv-LV" sz="1800" dirty="0"/>
              <a:t>Sociālās iekļaušanas politikas koordinācijas komitejas sēde</a:t>
            </a:r>
          </a:p>
          <a:p>
            <a:r>
              <a:rPr lang="lv-LV" sz="1800" dirty="0"/>
              <a:t>2024.gada 29.maijā</a:t>
            </a:r>
          </a:p>
        </p:txBody>
      </p:sp>
    </p:spTree>
    <p:extLst>
      <p:ext uri="{BB962C8B-B14F-4D97-AF65-F5344CB8AC3E}">
        <p14:creationId xmlns:p14="http://schemas.microsoft.com/office/powerpoint/2010/main" val="1959086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a:t>Nepieciešamais papildu finansējums </a:t>
            </a:r>
            <a:br>
              <a:rPr lang="lv-LV" dirty="0"/>
            </a:br>
            <a:r>
              <a:rPr lang="lv-LV" dirty="0"/>
              <a:t>(t.sk. līdzfinansējums pašvaldībām)</a:t>
            </a:r>
          </a:p>
        </p:txBody>
      </p:sp>
      <p:sp>
        <p:nvSpPr>
          <p:cNvPr id="3" name="Content Placeholder 2"/>
          <p:cNvSpPr>
            <a:spLocks noGrp="1"/>
          </p:cNvSpPr>
          <p:nvPr>
            <p:ph idx="1"/>
          </p:nvPr>
        </p:nvSpPr>
        <p:spPr/>
        <p:txBody>
          <a:bodyPr/>
          <a:lstStyle/>
          <a:p>
            <a:r>
              <a:rPr lang="lv-LV" dirty="0"/>
              <a:t>2025. gadā - </a:t>
            </a:r>
            <a:r>
              <a:rPr lang="lv-LV" b="1" dirty="0"/>
              <a:t>28 779 069 </a:t>
            </a:r>
            <a:r>
              <a:rPr lang="lv-LV" i="1" dirty="0" err="1"/>
              <a:t>euro</a:t>
            </a:r>
            <a:endParaRPr lang="lv-LV" i="1" dirty="0"/>
          </a:p>
          <a:p>
            <a:r>
              <a:rPr lang="lv-LV" dirty="0"/>
              <a:t>2026. gadā - </a:t>
            </a:r>
            <a:r>
              <a:rPr lang="lv-LV" b="1" dirty="0"/>
              <a:t>34 315 559 </a:t>
            </a:r>
            <a:r>
              <a:rPr lang="lv-LV" i="1" dirty="0" err="1"/>
              <a:t>euro</a:t>
            </a:r>
            <a:endParaRPr lang="lv-LV" i="1" dirty="0"/>
          </a:p>
          <a:p>
            <a:r>
              <a:rPr lang="lv-LV" dirty="0"/>
              <a:t>2027. gadā - </a:t>
            </a:r>
            <a:r>
              <a:rPr lang="lv-LV" b="1" dirty="0"/>
              <a:t>41 491 807 </a:t>
            </a:r>
            <a:r>
              <a:rPr lang="lv-LV" i="1" dirty="0" err="1"/>
              <a:t>euro</a:t>
            </a:r>
            <a:endParaRPr lang="lv-LV" i="1" dirty="0"/>
          </a:p>
          <a:p>
            <a:endParaRPr lang="lv-LV" dirty="0"/>
          </a:p>
        </p:txBody>
      </p:sp>
    </p:spTree>
    <p:extLst>
      <p:ext uri="{BB962C8B-B14F-4D97-AF65-F5344CB8AC3E}">
        <p14:creationId xmlns:p14="http://schemas.microsoft.com/office/powerpoint/2010/main" val="2396106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3204" y="1837013"/>
            <a:ext cx="8158688" cy="1822514"/>
          </a:xfrm>
        </p:spPr>
        <p:txBody>
          <a:bodyPr/>
          <a:lstStyle/>
          <a:p>
            <a:r>
              <a:rPr lang="lv-LV"/>
              <a:t>Paldies par uzmanību!</a:t>
            </a:r>
            <a:br>
              <a:rPr lang="lv-LV"/>
            </a:br>
            <a:r>
              <a:rPr lang="lv-LV"/>
              <a:t>Laiks komentāriem un jautājumiem!</a:t>
            </a:r>
          </a:p>
        </p:txBody>
      </p:sp>
    </p:spTree>
    <p:extLst>
      <p:ext uri="{BB962C8B-B14F-4D97-AF65-F5344CB8AC3E}">
        <p14:creationId xmlns:p14="http://schemas.microsoft.com/office/powerpoint/2010/main" val="1252189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4FFA1-0259-4DE5-96C3-5BB40B80B527}"/>
              </a:ext>
            </a:extLst>
          </p:cNvPr>
          <p:cNvSpPr>
            <a:spLocks noGrp="1"/>
          </p:cNvSpPr>
          <p:nvPr>
            <p:ph type="title"/>
          </p:nvPr>
        </p:nvSpPr>
        <p:spPr/>
        <p:txBody>
          <a:bodyPr>
            <a:normAutofit/>
          </a:bodyPr>
          <a:lstStyle/>
          <a:p>
            <a:r>
              <a:rPr lang="lv-LV" b="1" dirty="0"/>
              <a:t>Apstrīdētās tiesību normas</a:t>
            </a:r>
            <a:r>
              <a:rPr lang="en-US" b="1" dirty="0"/>
              <a:t> </a:t>
            </a:r>
            <a:endParaRPr lang="lv-LV" b="1" dirty="0"/>
          </a:p>
        </p:txBody>
      </p:sp>
      <p:sp>
        <p:nvSpPr>
          <p:cNvPr id="3" name="Content Placeholder 2">
            <a:extLst>
              <a:ext uri="{FF2B5EF4-FFF2-40B4-BE49-F238E27FC236}">
                <a16:creationId xmlns:a16="http://schemas.microsoft.com/office/drawing/2014/main" id="{1FCB319F-B19C-48AF-9A8B-7C467DBEB291}"/>
              </a:ext>
            </a:extLst>
          </p:cNvPr>
          <p:cNvSpPr>
            <a:spLocks noGrp="1"/>
          </p:cNvSpPr>
          <p:nvPr>
            <p:ph idx="1"/>
          </p:nvPr>
        </p:nvSpPr>
        <p:spPr/>
        <p:txBody>
          <a:bodyPr/>
          <a:lstStyle/>
          <a:p>
            <a:r>
              <a:rPr lang="lv-LV" dirty="0"/>
              <a:t>Minimālo ienākumu sliekšņa noteikšanas </a:t>
            </a:r>
            <a:r>
              <a:rPr lang="lv-LV" b="1" dirty="0"/>
              <a:t>metode nav zinātniski pamatota </a:t>
            </a:r>
          </a:p>
          <a:p>
            <a:r>
              <a:rPr lang="lv-LV" dirty="0"/>
              <a:t>Minimālo ienākumu sliekšņa noteikšanas </a:t>
            </a:r>
            <a:r>
              <a:rPr lang="lv-LV" b="1" dirty="0"/>
              <a:t>metode neparedz pietiekami regulāru šā sliekšņa pārskatīšanu</a:t>
            </a:r>
            <a:endParaRPr lang="lv-LV" dirty="0"/>
          </a:p>
          <a:p>
            <a:r>
              <a:rPr lang="lv-LV" dirty="0"/>
              <a:t>Zemākais minimālo ienākumu </a:t>
            </a:r>
            <a:r>
              <a:rPr lang="lv-LV" b="1" dirty="0"/>
              <a:t>slieksnis</a:t>
            </a:r>
            <a:r>
              <a:rPr lang="lv-LV" dirty="0"/>
              <a:t> – 20% - </a:t>
            </a:r>
            <a:r>
              <a:rPr lang="lv-LV" b="1" dirty="0"/>
              <a:t>nenodrošina cilvēka cieņai atbilstošu dzīves līmeni</a:t>
            </a:r>
          </a:p>
        </p:txBody>
      </p:sp>
    </p:spTree>
    <p:extLst>
      <p:ext uri="{BB962C8B-B14F-4D97-AF65-F5344CB8AC3E}">
        <p14:creationId xmlns:p14="http://schemas.microsoft.com/office/powerpoint/2010/main" val="741774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042F0-55DF-412A-A720-BCEAAA5DE171}"/>
              </a:ext>
            </a:extLst>
          </p:cNvPr>
          <p:cNvSpPr>
            <a:spLocks noGrp="1"/>
          </p:cNvSpPr>
          <p:nvPr>
            <p:ph type="title"/>
          </p:nvPr>
        </p:nvSpPr>
        <p:spPr>
          <a:xfrm>
            <a:off x="1269611" y="700778"/>
            <a:ext cx="9601196" cy="1303867"/>
          </a:xfrm>
        </p:spPr>
        <p:txBody>
          <a:bodyPr>
            <a:normAutofit fontScale="90000"/>
          </a:bodyPr>
          <a:lstStyle/>
          <a:p>
            <a:r>
              <a:rPr lang="lv-LV" b="1" dirty="0"/>
              <a:t>Satversmes tiesas spriedums</a:t>
            </a:r>
            <a:r>
              <a:rPr lang="en-US" b="1" dirty="0"/>
              <a:t> </a:t>
            </a:r>
            <a:br>
              <a:rPr lang="en-US" dirty="0"/>
            </a:br>
            <a:r>
              <a:rPr lang="en-US" sz="3600" dirty="0"/>
              <a:t>(</a:t>
            </a:r>
            <a:r>
              <a:rPr lang="lv-LV" sz="3600" dirty="0"/>
              <a:t>2023. gada 5. </a:t>
            </a:r>
            <a:r>
              <a:rPr lang="lv-LV" sz="3600" dirty="0" err="1"/>
              <a:t>oktobr</a:t>
            </a:r>
            <a:r>
              <a:rPr lang="en-US" sz="3600" dirty="0"/>
              <a:t>a</a:t>
            </a:r>
            <a:r>
              <a:rPr lang="lv-LV" sz="3600" dirty="0"/>
              <a:t> liet</a:t>
            </a:r>
            <a:r>
              <a:rPr lang="en-US" sz="3600" dirty="0"/>
              <a:t>a</a:t>
            </a:r>
            <a:r>
              <a:rPr lang="lv-LV" sz="3600" dirty="0"/>
              <a:t> Nr. 2022-34-01 </a:t>
            </a:r>
            <a:r>
              <a:rPr lang="en-US" sz="3600" dirty="0"/>
              <a:t>)</a:t>
            </a:r>
            <a:endParaRPr lang="lv-LV" sz="3600" dirty="0"/>
          </a:p>
        </p:txBody>
      </p:sp>
      <p:sp>
        <p:nvSpPr>
          <p:cNvPr id="3" name="Content Placeholder 2">
            <a:extLst>
              <a:ext uri="{FF2B5EF4-FFF2-40B4-BE49-F238E27FC236}">
                <a16:creationId xmlns:a16="http://schemas.microsoft.com/office/drawing/2014/main" id="{66650860-31FE-42DE-A369-A9EDCADAC44B}"/>
              </a:ext>
            </a:extLst>
          </p:cNvPr>
          <p:cNvSpPr>
            <a:spLocks noGrp="1"/>
          </p:cNvSpPr>
          <p:nvPr>
            <p:ph idx="1"/>
          </p:nvPr>
        </p:nvSpPr>
        <p:spPr>
          <a:xfrm>
            <a:off x="703385" y="2419642"/>
            <a:ext cx="10733649" cy="3924887"/>
          </a:xfrm>
        </p:spPr>
        <p:txBody>
          <a:bodyPr>
            <a:normAutofit fontScale="92500" lnSpcReduction="20000"/>
          </a:bodyPr>
          <a:lstStyle/>
          <a:p>
            <a:pPr>
              <a:spcBef>
                <a:spcPts val="1800"/>
              </a:spcBef>
            </a:pPr>
            <a:r>
              <a:rPr lang="lv-LV" sz="2800" dirty="0"/>
              <a:t>Likumdevējs ir paredzējis objektīvu minimālo ienākumu sliekšņa noteikšanas metodi, kura ir vērsta uz mērķi aizsargāt cilvēka cieņu, izlīdzināt sociālo nevienlīdzību un nodrošināt valsts ilgtspējīgu attīstību.</a:t>
            </a:r>
          </a:p>
          <a:p>
            <a:r>
              <a:rPr lang="lv-LV" sz="2800" dirty="0"/>
              <a:t>Likumdevējs ir nodrošinājis, ka minimālo ienākumu slieksnis tiek regulāri pārskatīts.</a:t>
            </a:r>
          </a:p>
          <a:p>
            <a:r>
              <a:rPr lang="en-US" sz="2800" b="1" dirty="0"/>
              <a:t>GMI </a:t>
            </a:r>
            <a:r>
              <a:rPr lang="en-US" sz="2800" dirty="0"/>
              <a:t>(20% no </a:t>
            </a:r>
            <a:r>
              <a:rPr lang="lv-LV" sz="2800" dirty="0"/>
              <a:t>ienākumu mediānas</a:t>
            </a:r>
            <a:r>
              <a:rPr lang="en-US" sz="2800" dirty="0"/>
              <a:t>*) </a:t>
            </a:r>
            <a:r>
              <a:rPr lang="lv-LV" sz="2800" b="1" dirty="0"/>
              <a:t>nerada ikvienai trūcīgai personai iespēju veidot cilvēka cieņai atbilstošu dzīvi</a:t>
            </a:r>
            <a:r>
              <a:rPr lang="lv-LV" sz="2800" dirty="0"/>
              <a:t>, tādēļ neatbilst Satversmes 1. un 109. pantam</a:t>
            </a:r>
            <a:endParaRPr lang="en-US" sz="2800" dirty="0"/>
          </a:p>
          <a:p>
            <a:pPr marL="457200" lvl="1" indent="0">
              <a:buNone/>
            </a:pPr>
            <a:endParaRPr lang="en-US" dirty="0"/>
          </a:p>
          <a:p>
            <a:pPr marL="0" indent="0">
              <a:buNone/>
            </a:pPr>
            <a:r>
              <a:rPr lang="en-US" dirty="0"/>
              <a:t>* 2024.gadā 20% = € 137 (</a:t>
            </a:r>
            <a:r>
              <a:rPr lang="lv-LV" dirty="0"/>
              <a:t>pirmajai personai mājsaimniecībā) / € 96 (pārējām personām)</a:t>
            </a:r>
          </a:p>
        </p:txBody>
      </p:sp>
    </p:spTree>
    <p:extLst>
      <p:ext uri="{BB962C8B-B14F-4D97-AF65-F5344CB8AC3E}">
        <p14:creationId xmlns:p14="http://schemas.microsoft.com/office/powerpoint/2010/main" val="3003912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FE54F-0C5E-460B-9521-E44338911369}"/>
              </a:ext>
            </a:extLst>
          </p:cNvPr>
          <p:cNvSpPr>
            <a:spLocks noGrp="1"/>
          </p:cNvSpPr>
          <p:nvPr>
            <p:ph type="title"/>
          </p:nvPr>
        </p:nvSpPr>
        <p:spPr/>
        <p:txBody>
          <a:bodyPr/>
          <a:lstStyle/>
          <a:p>
            <a:r>
              <a:rPr lang="lv-LV" b="1" dirty="0"/>
              <a:t>Kā tika vērtēta cilvēka cieņa?</a:t>
            </a:r>
          </a:p>
        </p:txBody>
      </p:sp>
      <p:sp>
        <p:nvSpPr>
          <p:cNvPr id="3" name="Content Placeholder 2">
            <a:extLst>
              <a:ext uri="{FF2B5EF4-FFF2-40B4-BE49-F238E27FC236}">
                <a16:creationId xmlns:a16="http://schemas.microsoft.com/office/drawing/2014/main" id="{46C4784D-D9EB-49B4-9C06-0D9097A68B02}"/>
              </a:ext>
            </a:extLst>
          </p:cNvPr>
          <p:cNvSpPr>
            <a:spLocks noGrp="1"/>
          </p:cNvSpPr>
          <p:nvPr>
            <p:ph idx="1"/>
          </p:nvPr>
        </p:nvSpPr>
        <p:spPr/>
        <p:txBody>
          <a:bodyPr>
            <a:normAutofit/>
          </a:bodyPr>
          <a:lstStyle/>
          <a:p>
            <a:pPr algn="just"/>
            <a:r>
              <a:rPr lang="lv-LV" dirty="0"/>
              <a:t>Cilvēka cieņa tika vērtēta atbilstoši Sociālo pakalpojumu un sociālās palīdzības likumā definētajām pamatvajadzībām (ēdiens, apģērbs, mājoklis, veselības aprūpe, obligātā izglītība), analizējot katras pamatvajadzības atbalsta avotu (tiesiski noteiktu ar vienotiem saņemšanas kritērijiem valstī kopumā) un sniedzamā atbalsta apmēru.</a:t>
            </a:r>
          </a:p>
        </p:txBody>
      </p:sp>
    </p:spTree>
    <p:extLst>
      <p:ext uri="{BB962C8B-B14F-4D97-AF65-F5344CB8AC3E}">
        <p14:creationId xmlns:p14="http://schemas.microsoft.com/office/powerpoint/2010/main" val="2722797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BA63F-39CB-4470-9512-F9C8AAC68525}"/>
              </a:ext>
            </a:extLst>
          </p:cNvPr>
          <p:cNvSpPr>
            <a:spLocks noGrp="1"/>
          </p:cNvSpPr>
          <p:nvPr>
            <p:ph type="title"/>
          </p:nvPr>
        </p:nvSpPr>
        <p:spPr/>
        <p:txBody>
          <a:bodyPr>
            <a:normAutofit fontScale="90000"/>
          </a:bodyPr>
          <a:lstStyle/>
          <a:p>
            <a:r>
              <a:rPr lang="lv-LV" b="1"/>
              <a:t>Pamatvajadzību nodrošināšana </a:t>
            </a:r>
            <a:br>
              <a:rPr lang="lv-LV" b="1"/>
            </a:br>
            <a:r>
              <a:rPr lang="lv-LV" b="1"/>
              <a:t>Satversmes tiesas vērtējumā</a:t>
            </a:r>
          </a:p>
        </p:txBody>
      </p:sp>
      <p:sp>
        <p:nvSpPr>
          <p:cNvPr id="3" name="Content Placeholder 2">
            <a:extLst>
              <a:ext uri="{FF2B5EF4-FFF2-40B4-BE49-F238E27FC236}">
                <a16:creationId xmlns:a16="http://schemas.microsoft.com/office/drawing/2014/main" id="{630826A2-3D6D-457E-801B-05302FC49D22}"/>
              </a:ext>
            </a:extLst>
          </p:cNvPr>
          <p:cNvSpPr>
            <a:spLocks noGrp="1"/>
          </p:cNvSpPr>
          <p:nvPr>
            <p:ph idx="1"/>
          </p:nvPr>
        </p:nvSpPr>
        <p:spPr>
          <a:xfrm>
            <a:off x="1295401" y="2556932"/>
            <a:ext cx="9601196" cy="3704720"/>
          </a:xfrm>
        </p:spPr>
        <p:txBody>
          <a:bodyPr>
            <a:normAutofit fontScale="85000" lnSpcReduction="20000"/>
          </a:bodyPr>
          <a:lstStyle/>
          <a:p>
            <a:r>
              <a:rPr lang="lv-LV" b="1" dirty="0"/>
              <a:t>Pārtika</a:t>
            </a:r>
            <a:r>
              <a:rPr lang="lv-LV" dirty="0"/>
              <a:t> = GMI pabalsts kopā ar pārtikas komplektiem nesasniedz vienas personas pārtikas groza izmaksas (MRI budžeta ietvaros), bet zupas virtuves un brīvpusdienas izglītojamiem nav pieejamas ikvienai trūcīgai personai</a:t>
            </a:r>
            <a:r>
              <a:rPr lang="en-US" dirty="0"/>
              <a:t>.</a:t>
            </a:r>
            <a:r>
              <a:rPr lang="lv-LV" dirty="0"/>
              <a:t> </a:t>
            </a:r>
          </a:p>
          <a:p>
            <a:r>
              <a:rPr lang="lv-LV" b="1" dirty="0"/>
              <a:t>Apģērbs</a:t>
            </a:r>
            <a:r>
              <a:rPr lang="lv-LV" dirty="0"/>
              <a:t> = nevar uzskatīt, ka visām trūcīgām personām būtu nodrošināts atbalsts apģērba iegādei. </a:t>
            </a:r>
          </a:p>
          <a:p>
            <a:r>
              <a:rPr lang="lv-LV" b="1" dirty="0"/>
              <a:t>Mājoklis</a:t>
            </a:r>
            <a:r>
              <a:rPr lang="lv-LV" dirty="0"/>
              <a:t> = mājokļa pabalsts ir atzīstams par tādu, kas ikvienai trūcīgai personai nodrošina atbalstu mājokļa jautājumos vismaz minimālā apmērā.</a:t>
            </a:r>
          </a:p>
          <a:p>
            <a:r>
              <a:rPr lang="lv-LV" b="1" dirty="0"/>
              <a:t>Veselības aprūpe </a:t>
            </a:r>
            <a:r>
              <a:rPr lang="lv-LV" dirty="0"/>
              <a:t>= paredzētie atbalsta pasākumi ikvienai trūcīgai personai vismaz minimālā apmērā nodrošina veselības aprūpi.</a:t>
            </a:r>
          </a:p>
          <a:p>
            <a:r>
              <a:rPr lang="lv-LV" b="1" dirty="0"/>
              <a:t>Obligātā izglītība </a:t>
            </a:r>
            <a:r>
              <a:rPr lang="lv-LV" dirty="0"/>
              <a:t>= ikvienam ir nodrošināta iespēja iegūt bezmaksas izglītību un trūcīgām mājsaimniecībām ar bērniem ir nodrošināts atbalsts mācību līdzekļu iegādei vismaz minimālā apmērā</a:t>
            </a:r>
            <a:r>
              <a:rPr lang="en-US" dirty="0"/>
              <a:t>.</a:t>
            </a:r>
            <a:endParaRPr lang="lv-LV" dirty="0"/>
          </a:p>
          <a:p>
            <a:endParaRPr lang="lv-LV" dirty="0"/>
          </a:p>
        </p:txBody>
      </p:sp>
    </p:spTree>
    <p:extLst>
      <p:ext uri="{BB962C8B-B14F-4D97-AF65-F5344CB8AC3E}">
        <p14:creationId xmlns:p14="http://schemas.microsoft.com/office/powerpoint/2010/main" val="123372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t>Satversmes tiesas</a:t>
            </a:r>
            <a:r>
              <a:rPr lang="lv-LV" dirty="0"/>
              <a:t> </a:t>
            </a:r>
            <a:r>
              <a:rPr lang="lv-LV" b="1" dirty="0"/>
              <a:t>sprieduma rezultātā </a:t>
            </a:r>
          </a:p>
        </p:txBody>
      </p:sp>
      <p:sp>
        <p:nvSpPr>
          <p:cNvPr id="3" name="Content Placeholder 2"/>
          <p:cNvSpPr>
            <a:spLocks noGrp="1"/>
          </p:cNvSpPr>
          <p:nvPr>
            <p:ph idx="1"/>
          </p:nvPr>
        </p:nvSpPr>
        <p:spPr/>
        <p:txBody>
          <a:bodyPr/>
          <a:lstStyle/>
          <a:p>
            <a:pPr marL="0" indent="0" algn="ctr">
              <a:buNone/>
            </a:pPr>
            <a:r>
              <a:rPr lang="lv-LV" dirty="0"/>
              <a:t>Garantēto minimālo ienākumu slieksnis 20 </a:t>
            </a:r>
            <a:r>
              <a:rPr lang="en-US" dirty="0"/>
              <a:t>% </a:t>
            </a:r>
            <a:r>
              <a:rPr lang="lv-LV" dirty="0"/>
              <a:t>no ienākumu mediānas (Sociālo pakalpojumu un sociālās palīdzības likuma 33.pants), kā arī minimālo ienākumu slieksnis nav zemāks par 20 </a:t>
            </a:r>
            <a:r>
              <a:rPr lang="en-US" dirty="0"/>
              <a:t>% </a:t>
            </a:r>
            <a:r>
              <a:rPr lang="lv-LV" dirty="0"/>
              <a:t>no ienākumu mediānas (likuma “Par sociālo drošību” 2.</a:t>
            </a:r>
            <a:r>
              <a:rPr lang="lv-LV" baseline="30000" dirty="0"/>
              <a:t>2</a:t>
            </a:r>
            <a:r>
              <a:rPr lang="lv-LV" dirty="0"/>
              <a:t> pants) </a:t>
            </a:r>
            <a:endParaRPr lang="en-US" dirty="0"/>
          </a:p>
          <a:p>
            <a:pPr marL="0" indent="0" algn="ctr">
              <a:buNone/>
            </a:pPr>
            <a:endParaRPr lang="en-US" dirty="0"/>
          </a:p>
          <a:p>
            <a:pPr marL="0" indent="0" algn="ctr">
              <a:buNone/>
            </a:pPr>
            <a:r>
              <a:rPr lang="lv-LV" b="1" dirty="0">
                <a:solidFill>
                  <a:srgbClr val="FF0000"/>
                </a:solidFill>
              </a:rPr>
              <a:t>NAV SPĒKĀ no 2025.gada 1.janvāra</a:t>
            </a:r>
          </a:p>
        </p:txBody>
      </p:sp>
    </p:spTree>
    <p:extLst>
      <p:ext uri="{BB962C8B-B14F-4D97-AF65-F5344CB8AC3E}">
        <p14:creationId xmlns:p14="http://schemas.microsoft.com/office/powerpoint/2010/main" val="1037008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200" b="1" dirty="0"/>
              <a:t>Labklājības ministrijas piedāvājums </a:t>
            </a:r>
            <a:br>
              <a:rPr lang="en-US" sz="3200" b="1" dirty="0"/>
            </a:br>
            <a:r>
              <a:rPr lang="lv-LV" sz="3200" b="1" dirty="0"/>
              <a:t>Satversmes tiesas sprieduma</a:t>
            </a:r>
            <a:r>
              <a:rPr lang="en-US" sz="3200" b="1" dirty="0"/>
              <a:t> </a:t>
            </a:r>
            <a:r>
              <a:rPr lang="lv-LV" sz="3200" b="1" dirty="0"/>
              <a:t>izpildei</a:t>
            </a:r>
          </a:p>
        </p:txBody>
      </p:sp>
      <p:sp>
        <p:nvSpPr>
          <p:cNvPr id="3" name="Content Placeholder 2"/>
          <p:cNvSpPr>
            <a:spLocks noGrp="1"/>
          </p:cNvSpPr>
          <p:nvPr>
            <p:ph idx="1"/>
          </p:nvPr>
        </p:nvSpPr>
        <p:spPr/>
        <p:txBody>
          <a:bodyPr>
            <a:normAutofit/>
          </a:bodyPr>
          <a:lstStyle/>
          <a:p>
            <a:pPr marL="0" indent="0" algn="ctr">
              <a:buNone/>
            </a:pPr>
            <a:r>
              <a:rPr lang="lv-LV" sz="2800" dirty="0"/>
              <a:t>Palielināt zemāko minimālo ienākumu slieksni </a:t>
            </a:r>
            <a:r>
              <a:rPr lang="lv-LV" sz="2800" b="1" dirty="0">
                <a:solidFill>
                  <a:srgbClr val="FF0000"/>
                </a:solidFill>
              </a:rPr>
              <a:t>no 20% līdz 22%</a:t>
            </a:r>
            <a:r>
              <a:rPr lang="en-US" sz="2800" b="1" dirty="0">
                <a:solidFill>
                  <a:srgbClr val="FF0000"/>
                </a:solidFill>
              </a:rPr>
              <a:t> </a:t>
            </a:r>
            <a:endParaRPr lang="lv-LV" sz="2800" b="1" dirty="0">
              <a:solidFill>
                <a:srgbClr val="FF0000"/>
              </a:solidFill>
            </a:endParaRPr>
          </a:p>
          <a:p>
            <a:endParaRPr lang="lv-LV" sz="2800" dirty="0"/>
          </a:p>
        </p:txBody>
      </p:sp>
      <p:sp>
        <p:nvSpPr>
          <p:cNvPr id="5" name="Rectangle 4"/>
          <p:cNvSpPr/>
          <p:nvPr/>
        </p:nvSpPr>
        <p:spPr>
          <a:xfrm>
            <a:off x="1504657" y="3597421"/>
            <a:ext cx="2264898" cy="123795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lv-LV" sz="2400" b="1" dirty="0"/>
              <a:t>GMI slieksnis</a:t>
            </a:r>
          </a:p>
        </p:txBody>
      </p:sp>
      <p:sp>
        <p:nvSpPr>
          <p:cNvPr id="6" name="Rectangle 5"/>
          <p:cNvSpPr/>
          <p:nvPr/>
        </p:nvSpPr>
        <p:spPr>
          <a:xfrm>
            <a:off x="4865075" y="3597420"/>
            <a:ext cx="2264898" cy="123795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lv-LV" sz="2400" b="1" dirty="0"/>
              <a:t>Valsts sociālā nodrošinājuma pabalsts*</a:t>
            </a:r>
          </a:p>
        </p:txBody>
      </p:sp>
      <p:sp>
        <p:nvSpPr>
          <p:cNvPr id="7" name="Rectangle 6"/>
          <p:cNvSpPr/>
          <p:nvPr/>
        </p:nvSpPr>
        <p:spPr>
          <a:xfrm>
            <a:off x="8323968" y="3597420"/>
            <a:ext cx="2264898" cy="123795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lv-LV" sz="2400" b="1" dirty="0"/>
              <a:t>Atbalsts bāreņiem</a:t>
            </a:r>
            <a:r>
              <a:rPr lang="en-US" sz="2400" b="1" dirty="0"/>
              <a:t>**</a:t>
            </a:r>
            <a:endParaRPr lang="lv-LV" sz="2400" b="1" dirty="0"/>
          </a:p>
        </p:txBody>
      </p:sp>
      <p:sp>
        <p:nvSpPr>
          <p:cNvPr id="8" name="Rectangle 7"/>
          <p:cNvSpPr/>
          <p:nvPr/>
        </p:nvSpPr>
        <p:spPr>
          <a:xfrm>
            <a:off x="1172308" y="5414203"/>
            <a:ext cx="10335064" cy="923330"/>
          </a:xfrm>
          <a:prstGeom prst="rect">
            <a:avLst/>
          </a:prstGeom>
        </p:spPr>
        <p:txBody>
          <a:bodyPr wrap="square">
            <a:spAutoFit/>
          </a:bodyPr>
          <a:lstStyle/>
          <a:p>
            <a:r>
              <a:rPr lang="en-US" dirty="0"/>
              <a:t>* P</a:t>
            </a:r>
            <a:r>
              <a:rPr lang="lv-LV" dirty="0" err="1"/>
              <a:t>ensijas</a:t>
            </a:r>
            <a:r>
              <a:rPr lang="lv-LV" dirty="0"/>
              <a:t> vecuma personām un personām ar invaliditāti vispārējā gadījumā, kā arī citi no šī pabalsta izrietoši pabalsti un atlīdzības  </a:t>
            </a:r>
          </a:p>
          <a:p>
            <a:r>
              <a:rPr lang="lv-LV" dirty="0"/>
              <a:t>** Pabalsts bāreņiem un bez vecāku gādības palikušiem bērniem, sasniedzot pilngadību, ja mācās</a:t>
            </a:r>
          </a:p>
        </p:txBody>
      </p:sp>
    </p:spTree>
    <p:extLst>
      <p:ext uri="{BB962C8B-B14F-4D97-AF65-F5344CB8AC3E}">
        <p14:creationId xmlns:p14="http://schemas.microsoft.com/office/powerpoint/2010/main" val="3723625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600" b="1" dirty="0"/>
              <a:t>Zemāko </a:t>
            </a:r>
            <a:r>
              <a:rPr lang="en-US" sz="3600" b="1" dirty="0"/>
              <a:t>m</a:t>
            </a:r>
            <a:r>
              <a:rPr lang="lv-LV" sz="3600" b="1" dirty="0" err="1"/>
              <a:t>inimālo</a:t>
            </a:r>
            <a:r>
              <a:rPr lang="lv-LV" sz="3600" b="1" dirty="0"/>
              <a:t> ienākumu sliekšņu apmēri no 2025.gada 1.janvāra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905487"/>
              </p:ext>
            </p:extLst>
          </p:nvPr>
        </p:nvGraphicFramePr>
        <p:xfrm>
          <a:off x="1295400" y="2557463"/>
          <a:ext cx="9601200" cy="1737360"/>
        </p:xfrm>
        <a:graphic>
          <a:graphicData uri="http://schemas.openxmlformats.org/drawingml/2006/table">
            <a:tbl>
              <a:tblPr firstRow="1" bandRow="1">
                <a:tableStyleId>{21E4AEA4-8DFA-4A89-87EB-49C32662AFE0}</a:tableStyleId>
              </a:tblPr>
              <a:tblGrid>
                <a:gridCol w="3200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370840">
                <a:tc>
                  <a:txBody>
                    <a:bodyPr/>
                    <a:lstStyle/>
                    <a:p>
                      <a:pPr algn="ctr"/>
                      <a:r>
                        <a:rPr lang="en-US" sz="2400" dirty="0">
                          <a:solidFill>
                            <a:schemeClr val="tx1"/>
                          </a:solidFill>
                        </a:rPr>
                        <a:t>2024.gada 1.janvāris (20%) </a:t>
                      </a:r>
                      <a:endParaRPr lang="lv-LV" sz="2400" dirty="0">
                        <a:solidFill>
                          <a:schemeClr val="tx1"/>
                        </a:solidFill>
                      </a:endParaRPr>
                    </a:p>
                  </a:txBody>
                  <a:tcPr/>
                </a:tc>
                <a:tc>
                  <a:txBody>
                    <a:bodyPr/>
                    <a:lstStyle/>
                    <a:p>
                      <a:pPr algn="ctr"/>
                      <a:r>
                        <a:rPr lang="en-US" sz="2400" dirty="0">
                          <a:solidFill>
                            <a:schemeClr val="tx1"/>
                          </a:solidFill>
                        </a:rPr>
                        <a:t>2025.gada 1.janvāris (20%) </a:t>
                      </a:r>
                      <a:endParaRPr lang="lv-LV" sz="2400" dirty="0">
                        <a:solidFill>
                          <a:schemeClr val="tx1"/>
                        </a:solidFill>
                      </a:endParaRPr>
                    </a:p>
                  </a:txBody>
                  <a:tcPr/>
                </a:tc>
                <a:tc>
                  <a:txBody>
                    <a:bodyPr/>
                    <a:lstStyle/>
                    <a:p>
                      <a:pPr algn="ctr"/>
                      <a:r>
                        <a:rPr lang="en-US" sz="2400" dirty="0">
                          <a:solidFill>
                            <a:schemeClr val="tx1"/>
                          </a:solidFill>
                        </a:rPr>
                        <a:t>2025.gada 1.janvāris (22%) </a:t>
                      </a:r>
                      <a:endParaRPr lang="lv-LV" sz="2400" dirty="0">
                        <a:solidFill>
                          <a:schemeClr val="tx1"/>
                        </a:solidFill>
                      </a:endParaRPr>
                    </a:p>
                  </a:txBody>
                  <a:tcPr/>
                </a:tc>
                <a:extLst>
                  <a:ext uri="{0D108BD9-81ED-4DB2-BD59-A6C34878D82A}">
                    <a16:rowId xmlns:a16="http://schemas.microsoft.com/office/drawing/2014/main" val="10000"/>
                  </a:ext>
                </a:extLst>
              </a:tr>
              <a:tr h="370840">
                <a:tc>
                  <a:txBody>
                    <a:bodyPr/>
                    <a:lstStyle/>
                    <a:p>
                      <a:pPr algn="ctr"/>
                      <a:r>
                        <a:rPr lang="lv-LV" sz="2400" noProof="0" dirty="0">
                          <a:solidFill>
                            <a:schemeClr val="tx1"/>
                          </a:solidFill>
                        </a:rPr>
                        <a:t>137 eiro *</a:t>
                      </a:r>
                    </a:p>
                  </a:txBody>
                  <a:tcPr/>
                </a:tc>
                <a:tc>
                  <a:txBody>
                    <a:bodyPr/>
                    <a:lstStyle/>
                    <a:p>
                      <a:pPr algn="ctr"/>
                      <a:r>
                        <a:rPr lang="lv-LV" sz="2400" noProof="0" dirty="0">
                          <a:solidFill>
                            <a:schemeClr val="tx1"/>
                          </a:solidFill>
                        </a:rPr>
                        <a:t>1</a:t>
                      </a:r>
                      <a:r>
                        <a:rPr lang="en-US" sz="2400" noProof="0" dirty="0">
                          <a:solidFill>
                            <a:schemeClr val="tx1"/>
                          </a:solidFill>
                        </a:rPr>
                        <a:t>51</a:t>
                      </a:r>
                      <a:r>
                        <a:rPr lang="lv-LV" sz="2400" noProof="0" dirty="0">
                          <a:solidFill>
                            <a:schemeClr val="tx1"/>
                          </a:solidFill>
                        </a:rPr>
                        <a:t> eiro *</a:t>
                      </a:r>
                    </a:p>
                  </a:txBody>
                  <a:tcPr/>
                </a:tc>
                <a:tc>
                  <a:txBody>
                    <a:bodyPr/>
                    <a:lstStyle/>
                    <a:p>
                      <a:pPr algn="ctr"/>
                      <a:r>
                        <a:rPr lang="lv-LV" sz="2400" noProof="0" dirty="0">
                          <a:solidFill>
                            <a:schemeClr val="tx1"/>
                          </a:solidFill>
                        </a:rPr>
                        <a:t>1</a:t>
                      </a:r>
                      <a:r>
                        <a:rPr lang="en-US" sz="2400" noProof="0" dirty="0">
                          <a:solidFill>
                            <a:schemeClr val="tx1"/>
                          </a:solidFill>
                        </a:rPr>
                        <a:t>66</a:t>
                      </a:r>
                      <a:r>
                        <a:rPr lang="lv-LV" sz="2400" noProof="0" dirty="0">
                          <a:solidFill>
                            <a:schemeClr val="tx1"/>
                          </a:solidFill>
                        </a:rPr>
                        <a:t> eiro *</a:t>
                      </a:r>
                    </a:p>
                  </a:txBody>
                  <a:tcPr/>
                </a:tc>
                <a:extLst>
                  <a:ext uri="{0D108BD9-81ED-4DB2-BD59-A6C34878D82A}">
                    <a16:rowId xmlns:a16="http://schemas.microsoft.com/office/drawing/2014/main" val="10001"/>
                  </a:ext>
                </a:extLst>
              </a:tr>
              <a:tr h="370840">
                <a:tc>
                  <a:txBody>
                    <a:bodyPr/>
                    <a:lstStyle/>
                    <a:p>
                      <a:pPr algn="ctr"/>
                      <a:r>
                        <a:rPr lang="lv-LV" sz="2400" noProof="0" dirty="0">
                          <a:solidFill>
                            <a:schemeClr val="tx1"/>
                          </a:solidFill>
                        </a:rPr>
                        <a:t>96 eiro **</a:t>
                      </a:r>
                    </a:p>
                  </a:txBody>
                  <a:tcPr/>
                </a:tc>
                <a:tc>
                  <a:txBody>
                    <a:bodyPr/>
                    <a:lstStyle/>
                    <a:p>
                      <a:pPr algn="ctr"/>
                      <a:r>
                        <a:rPr lang="en-US" sz="2400" noProof="0" dirty="0">
                          <a:solidFill>
                            <a:schemeClr val="tx1"/>
                          </a:solidFill>
                        </a:rPr>
                        <a:t>10</a:t>
                      </a:r>
                      <a:r>
                        <a:rPr lang="lv-LV" sz="2400" noProof="0" dirty="0">
                          <a:solidFill>
                            <a:schemeClr val="tx1"/>
                          </a:solidFill>
                        </a:rPr>
                        <a:t>6 eiro **</a:t>
                      </a:r>
                    </a:p>
                  </a:txBody>
                  <a:tcPr/>
                </a:tc>
                <a:tc>
                  <a:txBody>
                    <a:bodyPr/>
                    <a:lstStyle/>
                    <a:p>
                      <a:pPr algn="ctr"/>
                      <a:r>
                        <a:rPr lang="en-US" sz="2400" noProof="0" dirty="0">
                          <a:solidFill>
                            <a:schemeClr val="tx1"/>
                          </a:solidFill>
                        </a:rPr>
                        <a:t>11</a:t>
                      </a:r>
                      <a:r>
                        <a:rPr lang="lv-LV" sz="2400" noProof="0" dirty="0">
                          <a:solidFill>
                            <a:schemeClr val="tx1"/>
                          </a:solidFill>
                        </a:rPr>
                        <a:t>6 eiro **</a:t>
                      </a:r>
                    </a:p>
                  </a:txBody>
                  <a:tcPr/>
                </a:tc>
                <a:extLst>
                  <a:ext uri="{0D108BD9-81ED-4DB2-BD59-A6C34878D82A}">
                    <a16:rowId xmlns:a16="http://schemas.microsoft.com/office/drawing/2014/main" val="10002"/>
                  </a:ext>
                </a:extLst>
              </a:tr>
            </a:tbl>
          </a:graphicData>
        </a:graphic>
      </p:graphicFrame>
      <p:sp>
        <p:nvSpPr>
          <p:cNvPr id="5" name="Rectangle 4"/>
          <p:cNvSpPr/>
          <p:nvPr/>
        </p:nvSpPr>
        <p:spPr>
          <a:xfrm>
            <a:off x="1295400" y="5160985"/>
            <a:ext cx="10335064" cy="923330"/>
          </a:xfrm>
          <a:prstGeom prst="rect">
            <a:avLst/>
          </a:prstGeom>
        </p:spPr>
        <p:txBody>
          <a:bodyPr wrap="square">
            <a:spAutoFit/>
          </a:bodyPr>
          <a:lstStyle/>
          <a:p>
            <a:r>
              <a:rPr lang="lv-LV" dirty="0"/>
              <a:t>Attiecas uz sociālo palīdzību:</a:t>
            </a:r>
          </a:p>
          <a:p>
            <a:r>
              <a:rPr lang="lv-LV" dirty="0"/>
              <a:t>* Pirmā vai vienīgā persona mājsaimniecībā </a:t>
            </a:r>
          </a:p>
          <a:p>
            <a:r>
              <a:rPr lang="lv-LV" dirty="0"/>
              <a:t>** Pārējās personas mājsaimniecībā </a:t>
            </a:r>
          </a:p>
        </p:txBody>
      </p:sp>
    </p:spTree>
    <p:extLst>
      <p:ext uri="{BB962C8B-B14F-4D97-AF65-F5344CB8AC3E}">
        <p14:creationId xmlns:p14="http://schemas.microsoft.com/office/powerpoint/2010/main" val="490175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v-LV" sz="3200" b="1" dirty="0"/>
              <a:t>Līdzfinansējums pašvaldībām</a:t>
            </a:r>
            <a:r>
              <a:rPr lang="en-US" sz="3200" b="1" dirty="0"/>
              <a:t>,</a:t>
            </a:r>
            <a:br>
              <a:rPr lang="lv-LV" sz="3200" b="1" dirty="0"/>
            </a:br>
            <a:r>
              <a:rPr lang="lv-LV" sz="3200" b="1" dirty="0"/>
              <a:t>palielinot minimālo ienākumu slieksni </a:t>
            </a:r>
            <a:br>
              <a:rPr lang="en-US" sz="3200" dirty="0"/>
            </a:br>
            <a:r>
              <a:rPr lang="lv-LV" sz="3200" b="1" dirty="0"/>
              <a:t>no 20% līdz 22%</a:t>
            </a:r>
            <a:endParaRPr lang="lv-LV" sz="3200" dirty="0"/>
          </a:p>
        </p:txBody>
      </p:sp>
      <p:sp>
        <p:nvSpPr>
          <p:cNvPr id="3" name="Content Placeholder 2"/>
          <p:cNvSpPr>
            <a:spLocks noGrp="1"/>
          </p:cNvSpPr>
          <p:nvPr>
            <p:ph idx="1"/>
          </p:nvPr>
        </p:nvSpPr>
        <p:spPr>
          <a:xfrm>
            <a:off x="1295402" y="2711676"/>
            <a:ext cx="9601196" cy="3318936"/>
          </a:xfrm>
        </p:spPr>
        <p:txBody>
          <a:bodyPr>
            <a:normAutofit/>
          </a:bodyPr>
          <a:lstStyle/>
          <a:p>
            <a:pPr lvl="0" algn="just"/>
            <a:r>
              <a:rPr lang="lv-LV" sz="2800" dirty="0"/>
              <a:t>Lai kompensētu pašvaldībām 2 procentpunktu palielinājuma rezultātā radīto izdevumu pieaugumu, LM rosina palielināt valsts līdzfinansējumu </a:t>
            </a:r>
            <a:r>
              <a:rPr lang="lv-LV" sz="2800" b="1" dirty="0"/>
              <a:t>GMI un mājokļa pabalstam </a:t>
            </a:r>
            <a:r>
              <a:rPr lang="lv-LV" sz="2800" dirty="0"/>
              <a:t>no 30% līdz 50%.</a:t>
            </a:r>
          </a:p>
        </p:txBody>
      </p:sp>
    </p:spTree>
    <p:extLst>
      <p:ext uri="{BB962C8B-B14F-4D97-AF65-F5344CB8AC3E}">
        <p14:creationId xmlns:p14="http://schemas.microsoft.com/office/powerpoint/2010/main" val="33064905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374</TotalTime>
  <Words>663</Words>
  <Application>Microsoft Office PowerPoint</Application>
  <PresentationFormat>Widescreen</PresentationFormat>
  <Paragraphs>56</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Garamond</vt:lpstr>
      <vt:lpstr>Organic</vt:lpstr>
      <vt:lpstr>Satversmes tiesas spriedums par minimālo ienākumu sliekšņiem un tā izpildes progress</vt:lpstr>
      <vt:lpstr>Apstrīdētās tiesību normas </vt:lpstr>
      <vt:lpstr>Satversmes tiesas spriedums  (2023. gada 5. oktobra lieta Nr. 2022-34-01 )</vt:lpstr>
      <vt:lpstr>Kā tika vērtēta cilvēka cieņa?</vt:lpstr>
      <vt:lpstr>Pamatvajadzību nodrošināšana  Satversmes tiesas vērtējumā</vt:lpstr>
      <vt:lpstr>Satversmes tiesas sprieduma rezultātā </vt:lpstr>
      <vt:lpstr>Labklājības ministrijas piedāvājums  Satversmes tiesas sprieduma izpildei</vt:lpstr>
      <vt:lpstr>Zemāko minimālo ienākumu sliekšņu apmēri no 2025.gada 1.janvāra</vt:lpstr>
      <vt:lpstr>Līdzfinansējums pašvaldībām, palielinot minimālo ienākumu slieksni  no 20% līdz 22%</vt:lpstr>
      <vt:lpstr>Nepieciešamais papildu finansējums  (t.sk. līdzfinansējums pašvaldībām)</vt:lpstr>
      <vt:lpstr>Paldies par uzmanību! Laiks komentāriem un jautājumiem!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Labklājības ministrijas piedāvājums Satversmes tiesas sprieduma par minimālo ienākumu sliekšņiem, t.sk. GMI slieksni, izpildei</dc:title>
  <dc:creator>Evija Kūla</dc:creator>
  <cp:lastModifiedBy>Evija Kūla</cp:lastModifiedBy>
  <cp:revision>59</cp:revision>
  <dcterms:created xsi:type="dcterms:W3CDTF">2024-05-06T07:54:21Z</dcterms:created>
  <dcterms:modified xsi:type="dcterms:W3CDTF">2024-05-28T06:53:23Z</dcterms:modified>
</cp:coreProperties>
</file>