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League Spartan" charset="1" panose="00000800000000000000"/>
      <p:regular r:id="rId20"/>
    </p:embeddedFont>
    <p:embeddedFont>
      <p:font typeface="Arimo" charset="1" panose="020B0604020202020204"/>
      <p:regular r:id="rId21"/>
    </p:embeddedFont>
    <p:embeddedFont>
      <p:font typeface="Arimo Bold" charset="1" panose="020B0704020202020204"/>
      <p:regular r:id="rId22"/>
    </p:embeddedFont>
    <p:embeddedFont>
      <p:font typeface="Arimo Italics" charset="1" panose="020B0604020202090204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6.pn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25133" y="3723104"/>
            <a:ext cx="14237733" cy="1573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49"/>
              </a:lnSpc>
            </a:pPr>
            <a:r>
              <a:rPr lang="en-US" sz="11367" spc="1136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BD KP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215257" y="8034607"/>
            <a:ext cx="9857487" cy="1223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72"/>
              </a:lnSpc>
            </a:pPr>
            <a:r>
              <a:rPr lang="en-US" sz="3818" spc="38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Agnija Jansone</a:t>
            </a:r>
          </a:p>
          <a:p>
            <a:pPr algn="ctr">
              <a:lnSpc>
                <a:spcPts val="4772"/>
              </a:lnSpc>
            </a:pPr>
            <a:r>
              <a:rPr lang="en-US" sz="3818" spc="38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14.03.2025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025133" y="6349663"/>
            <a:ext cx="14237733" cy="744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96"/>
              </a:lnSpc>
            </a:pPr>
            <a:r>
              <a:rPr lang="en-US" sz="5468" spc="546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Kopsavilkums - 1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94222" y="320644"/>
            <a:ext cx="12019220" cy="3604517"/>
            <a:chOff x="0" y="0"/>
            <a:chExt cx="2542758" cy="76256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42758" cy="762563"/>
            </a:xfrm>
            <a:custGeom>
              <a:avLst/>
              <a:gdLst/>
              <a:ahLst/>
              <a:cxnLst/>
              <a:rect r="r" b="b" t="t" l="l"/>
              <a:pathLst>
                <a:path h="762563" w="2542758">
                  <a:moveTo>
                    <a:pt x="0" y="0"/>
                  </a:moveTo>
                  <a:lnTo>
                    <a:pt x="2542758" y="0"/>
                  </a:lnTo>
                  <a:lnTo>
                    <a:pt x="2542758" y="762563"/>
                  </a:lnTo>
                  <a:lnTo>
                    <a:pt x="0" y="7625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542758" cy="8101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994222" y="4142933"/>
            <a:ext cx="12019220" cy="2580092"/>
            <a:chOff x="0" y="0"/>
            <a:chExt cx="2542758" cy="54583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42758" cy="545838"/>
            </a:xfrm>
            <a:custGeom>
              <a:avLst/>
              <a:gdLst/>
              <a:ahLst/>
              <a:cxnLst/>
              <a:rect r="r" b="b" t="t" l="l"/>
              <a:pathLst>
                <a:path h="545838" w="2542758">
                  <a:moveTo>
                    <a:pt x="0" y="0"/>
                  </a:moveTo>
                  <a:lnTo>
                    <a:pt x="2542758" y="0"/>
                  </a:lnTo>
                  <a:lnTo>
                    <a:pt x="2542758" y="545838"/>
                  </a:lnTo>
                  <a:lnTo>
                    <a:pt x="0" y="54583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542758" cy="5934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994222" y="7008436"/>
            <a:ext cx="12019220" cy="2580092"/>
            <a:chOff x="0" y="0"/>
            <a:chExt cx="2542758" cy="54583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542758" cy="545838"/>
            </a:xfrm>
            <a:custGeom>
              <a:avLst/>
              <a:gdLst/>
              <a:ahLst/>
              <a:cxnLst/>
              <a:rect r="r" b="b" t="t" l="l"/>
              <a:pathLst>
                <a:path h="545838" w="2542758">
                  <a:moveTo>
                    <a:pt x="0" y="0"/>
                  </a:moveTo>
                  <a:lnTo>
                    <a:pt x="2542758" y="0"/>
                  </a:lnTo>
                  <a:lnTo>
                    <a:pt x="2542758" y="545838"/>
                  </a:lnTo>
                  <a:lnTo>
                    <a:pt x="0" y="54583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2542758" cy="5934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7480916" y="562045"/>
            <a:ext cx="1887354" cy="1551062"/>
          </a:xfrm>
          <a:custGeom>
            <a:avLst/>
            <a:gdLst/>
            <a:ahLst/>
            <a:cxnLst/>
            <a:rect r="r" b="b" t="t" l="l"/>
            <a:pathLst>
              <a:path h="1551062" w="1887354">
                <a:moveTo>
                  <a:pt x="0" y="0"/>
                </a:moveTo>
                <a:lnTo>
                  <a:pt x="1887354" y="0"/>
                </a:lnTo>
                <a:lnTo>
                  <a:pt x="1887354" y="1551061"/>
                </a:lnTo>
                <a:lnTo>
                  <a:pt x="0" y="15510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517836" y="7305131"/>
            <a:ext cx="1711433" cy="1695874"/>
          </a:xfrm>
          <a:custGeom>
            <a:avLst/>
            <a:gdLst/>
            <a:ahLst/>
            <a:cxnLst/>
            <a:rect r="r" b="b" t="t" l="l"/>
            <a:pathLst>
              <a:path h="1695874" w="1711433">
                <a:moveTo>
                  <a:pt x="0" y="0"/>
                </a:moveTo>
                <a:lnTo>
                  <a:pt x="1711432" y="0"/>
                </a:lnTo>
                <a:lnTo>
                  <a:pt x="1711432" y="1695875"/>
                </a:lnTo>
                <a:lnTo>
                  <a:pt x="0" y="1695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21007" y="4543248"/>
            <a:ext cx="5186600" cy="4302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3270" indent="-376635" lvl="1">
              <a:lnSpc>
                <a:spcPts val="4884"/>
              </a:lnSpc>
              <a:buFont typeface="Arial"/>
              <a:buChar char="•"/>
            </a:pPr>
            <a:r>
              <a:rPr lang="en-US" sz="3488" spc="348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Vienlīdzīgas tiesības </a:t>
            </a:r>
          </a:p>
          <a:p>
            <a:pPr algn="l" marL="753270" indent="-376635" lvl="1">
              <a:lnSpc>
                <a:spcPts val="4884"/>
              </a:lnSpc>
              <a:buFont typeface="Arial"/>
              <a:buChar char="•"/>
            </a:pPr>
            <a:r>
              <a:rPr lang="en-US" sz="3488" spc="348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Dzīves kvalitāte </a:t>
            </a:r>
          </a:p>
          <a:p>
            <a:pPr algn="l" marL="753270" indent="-376635" lvl="1">
              <a:lnSpc>
                <a:spcPts val="4884"/>
              </a:lnSpc>
              <a:buFont typeface="Arial"/>
              <a:buChar char="•"/>
            </a:pPr>
            <a:r>
              <a:rPr lang="en-US" sz="3488" spc="348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Zināšanu sabiedrība </a:t>
            </a:r>
          </a:p>
          <a:p>
            <a:pPr algn="l" marL="753270" indent="-376635" lvl="1">
              <a:lnSpc>
                <a:spcPts val="4884"/>
              </a:lnSpc>
              <a:buFont typeface="Arial"/>
              <a:buChar char="•"/>
            </a:pPr>
            <a:r>
              <a:rPr lang="en-US" sz="3488" spc="348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Atbildīga Latvija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207046" y="354576"/>
            <a:ext cx="11659276" cy="3330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78"/>
              </a:lnSpc>
            </a:pPr>
            <a:r>
              <a:rPr lang="en-US" sz="2341" b="true">
                <a:solidFill>
                  <a:srgbClr val="194A8D"/>
                </a:solidFill>
                <a:latin typeface="Arimo Bold"/>
                <a:ea typeface="Arimo Bold"/>
                <a:cs typeface="Arimo Bold"/>
                <a:sym typeface="Arimo Bold"/>
              </a:rPr>
              <a:t>Saliedētība</a:t>
            </a:r>
            <a:r>
              <a:rPr lang="en-US" sz="2341">
                <a:solidFill>
                  <a:srgbClr val="194A8D"/>
                </a:solidFill>
                <a:latin typeface="Arimo"/>
                <a:ea typeface="Arimo"/>
                <a:cs typeface="Arimo"/>
                <a:sym typeface="Arimo"/>
              </a:rPr>
              <a:t>: [395] </a:t>
            </a:r>
          </a:p>
          <a:p>
            <a:pPr algn="l">
              <a:lnSpc>
                <a:spcPts val="3278"/>
              </a:lnSpc>
            </a:pPr>
            <a:r>
              <a:rPr lang="en-US" sz="2341" b="true">
                <a:solidFill>
                  <a:srgbClr val="194A8D"/>
                </a:solidFill>
                <a:latin typeface="Arimo Bold"/>
                <a:ea typeface="Arimo Bold"/>
                <a:cs typeface="Arimo Bold"/>
                <a:sym typeface="Arimo Bold"/>
              </a:rPr>
              <a:t>Saliedētība palielina cilvēku rīcībā esošos resursus. </a:t>
            </a:r>
            <a:r>
              <a:rPr lang="en-US" sz="2341">
                <a:solidFill>
                  <a:srgbClr val="194A8D"/>
                </a:solidFill>
                <a:latin typeface="Arimo"/>
                <a:ea typeface="Arimo"/>
                <a:cs typeface="Arimo"/>
                <a:sym typeface="Arimo"/>
              </a:rPr>
              <a:t>Palīdzot citiem, “dots devējam atdodas”.  (..) Svarīgas ir pašorganizācijas un sadarbības prasmes un pieredze, piemēram, līdzdarbojoties sabiedriskajās organizācijās un</a:t>
            </a:r>
            <a:r>
              <a:rPr lang="en-US" sz="2341" b="true">
                <a:solidFill>
                  <a:srgbClr val="194A8D"/>
                </a:solidFill>
                <a:latin typeface="Arimo Bold"/>
                <a:ea typeface="Arimo Bold"/>
                <a:cs typeface="Arimo Bold"/>
                <a:sym typeface="Arimo Bold"/>
              </a:rPr>
              <a:t> veicot brīvprātīgu darbu</a:t>
            </a:r>
            <a:r>
              <a:rPr lang="en-US" sz="2341">
                <a:solidFill>
                  <a:srgbClr val="194A8D"/>
                </a:solidFill>
                <a:latin typeface="Arimo"/>
                <a:ea typeface="Arimo"/>
                <a:cs typeface="Arimo"/>
                <a:sym typeface="Arimo"/>
              </a:rPr>
              <a:t>. (...) </a:t>
            </a:r>
          </a:p>
          <a:p>
            <a:pPr algn="l">
              <a:lnSpc>
                <a:spcPts val="3418"/>
              </a:lnSpc>
              <a:spcBef>
                <a:spcPct val="0"/>
              </a:spcBef>
            </a:pPr>
            <a:r>
              <a:rPr lang="en-US" sz="2441">
                <a:solidFill>
                  <a:srgbClr val="194A8D"/>
                </a:solidFill>
                <a:latin typeface="Arimo"/>
                <a:ea typeface="Arimo"/>
                <a:cs typeface="Arimo"/>
                <a:sym typeface="Arimo"/>
              </a:rPr>
              <a:t>[407] Sabiedrības pašorganizēšanās, sadarbības un līdzdarbības prasmju un iespēju paplašināšana, jo</a:t>
            </a:r>
            <a:r>
              <a:rPr lang="en-US" b="true" sz="2441">
                <a:solidFill>
                  <a:srgbClr val="194A8D"/>
                </a:solidFill>
                <a:latin typeface="Arimo Bold"/>
                <a:ea typeface="Arimo Bold"/>
                <a:cs typeface="Arimo Bold"/>
                <a:sym typeface="Arimo Bold"/>
              </a:rPr>
              <a:t> īpaši attīstot jauniešu pilsonisko izglītību</a:t>
            </a:r>
            <a:r>
              <a:rPr lang="en-US" sz="2441">
                <a:solidFill>
                  <a:srgbClr val="194A8D"/>
                </a:solidFill>
                <a:latin typeface="Arimo"/>
                <a:ea typeface="Arimo"/>
                <a:cs typeface="Arimo"/>
                <a:sym typeface="Arimo"/>
              </a:rPr>
              <a:t>, iedzīvotāju līdzdarbību nevalstiskajās organizācijās, arodbiedrībās un </a:t>
            </a:r>
            <a:r>
              <a:rPr lang="en-US" b="true" sz="2441">
                <a:solidFill>
                  <a:srgbClr val="194A8D"/>
                </a:solidFill>
                <a:latin typeface="Arimo Bold"/>
                <a:ea typeface="Arimo Bold"/>
                <a:cs typeface="Arimo Bold"/>
                <a:sym typeface="Arimo Bold"/>
              </a:rPr>
              <a:t>brīvprātīgajā darbā</a:t>
            </a:r>
            <a:r>
              <a:rPr lang="en-US" sz="2441">
                <a:solidFill>
                  <a:srgbClr val="194A8D"/>
                </a:solidFill>
                <a:latin typeface="Arimo"/>
                <a:ea typeface="Arimo"/>
                <a:cs typeface="Arimo"/>
                <a:sym typeface="Arimo"/>
              </a:rPr>
              <a:t>,  (...)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207046" y="4307173"/>
            <a:ext cx="11381084" cy="2138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18"/>
              </a:lnSpc>
            </a:pPr>
            <a:r>
              <a:rPr lang="en-US" sz="2441" b="true">
                <a:solidFill>
                  <a:srgbClr val="194A8D"/>
                </a:solidFill>
                <a:latin typeface="Arimo Bold"/>
                <a:ea typeface="Arimo Bold"/>
                <a:cs typeface="Arimo Bold"/>
                <a:sym typeface="Arimo Bold"/>
              </a:rPr>
              <a:t>Drošība:</a:t>
            </a:r>
            <a:r>
              <a:rPr lang="en-US" sz="2441">
                <a:solidFill>
                  <a:srgbClr val="194A8D"/>
                </a:solidFill>
                <a:latin typeface="Arimo"/>
                <a:ea typeface="Arimo"/>
                <a:cs typeface="Arimo"/>
                <a:sym typeface="Arimo"/>
              </a:rPr>
              <a:t> [439], arī [433]</a:t>
            </a:r>
          </a:p>
          <a:p>
            <a:pPr algn="l">
              <a:lnSpc>
                <a:spcPts val="3418"/>
              </a:lnSpc>
              <a:spcBef>
                <a:spcPct val="0"/>
              </a:spcBef>
            </a:pPr>
            <a:r>
              <a:rPr lang="en-US" b="true" sz="2441">
                <a:solidFill>
                  <a:srgbClr val="194A8D"/>
                </a:solidFill>
                <a:latin typeface="Arimo Bold"/>
                <a:ea typeface="Arimo Bold"/>
                <a:cs typeface="Arimo Bold"/>
                <a:sym typeface="Arimo Bold"/>
              </a:rPr>
              <a:t>Cilvēku rīcībspējas stiprināšana apdraudējuma gadījumos,</a:t>
            </a:r>
            <a:r>
              <a:rPr lang="en-US" sz="2441">
                <a:solidFill>
                  <a:srgbClr val="194A8D"/>
                </a:solidFill>
                <a:latin typeface="Arimo"/>
                <a:ea typeface="Arimo"/>
                <a:cs typeface="Arimo"/>
                <a:sym typeface="Arimo"/>
              </a:rPr>
              <a:t> sadarbojoties ar atbildīgajiem valsts dienestiem, </a:t>
            </a:r>
            <a:r>
              <a:rPr lang="en-US" b="true" sz="2441">
                <a:solidFill>
                  <a:srgbClr val="194A8D"/>
                </a:solidFill>
                <a:latin typeface="Arimo Bold"/>
                <a:ea typeface="Arimo Bold"/>
                <a:cs typeface="Arimo Bold"/>
                <a:sym typeface="Arimo Bold"/>
              </a:rPr>
              <a:t>iesaistoties brīvprātīgās organizācijās</a:t>
            </a:r>
            <a:r>
              <a:rPr lang="en-US" sz="2441">
                <a:solidFill>
                  <a:srgbClr val="194A8D"/>
                </a:solidFill>
                <a:latin typeface="Arimo"/>
                <a:ea typeface="Arimo"/>
                <a:cs typeface="Arimo"/>
                <a:sym typeface="Arimo"/>
              </a:rPr>
              <a:t>, kā arī uzlabojot iesaisti un atbildīgu rīcību noziegumu atpazīšanā un novēršanā, civilajā aizsardzībā un visaptverošajā valsts aizsardzībā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131356" y="7113550"/>
            <a:ext cx="11734966" cy="22401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58"/>
              </a:lnSpc>
            </a:pPr>
            <a:r>
              <a:rPr lang="en-US" sz="2541" b="true">
                <a:solidFill>
                  <a:srgbClr val="194A8D"/>
                </a:solidFill>
                <a:latin typeface="Arimo Bold"/>
                <a:ea typeface="Arimo Bold"/>
                <a:cs typeface="Arimo Bold"/>
                <a:sym typeface="Arimo Bold"/>
              </a:rPr>
              <a:t>Prioritāte “Stipras ģimenes, veseli un aktīvi cilvēki” [52]</a:t>
            </a:r>
          </a:p>
          <a:p>
            <a:pPr algn="l">
              <a:lnSpc>
                <a:spcPts val="3558"/>
              </a:lnSpc>
              <a:spcBef>
                <a:spcPct val="0"/>
              </a:spcBef>
            </a:pPr>
            <a:r>
              <a:rPr lang="en-US" b="true" sz="2541">
                <a:solidFill>
                  <a:srgbClr val="194A8D"/>
                </a:solidFill>
                <a:latin typeface="Arimo Bold"/>
                <a:ea typeface="Arimo Bold"/>
                <a:cs typeface="Arimo Bold"/>
                <a:sym typeface="Arimo Bold"/>
              </a:rPr>
              <a:t>Iekļaujošas sabiedrības stiprināšanu nākotnē apgrūtinās sabiedrības novecošanās (..)  </a:t>
            </a:r>
            <a:r>
              <a:rPr lang="en-US" sz="2541">
                <a:solidFill>
                  <a:srgbClr val="194A8D"/>
                </a:solidFill>
                <a:latin typeface="Arimo"/>
                <a:ea typeface="Arimo"/>
                <a:cs typeface="Arimo"/>
                <a:sym typeface="Arimo"/>
              </a:rPr>
              <a:t>Aktīva novecošanās ir pieeja (..) tā atbalsta senioru līdzdalību darba tirgū, sabalansējot to ar rūpēm (..) </a:t>
            </a:r>
            <a:r>
              <a:rPr lang="en-US" b="true" sz="2541">
                <a:solidFill>
                  <a:srgbClr val="194A8D"/>
                </a:solidFill>
                <a:latin typeface="Arimo Bold"/>
                <a:ea typeface="Arimo Bold"/>
                <a:cs typeface="Arimo Bold"/>
                <a:sym typeface="Arimo Bold"/>
              </a:rPr>
              <a:t>līdzdalību kopienas dzīvē, brīvprātīgo darbu, vaļaspriekiem</a:t>
            </a:r>
            <a:r>
              <a:rPr lang="en-US" sz="2541">
                <a:solidFill>
                  <a:srgbClr val="194A8D"/>
                </a:solidFill>
                <a:latin typeface="Arimo"/>
                <a:ea typeface="Arimo"/>
                <a:cs typeface="Arimo"/>
                <a:sym typeface="Arimo"/>
              </a:rPr>
              <a:t>, fiziskām aktivitātēm (..)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88481" y="9826315"/>
            <a:ext cx="17911038" cy="276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i="true">
                <a:solidFill>
                  <a:srgbClr val="FFFFFF"/>
                </a:solidFill>
                <a:latin typeface="Arimo Italics"/>
                <a:ea typeface="Arimo Italics"/>
                <a:cs typeface="Arimo Italics"/>
                <a:sym typeface="Arimo Italics"/>
              </a:rPr>
              <a:t>Latvijas Republikas Saeimas 2020. gada 2. jūlija paziņojums "Par Latvijas Nacionālo attīstības plānu 2021.–2027. gadam (NAP2027)". Latvijas Vēstnesis, 127, 06.07.2020. Pieejams: https://likumi.lv/ta/id/315879 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839307" y="562045"/>
            <a:ext cx="3746394" cy="3192950"/>
          </a:xfrm>
          <a:custGeom>
            <a:avLst/>
            <a:gdLst/>
            <a:ahLst/>
            <a:cxnLst/>
            <a:rect r="r" b="b" t="t" l="l"/>
            <a:pathLst>
              <a:path h="3192950" w="3746394">
                <a:moveTo>
                  <a:pt x="0" y="0"/>
                </a:moveTo>
                <a:lnTo>
                  <a:pt x="3746394" y="0"/>
                </a:lnTo>
                <a:lnTo>
                  <a:pt x="3746394" y="3192950"/>
                </a:lnTo>
                <a:lnTo>
                  <a:pt x="0" y="31929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790122" y="5190172"/>
            <a:ext cx="94298" cy="92392"/>
            <a:chOff x="0" y="0"/>
            <a:chExt cx="125730" cy="1231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48260" y="48260"/>
              <a:ext cx="25400" cy="26670"/>
            </a:xfrm>
            <a:custGeom>
              <a:avLst/>
              <a:gdLst/>
              <a:ahLst/>
              <a:cxnLst/>
              <a:rect r="r" b="b" t="t" l="l"/>
              <a:pathLst>
                <a:path h="26670" w="25400">
                  <a:moveTo>
                    <a:pt x="25400" y="8890"/>
                  </a:moveTo>
                  <a:cubicBezTo>
                    <a:pt x="13970" y="26670"/>
                    <a:pt x="3810" y="22860"/>
                    <a:pt x="2540" y="19050"/>
                  </a:cubicBezTo>
                  <a:cubicBezTo>
                    <a:pt x="0" y="15240"/>
                    <a:pt x="2540" y="5080"/>
                    <a:pt x="5080" y="2540"/>
                  </a:cubicBezTo>
                  <a:cubicBezTo>
                    <a:pt x="8890" y="0"/>
                    <a:pt x="21590" y="3810"/>
                    <a:pt x="21590" y="3810"/>
                  </a:cubicBezTo>
                </a:path>
              </a:pathLst>
            </a:custGeom>
            <a:solidFill>
              <a:srgbClr val="D30B05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6727675" y="4563879"/>
            <a:ext cx="11370932" cy="5533727"/>
          </a:xfrm>
          <a:custGeom>
            <a:avLst/>
            <a:gdLst/>
            <a:ahLst/>
            <a:cxnLst/>
            <a:rect r="r" b="b" t="t" l="l"/>
            <a:pathLst>
              <a:path h="5533727" w="11370932">
                <a:moveTo>
                  <a:pt x="0" y="0"/>
                </a:moveTo>
                <a:lnTo>
                  <a:pt x="11370932" y="0"/>
                </a:lnTo>
                <a:lnTo>
                  <a:pt x="11370932" y="5533728"/>
                </a:lnTo>
                <a:lnTo>
                  <a:pt x="0" y="5533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02" t="-38340" r="0" b="-15817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815057" y="1136913"/>
            <a:ext cx="3323776" cy="2832764"/>
          </a:xfrm>
          <a:custGeom>
            <a:avLst/>
            <a:gdLst/>
            <a:ahLst/>
            <a:cxnLst/>
            <a:rect r="r" b="b" t="t" l="l"/>
            <a:pathLst>
              <a:path h="2832764" w="3323776">
                <a:moveTo>
                  <a:pt x="0" y="0"/>
                </a:moveTo>
                <a:lnTo>
                  <a:pt x="3323776" y="0"/>
                </a:lnTo>
                <a:lnTo>
                  <a:pt x="3323776" y="2832763"/>
                </a:lnTo>
                <a:lnTo>
                  <a:pt x="0" y="283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692026" y="1037790"/>
            <a:ext cx="4567274" cy="3031009"/>
          </a:xfrm>
          <a:custGeom>
            <a:avLst/>
            <a:gdLst/>
            <a:ahLst/>
            <a:cxnLst/>
            <a:rect r="r" b="b" t="t" l="l"/>
            <a:pathLst>
              <a:path h="3031009" w="4567274">
                <a:moveTo>
                  <a:pt x="0" y="0"/>
                </a:moveTo>
                <a:lnTo>
                  <a:pt x="4567274" y="0"/>
                </a:lnTo>
                <a:lnTo>
                  <a:pt x="4567274" y="3031009"/>
                </a:lnTo>
                <a:lnTo>
                  <a:pt x="0" y="30310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2467569"/>
            <a:ext cx="8450864" cy="2985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</a:p>
          <a:p>
            <a:pPr algn="l" marL="755649" indent="-377824" lvl="1">
              <a:lnSpc>
                <a:spcPts val="4899"/>
              </a:lnSpc>
              <a:buFont typeface="Arial"/>
              <a:buChar char="•"/>
            </a:pPr>
            <a:r>
              <a:rPr lang="en-US" b="true" sz="34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Saikne ar NAP</a:t>
            </a:r>
          </a:p>
          <a:p>
            <a:pPr algn="l" marL="755649" indent="-377824" lvl="1">
              <a:lnSpc>
                <a:spcPts val="4899"/>
              </a:lnSpc>
              <a:buFont typeface="Arial"/>
              <a:buChar char="•"/>
            </a:pPr>
            <a:r>
              <a:rPr lang="en-US" b="true" sz="34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Saikne ar ES vērtībām </a:t>
            </a:r>
          </a:p>
          <a:p>
            <a:pPr algn="l" marL="755649" indent="-377824" lvl="1">
              <a:lnSpc>
                <a:spcPts val="4899"/>
              </a:lnSpc>
              <a:buFont typeface="Arial"/>
              <a:buChar char="•"/>
            </a:pPr>
            <a:r>
              <a:rPr lang="en-US" b="true" sz="349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Saikne ar IAM (SDG)</a:t>
            </a:r>
          </a:p>
          <a:p>
            <a:pPr algn="l">
              <a:lnSpc>
                <a:spcPts val="448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929836" y="1133475"/>
            <a:ext cx="6027468" cy="1135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55"/>
              </a:lnSpc>
            </a:pPr>
            <a:r>
              <a:rPr lang="en-US" sz="8165" spc="816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JĒGA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87630" y="755337"/>
            <a:ext cx="7574182" cy="1135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55"/>
              </a:lnSpc>
            </a:pPr>
            <a:r>
              <a:rPr lang="en-US" sz="8165" spc="816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IESPĒJAS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87630" y="2313383"/>
            <a:ext cx="17062159" cy="7107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27"/>
              </a:lnSpc>
              <a:spcBef>
                <a:spcPct val="0"/>
              </a:spcBef>
            </a:pPr>
            <a:r>
              <a:rPr lang="en-US" b="true" sz="3799" spc="37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Ekonomiskā vērtība: </a:t>
            </a:r>
          </a:p>
          <a:p>
            <a:pPr algn="l">
              <a:lnSpc>
                <a:spcPts val="4027"/>
              </a:lnSpc>
              <a:spcBef>
                <a:spcPct val="0"/>
              </a:spcBef>
            </a:pPr>
            <a:r>
              <a:rPr lang="en-US" sz="3799" spc="37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brīvprātīgais darbs sniedz pakalpojumus, kuru sniegšanai citādi būtu nepieciešami ievērojami finanšu resursi. Ja šo ieguldījumu izteiktu naudā, tas radītu ievērojamu ekonomisko vērtību;</a:t>
            </a:r>
          </a:p>
          <a:p>
            <a:pPr algn="l">
              <a:lnSpc>
                <a:spcPts val="4027"/>
              </a:lnSpc>
              <a:spcBef>
                <a:spcPct val="0"/>
              </a:spcBef>
            </a:pPr>
          </a:p>
          <a:p>
            <a:pPr algn="l">
              <a:lnSpc>
                <a:spcPts val="4027"/>
              </a:lnSpc>
              <a:spcBef>
                <a:spcPct val="0"/>
              </a:spcBef>
            </a:pPr>
            <a:r>
              <a:rPr lang="en-US" b="true" sz="3799" spc="37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Sociālais kapitāls:</a:t>
            </a:r>
            <a:r>
              <a:rPr lang="en-US" sz="3799" spc="37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  <a:p>
            <a:pPr algn="l">
              <a:lnSpc>
                <a:spcPts val="4027"/>
              </a:lnSpc>
              <a:spcBef>
                <a:spcPct val="0"/>
              </a:spcBef>
            </a:pPr>
            <a:r>
              <a:rPr lang="en-US" sz="3799" spc="37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brīvprātīgais darbs veicina sociālās saites un kopienas saliedētību, palielinot sociālo kapitālu, kas var radīt ekonomiskās iespējas, uzlabot sabiedrības labklājību un uzticību;</a:t>
            </a:r>
          </a:p>
          <a:p>
            <a:pPr algn="l">
              <a:lnSpc>
                <a:spcPts val="4027"/>
              </a:lnSpc>
              <a:spcBef>
                <a:spcPct val="0"/>
              </a:spcBef>
            </a:pPr>
          </a:p>
          <a:p>
            <a:pPr algn="l">
              <a:lnSpc>
                <a:spcPts val="4027"/>
              </a:lnSpc>
              <a:spcBef>
                <a:spcPct val="0"/>
              </a:spcBef>
            </a:pPr>
            <a:r>
              <a:rPr lang="en-US" b="true" sz="3799" spc="379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Personīgā un profesionālā attīstība:</a:t>
            </a:r>
            <a:r>
              <a:rPr lang="en-US" sz="3799" spc="37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  <a:p>
            <a:pPr algn="l">
              <a:lnSpc>
                <a:spcPts val="4027"/>
              </a:lnSpc>
              <a:spcBef>
                <a:spcPct val="0"/>
              </a:spcBef>
            </a:pPr>
            <a:r>
              <a:rPr lang="en-US" sz="3799" spc="37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Brīvprātīgie iegūst vērtīgas prasmes un pieredzi, kas veicina viņu personīgo un profesionālo izaugsmi, līdzīgi kā apmaksātā darbā.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57362" y="513196"/>
            <a:ext cx="7574182" cy="1135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55"/>
              </a:lnSpc>
            </a:pPr>
            <a:r>
              <a:rPr lang="en-US" sz="8165" spc="816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IESPĒJAS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1780313" y="9585597"/>
            <a:ext cx="5415855" cy="332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* Brīvprātīgā darba likums. Pieejams www.likumi.lv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659813" y="783134"/>
            <a:ext cx="9290168" cy="2120137"/>
            <a:chOff x="0" y="0"/>
            <a:chExt cx="3678506" cy="83948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678506" cy="839483"/>
            </a:xfrm>
            <a:custGeom>
              <a:avLst/>
              <a:gdLst/>
              <a:ahLst/>
              <a:cxnLst/>
              <a:rect r="r" b="b" t="t" l="l"/>
              <a:pathLst>
                <a:path h="839483" w="3678506">
                  <a:moveTo>
                    <a:pt x="42501" y="0"/>
                  </a:moveTo>
                  <a:lnTo>
                    <a:pt x="3636006" y="0"/>
                  </a:lnTo>
                  <a:cubicBezTo>
                    <a:pt x="3659478" y="0"/>
                    <a:pt x="3678506" y="19028"/>
                    <a:pt x="3678506" y="42501"/>
                  </a:cubicBezTo>
                  <a:lnTo>
                    <a:pt x="3678506" y="796982"/>
                  </a:lnTo>
                  <a:cubicBezTo>
                    <a:pt x="3678506" y="820455"/>
                    <a:pt x="3659478" y="839483"/>
                    <a:pt x="3636006" y="839483"/>
                  </a:cubicBezTo>
                  <a:lnTo>
                    <a:pt x="42501" y="839483"/>
                  </a:lnTo>
                  <a:cubicBezTo>
                    <a:pt x="19028" y="839483"/>
                    <a:pt x="0" y="820455"/>
                    <a:pt x="0" y="796982"/>
                  </a:cubicBezTo>
                  <a:lnTo>
                    <a:pt x="0" y="42501"/>
                  </a:lnTo>
                  <a:cubicBezTo>
                    <a:pt x="0" y="19028"/>
                    <a:pt x="19028" y="0"/>
                    <a:pt x="42501" y="0"/>
                  </a:cubicBezTo>
                  <a:close/>
                </a:path>
              </a:pathLst>
            </a:custGeom>
            <a:solidFill>
              <a:srgbClr val="FFCC00"/>
            </a:solidFill>
            <a:ln w="38100" cap="rnd">
              <a:solidFill>
                <a:srgbClr val="6299E4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95250"/>
              <a:ext cx="3678506" cy="9347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60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8889870" y="964847"/>
            <a:ext cx="8920440" cy="18814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65"/>
              </a:lnSpc>
              <a:spcBef>
                <a:spcPct val="0"/>
              </a:spcBef>
            </a:pPr>
            <a:r>
              <a:rPr lang="en-US" b="true" sz="3547">
                <a:solidFill>
                  <a:srgbClr val="194A8D"/>
                </a:solidFill>
                <a:latin typeface="Arimo Bold"/>
                <a:ea typeface="Arimo Bold"/>
                <a:cs typeface="Arimo Bold"/>
                <a:sym typeface="Arimo Bold"/>
              </a:rPr>
              <a:t>1. Dati - labāka analīze, labāka politkas veidošana, skaidrāks darbības virziens organizācijām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8750199" y="3070657"/>
            <a:ext cx="9060111" cy="1953201"/>
            <a:chOff x="0" y="0"/>
            <a:chExt cx="3587414" cy="77338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587414" cy="773383"/>
            </a:xfrm>
            <a:custGeom>
              <a:avLst/>
              <a:gdLst/>
              <a:ahLst/>
              <a:cxnLst/>
              <a:rect r="r" b="b" t="t" l="l"/>
              <a:pathLst>
                <a:path h="773383" w="3587414">
                  <a:moveTo>
                    <a:pt x="43580" y="0"/>
                  </a:moveTo>
                  <a:lnTo>
                    <a:pt x="3543834" y="0"/>
                  </a:lnTo>
                  <a:cubicBezTo>
                    <a:pt x="3567902" y="0"/>
                    <a:pt x="3587414" y="19511"/>
                    <a:pt x="3587414" y="43580"/>
                  </a:cubicBezTo>
                  <a:lnTo>
                    <a:pt x="3587414" y="729804"/>
                  </a:lnTo>
                  <a:cubicBezTo>
                    <a:pt x="3587414" y="741362"/>
                    <a:pt x="3582822" y="752446"/>
                    <a:pt x="3574649" y="760619"/>
                  </a:cubicBezTo>
                  <a:cubicBezTo>
                    <a:pt x="3566476" y="768792"/>
                    <a:pt x="3555392" y="773383"/>
                    <a:pt x="3543834" y="773383"/>
                  </a:cubicBezTo>
                  <a:lnTo>
                    <a:pt x="43580" y="773383"/>
                  </a:lnTo>
                  <a:cubicBezTo>
                    <a:pt x="19511" y="773383"/>
                    <a:pt x="0" y="753872"/>
                    <a:pt x="0" y="729804"/>
                  </a:cubicBezTo>
                  <a:lnTo>
                    <a:pt x="0" y="43580"/>
                  </a:lnTo>
                  <a:cubicBezTo>
                    <a:pt x="0" y="32022"/>
                    <a:pt x="4591" y="20937"/>
                    <a:pt x="12764" y="12764"/>
                  </a:cubicBezTo>
                  <a:cubicBezTo>
                    <a:pt x="20937" y="4591"/>
                    <a:pt x="32022" y="0"/>
                    <a:pt x="43580" y="0"/>
                  </a:cubicBezTo>
                  <a:close/>
                </a:path>
              </a:pathLst>
            </a:custGeom>
            <a:solidFill>
              <a:srgbClr val="FFCC00"/>
            </a:solidFill>
            <a:ln w="38100" cap="rnd">
              <a:solidFill>
                <a:srgbClr val="6299E4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0"/>
              <a:ext cx="3587414" cy="8686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600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9129623" y="3248000"/>
            <a:ext cx="8350547" cy="1493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45"/>
              </a:lnSpc>
              <a:spcBef>
                <a:spcPct val="0"/>
              </a:spcBef>
            </a:pPr>
            <a:r>
              <a:rPr lang="en-US" b="true" sz="4247">
                <a:solidFill>
                  <a:srgbClr val="194A8D"/>
                </a:solidFill>
                <a:latin typeface="Arimo Bold"/>
                <a:ea typeface="Arimo Bold"/>
                <a:cs typeface="Arimo Bold"/>
                <a:sym typeface="Arimo Bold"/>
              </a:rPr>
              <a:t>2. Atpazīstamība un prestižs - mudinās cilvēkus iesaistīties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8820034" y="5252458"/>
            <a:ext cx="9060111" cy="2614612"/>
            <a:chOff x="0" y="0"/>
            <a:chExt cx="3587414" cy="103527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587414" cy="1035274"/>
            </a:xfrm>
            <a:custGeom>
              <a:avLst/>
              <a:gdLst/>
              <a:ahLst/>
              <a:cxnLst/>
              <a:rect r="r" b="b" t="t" l="l"/>
              <a:pathLst>
                <a:path h="1035274" w="3587414">
                  <a:moveTo>
                    <a:pt x="43580" y="0"/>
                  </a:moveTo>
                  <a:lnTo>
                    <a:pt x="3543834" y="0"/>
                  </a:lnTo>
                  <a:cubicBezTo>
                    <a:pt x="3567902" y="0"/>
                    <a:pt x="3587414" y="19511"/>
                    <a:pt x="3587414" y="43580"/>
                  </a:cubicBezTo>
                  <a:lnTo>
                    <a:pt x="3587414" y="991694"/>
                  </a:lnTo>
                  <a:cubicBezTo>
                    <a:pt x="3587414" y="1003252"/>
                    <a:pt x="3582822" y="1014337"/>
                    <a:pt x="3574649" y="1022509"/>
                  </a:cubicBezTo>
                  <a:cubicBezTo>
                    <a:pt x="3566476" y="1030682"/>
                    <a:pt x="3555392" y="1035274"/>
                    <a:pt x="3543834" y="1035274"/>
                  </a:cubicBezTo>
                  <a:lnTo>
                    <a:pt x="43580" y="1035274"/>
                  </a:lnTo>
                  <a:cubicBezTo>
                    <a:pt x="32022" y="1035274"/>
                    <a:pt x="20937" y="1030682"/>
                    <a:pt x="12764" y="1022509"/>
                  </a:cubicBezTo>
                  <a:cubicBezTo>
                    <a:pt x="4591" y="1014337"/>
                    <a:pt x="0" y="1003252"/>
                    <a:pt x="0" y="991694"/>
                  </a:cubicBezTo>
                  <a:lnTo>
                    <a:pt x="0" y="43580"/>
                  </a:lnTo>
                  <a:cubicBezTo>
                    <a:pt x="0" y="32022"/>
                    <a:pt x="4591" y="20937"/>
                    <a:pt x="12764" y="12764"/>
                  </a:cubicBezTo>
                  <a:cubicBezTo>
                    <a:pt x="20937" y="4591"/>
                    <a:pt x="32022" y="0"/>
                    <a:pt x="43580" y="0"/>
                  </a:cubicBezTo>
                  <a:close/>
                </a:path>
              </a:pathLst>
            </a:custGeom>
            <a:solidFill>
              <a:srgbClr val="FFCC00"/>
            </a:solidFill>
            <a:ln w="38100" cap="rnd">
              <a:solidFill>
                <a:srgbClr val="6299E4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0"/>
              <a:ext cx="3587414" cy="11305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600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9028499" y="5553204"/>
            <a:ext cx="8643181" cy="1917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53"/>
              </a:lnSpc>
              <a:spcBef>
                <a:spcPct val="0"/>
              </a:spcBef>
            </a:pPr>
            <a:r>
              <a:rPr lang="en-US" b="true" sz="3609">
                <a:solidFill>
                  <a:srgbClr val="194A8D"/>
                </a:solidFill>
                <a:latin typeface="Arimo Bold"/>
                <a:ea typeface="Arimo Bold"/>
                <a:cs typeface="Arimo Bold"/>
                <a:sym typeface="Arimo Bold"/>
              </a:rPr>
              <a:t>3. Resursi un kapacitāte - organizācijas varēs labāk pārvaldīt un iesaisīt brīvprātīgos, valsts vairāk paļauties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307453" y="1858985"/>
            <a:ext cx="7924091" cy="8193258"/>
            <a:chOff x="0" y="0"/>
            <a:chExt cx="1202036" cy="124286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02036" cy="1242867"/>
            </a:xfrm>
            <a:custGeom>
              <a:avLst/>
              <a:gdLst/>
              <a:ahLst/>
              <a:cxnLst/>
              <a:rect r="r" b="b" t="t" l="l"/>
              <a:pathLst>
                <a:path h="1242867" w="1202036">
                  <a:moveTo>
                    <a:pt x="0" y="0"/>
                  </a:moveTo>
                  <a:lnTo>
                    <a:pt x="1202036" y="0"/>
                  </a:lnTo>
                  <a:lnTo>
                    <a:pt x="1202036" y="1242867"/>
                  </a:lnTo>
                  <a:lnTo>
                    <a:pt x="0" y="1242867"/>
                  </a:lnTo>
                  <a:close/>
                </a:path>
              </a:pathLst>
            </a:custGeom>
            <a:blipFill>
              <a:blip r:embed="rId2"/>
              <a:stretch>
                <a:fillRect l="0" t="-24293" r="0" b="-4815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8774841" y="8095670"/>
            <a:ext cx="9060111" cy="1822667"/>
            <a:chOff x="0" y="0"/>
            <a:chExt cx="3587414" cy="72169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587414" cy="721698"/>
            </a:xfrm>
            <a:custGeom>
              <a:avLst/>
              <a:gdLst/>
              <a:ahLst/>
              <a:cxnLst/>
              <a:rect r="r" b="b" t="t" l="l"/>
              <a:pathLst>
                <a:path h="721698" w="3587414">
                  <a:moveTo>
                    <a:pt x="43580" y="0"/>
                  </a:moveTo>
                  <a:lnTo>
                    <a:pt x="3543834" y="0"/>
                  </a:lnTo>
                  <a:cubicBezTo>
                    <a:pt x="3567902" y="0"/>
                    <a:pt x="3587414" y="19511"/>
                    <a:pt x="3587414" y="43580"/>
                  </a:cubicBezTo>
                  <a:lnTo>
                    <a:pt x="3587414" y="678118"/>
                  </a:lnTo>
                  <a:cubicBezTo>
                    <a:pt x="3587414" y="689676"/>
                    <a:pt x="3582822" y="700761"/>
                    <a:pt x="3574649" y="708933"/>
                  </a:cubicBezTo>
                  <a:cubicBezTo>
                    <a:pt x="3566476" y="717106"/>
                    <a:pt x="3555392" y="721698"/>
                    <a:pt x="3543834" y="721698"/>
                  </a:cubicBezTo>
                  <a:lnTo>
                    <a:pt x="43580" y="721698"/>
                  </a:lnTo>
                  <a:cubicBezTo>
                    <a:pt x="19511" y="721698"/>
                    <a:pt x="0" y="702186"/>
                    <a:pt x="0" y="678118"/>
                  </a:cubicBezTo>
                  <a:lnTo>
                    <a:pt x="0" y="43580"/>
                  </a:lnTo>
                  <a:cubicBezTo>
                    <a:pt x="0" y="32022"/>
                    <a:pt x="4591" y="20937"/>
                    <a:pt x="12764" y="12764"/>
                  </a:cubicBezTo>
                  <a:cubicBezTo>
                    <a:pt x="20937" y="4591"/>
                    <a:pt x="32022" y="0"/>
                    <a:pt x="43580" y="0"/>
                  </a:cubicBezTo>
                  <a:close/>
                </a:path>
              </a:pathLst>
            </a:custGeom>
            <a:solidFill>
              <a:srgbClr val="FFCC00"/>
            </a:solidFill>
            <a:ln w="38100" cap="rnd">
              <a:solidFill>
                <a:srgbClr val="6299E4"/>
              </a:solidFill>
              <a:prstDash val="solid"/>
              <a:round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95250"/>
              <a:ext cx="3587414" cy="8169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60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9121080" y="8287913"/>
            <a:ext cx="8359091" cy="1367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73"/>
              </a:lnSpc>
              <a:spcBef>
                <a:spcPct val="0"/>
              </a:spcBef>
            </a:pPr>
            <a:r>
              <a:rPr lang="en-US" b="true" sz="3909">
                <a:solidFill>
                  <a:srgbClr val="194A8D"/>
                </a:solidFill>
                <a:latin typeface="Arimo Bold"/>
                <a:ea typeface="Arimo Bold"/>
                <a:cs typeface="Arimo Bold"/>
                <a:sym typeface="Arimo Bold"/>
              </a:rPr>
              <a:t>4. Sadarbība - demokrātijas prakse - kā priekos, tā krīzēs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63698" y="0"/>
            <a:ext cx="19227661" cy="10815560"/>
          </a:xfrm>
          <a:custGeom>
            <a:avLst/>
            <a:gdLst/>
            <a:ahLst/>
            <a:cxnLst/>
            <a:rect r="r" b="b" t="t" l="l"/>
            <a:pathLst>
              <a:path h="10815560" w="19227661">
                <a:moveTo>
                  <a:pt x="0" y="0"/>
                </a:moveTo>
                <a:lnTo>
                  <a:pt x="19227661" y="0"/>
                </a:lnTo>
                <a:lnTo>
                  <a:pt x="19227661" y="10815560"/>
                </a:lnTo>
                <a:lnTo>
                  <a:pt x="0" y="10815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l="0" t="-51442" r="0" b="-8588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105268" y="6455913"/>
            <a:ext cx="3174475" cy="477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68"/>
              </a:lnSpc>
            </a:pPr>
            <a:r>
              <a:rPr lang="en-US" sz="3271" spc="327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29157780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8572689" y="6528475"/>
            <a:ext cx="313064" cy="313064"/>
          </a:xfrm>
          <a:custGeom>
            <a:avLst/>
            <a:gdLst/>
            <a:ahLst/>
            <a:cxnLst/>
            <a:rect r="r" b="b" t="t" l="l"/>
            <a:pathLst>
              <a:path h="313064" w="313064">
                <a:moveTo>
                  <a:pt x="0" y="0"/>
                </a:moveTo>
                <a:lnTo>
                  <a:pt x="313064" y="0"/>
                </a:lnTo>
                <a:lnTo>
                  <a:pt x="313064" y="313064"/>
                </a:lnTo>
                <a:lnTo>
                  <a:pt x="0" y="3130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658854" y="6528456"/>
            <a:ext cx="313064" cy="313064"/>
          </a:xfrm>
          <a:custGeom>
            <a:avLst/>
            <a:gdLst/>
            <a:ahLst/>
            <a:cxnLst/>
            <a:rect r="r" b="b" t="t" l="l"/>
            <a:pathLst>
              <a:path h="313064" w="313064">
                <a:moveTo>
                  <a:pt x="0" y="0"/>
                </a:moveTo>
                <a:lnTo>
                  <a:pt x="313064" y="0"/>
                </a:lnTo>
                <a:lnTo>
                  <a:pt x="313064" y="313065"/>
                </a:lnTo>
                <a:lnTo>
                  <a:pt x="0" y="3130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628749" y="4939381"/>
            <a:ext cx="9030502" cy="1082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09"/>
              </a:lnSpc>
            </a:pPr>
            <a:r>
              <a:rPr lang="en-US" sz="7839" spc="783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SAZIŅAI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017738" y="6455913"/>
            <a:ext cx="4194311" cy="477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68"/>
              </a:lnSpc>
            </a:pPr>
            <a:r>
              <a:rPr lang="en-US" sz="3271" spc="327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agnija@nvo.lv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525974" y="7793863"/>
            <a:ext cx="9497329" cy="915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68"/>
              </a:lnSpc>
            </a:pPr>
            <a:r>
              <a:rPr lang="en-US" sz="3271" spc="327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foto no personīgā arhīva</a:t>
            </a:r>
          </a:p>
          <a:p>
            <a:pPr algn="l">
              <a:lnSpc>
                <a:spcPts val="3468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633839"/>
            <a:ext cx="18288000" cy="5288583"/>
            <a:chOff x="0" y="0"/>
            <a:chExt cx="2833290" cy="8193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33290" cy="819340"/>
            </a:xfrm>
            <a:custGeom>
              <a:avLst/>
              <a:gdLst/>
              <a:ahLst/>
              <a:cxnLst/>
              <a:rect r="r" b="b" t="t" l="l"/>
              <a:pathLst>
                <a:path h="819340" w="2833290">
                  <a:moveTo>
                    <a:pt x="0" y="0"/>
                  </a:moveTo>
                  <a:lnTo>
                    <a:pt x="2833290" y="0"/>
                  </a:lnTo>
                  <a:lnTo>
                    <a:pt x="2833290" y="819340"/>
                  </a:lnTo>
                  <a:lnTo>
                    <a:pt x="0" y="819340"/>
                  </a:lnTo>
                  <a:close/>
                </a:path>
              </a:pathLst>
            </a:custGeom>
            <a:blipFill>
              <a:blip r:embed="rId2"/>
              <a:stretch>
                <a:fillRect l="0" t="-87809" r="0" b="-71227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750541" y="2024189"/>
            <a:ext cx="14786917" cy="1135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55"/>
              </a:lnSpc>
            </a:pPr>
            <a:r>
              <a:rPr lang="en-US" sz="8165" spc="816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MĒRĶIS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69286" y="4828025"/>
            <a:ext cx="16549428" cy="13141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8"/>
              </a:lnSpc>
            </a:pPr>
            <a:r>
              <a:rPr lang="en-US" sz="4800" spc="48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Iepazīt BD KP locekļus, to organizācijas, BD darbības lauku un specifiku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79663" y="3532621"/>
            <a:ext cx="14786917" cy="3326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55"/>
              </a:lnSpc>
            </a:pPr>
            <a:r>
              <a:rPr lang="en-US" sz="8165" spc="816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24/12+2</a:t>
            </a:r>
          </a:p>
          <a:p>
            <a:pPr algn="ctr">
              <a:lnSpc>
                <a:spcPts val="8655"/>
              </a:lnSpc>
            </a:pPr>
          </a:p>
          <a:p>
            <a:pPr algn="ctr">
              <a:lnSpc>
                <a:spcPts val="8655"/>
              </a:lnSpc>
            </a:pPr>
            <a:r>
              <a:rPr lang="en-US" sz="8165" spc="816">
                <a:solidFill>
                  <a:srgbClr val="FFCC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10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70598" y="1577966"/>
            <a:ext cx="14786917" cy="1071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31"/>
              </a:lnSpc>
            </a:pPr>
            <a:r>
              <a:rPr lang="en-US" sz="7765" spc="776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SATURS SARUNĀS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02010" y="3471787"/>
            <a:ext cx="17683981" cy="4758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65849" indent="-582924" lvl="1">
              <a:lnSpc>
                <a:spcPts val="7559"/>
              </a:lnSpc>
              <a:buFont typeface="Arial"/>
              <a:buChar char="•"/>
            </a:pPr>
            <a:r>
              <a:rPr lang="en-US" sz="53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Dati </a:t>
            </a:r>
          </a:p>
          <a:p>
            <a:pPr algn="l" marL="1165849" indent="-582924" lvl="1">
              <a:lnSpc>
                <a:spcPts val="7559"/>
              </a:lnSpc>
              <a:buFont typeface="Arial"/>
              <a:buChar char="•"/>
            </a:pPr>
            <a:r>
              <a:rPr lang="en-US" sz="53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Labā prakse</a:t>
            </a:r>
          </a:p>
          <a:p>
            <a:pPr algn="l" marL="1165849" indent="-582924" lvl="1">
              <a:lnSpc>
                <a:spcPts val="7559"/>
              </a:lnSpc>
              <a:buFont typeface="Arial"/>
              <a:buChar char="•"/>
            </a:pPr>
            <a:r>
              <a:rPr lang="en-US" sz="53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Iespēju lauks</a:t>
            </a:r>
          </a:p>
          <a:p>
            <a:pPr algn="l" marL="1165849" indent="-582924" lvl="1">
              <a:lnSpc>
                <a:spcPts val="7559"/>
              </a:lnSpc>
              <a:buFont typeface="Arial"/>
              <a:buChar char="•"/>
            </a:pPr>
            <a:r>
              <a:rPr lang="en-US" sz="53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Ieteikumi </a:t>
            </a:r>
          </a:p>
          <a:p>
            <a:pPr algn="l" marL="1165849" indent="-582924" lvl="1">
              <a:lnSpc>
                <a:spcPts val="7559"/>
              </a:lnSpc>
              <a:buFont typeface="Arial"/>
              <a:buChar char="•"/>
            </a:pPr>
            <a:r>
              <a:rPr lang="en-US" sz="53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Padomes darbs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70598" y="1577966"/>
            <a:ext cx="14786917" cy="1071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31"/>
              </a:lnSpc>
            </a:pPr>
            <a:r>
              <a:rPr lang="en-US" sz="7765" spc="776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KOPSAVILKUMS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02010" y="3490837"/>
            <a:ext cx="17683981" cy="5078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36312" indent="-518156" lvl="1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Dati </a:t>
            </a:r>
          </a:p>
          <a:p>
            <a:pPr algn="l" marL="1036312" indent="-518156" lvl="1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Labā prakse</a:t>
            </a:r>
          </a:p>
          <a:p>
            <a:pPr algn="l" marL="2072624" indent="-690875" lvl="2">
              <a:lnSpc>
                <a:spcPts val="6719"/>
              </a:lnSpc>
              <a:buFont typeface="Arial"/>
              <a:buChar char="⚬"/>
            </a:pPr>
            <a:r>
              <a:rPr lang="en-US" sz="47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izziņas, koordinatori, muzeji, projekti</a:t>
            </a:r>
          </a:p>
          <a:p>
            <a:pPr algn="l" marL="1036312" indent="-518156" lvl="1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Citu spēlētāju kartējums, iesaiste sarunās</a:t>
            </a:r>
          </a:p>
          <a:p>
            <a:pPr algn="l" marL="1036312" indent="-518156" lvl="1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Normatīvo aktu kartējumsq</a:t>
            </a:r>
          </a:p>
          <a:p>
            <a:pPr algn="l" marL="1036312" indent="-518156" lvl="1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Brīvprātīgā darba loma kopienu noturībā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50541" y="808895"/>
            <a:ext cx="14786917" cy="12174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07"/>
              </a:lnSpc>
            </a:pPr>
            <a:r>
              <a:rPr lang="en-US" sz="7765" spc="776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SECINĀJUMI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02010" y="2148839"/>
            <a:ext cx="17683981" cy="81381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01080" indent="-550540" lvl="1">
              <a:lnSpc>
                <a:spcPts val="7139"/>
              </a:lnSpc>
              <a:buFont typeface="Arial"/>
              <a:buChar char="•"/>
            </a:pPr>
            <a:r>
              <a:rPr lang="en-US" sz="50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Brīvprātīgā darba ilgtspēja un kapacitāte</a:t>
            </a:r>
          </a:p>
          <a:p>
            <a:pPr algn="l" marL="2202161" indent="-734054" lvl="2">
              <a:lnSpc>
                <a:spcPts val="7139"/>
              </a:lnSpc>
              <a:buFont typeface="Arial"/>
              <a:buChar char="⚬"/>
            </a:pPr>
            <a:r>
              <a:rPr lang="en-US" sz="50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saraustītais finansējums</a:t>
            </a:r>
          </a:p>
          <a:p>
            <a:pPr algn="l" marL="2202161" indent="-734054" lvl="2">
              <a:lnSpc>
                <a:spcPts val="7139"/>
              </a:lnSpc>
              <a:buFont typeface="Arial"/>
              <a:buChar char="⚬"/>
            </a:pPr>
            <a:r>
              <a:rPr lang="en-US" sz="50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attieksme</a:t>
            </a:r>
          </a:p>
          <a:p>
            <a:pPr algn="l" marL="1101080" indent="-550540" lvl="1">
              <a:lnSpc>
                <a:spcPts val="7139"/>
              </a:lnSpc>
              <a:buFont typeface="Arial"/>
              <a:buChar char="•"/>
            </a:pPr>
            <a:r>
              <a:rPr lang="en-US" sz="50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Godināšana - pateicība un izvērtējums</a:t>
            </a:r>
          </a:p>
          <a:p>
            <a:pPr algn="l" marL="1101080" indent="-550540" lvl="1">
              <a:lnSpc>
                <a:spcPts val="7139"/>
              </a:lnSpc>
              <a:buFont typeface="Arial"/>
              <a:buChar char="•"/>
            </a:pPr>
            <a:r>
              <a:rPr lang="en-US" sz="50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Atpazīstamība - vienota info vietne</a:t>
            </a:r>
          </a:p>
          <a:p>
            <a:pPr algn="l" marL="1101080" indent="-550540" lvl="1">
              <a:lnSpc>
                <a:spcPts val="7139"/>
              </a:lnSpc>
              <a:buFont typeface="Arial"/>
              <a:buChar char="•"/>
            </a:pPr>
            <a:r>
              <a:rPr lang="en-US" sz="50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Uzticēšanās</a:t>
            </a:r>
          </a:p>
          <a:p>
            <a:pPr algn="l" marL="1101080" indent="-550540" lvl="1">
              <a:lnSpc>
                <a:spcPts val="7139"/>
              </a:lnSpc>
              <a:buFont typeface="Arial"/>
              <a:buChar char="•"/>
            </a:pPr>
            <a:r>
              <a:rPr lang="en-US" sz="50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Labo prakšu pētīšana</a:t>
            </a:r>
          </a:p>
          <a:p>
            <a:pPr algn="l" marL="1101080" indent="-550540" lvl="1">
              <a:lnSpc>
                <a:spcPts val="7139"/>
              </a:lnSpc>
              <a:buFont typeface="Arial"/>
              <a:buChar char="•"/>
            </a:pPr>
            <a:r>
              <a:rPr lang="en-US" sz="50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Dati</a:t>
            </a:r>
          </a:p>
          <a:p>
            <a:pPr algn="l" marL="1101080" indent="-550540" lvl="1">
              <a:lnSpc>
                <a:spcPts val="7139"/>
              </a:lnSpc>
              <a:buFont typeface="Arial"/>
              <a:buChar char="•"/>
            </a:pPr>
            <a:r>
              <a:rPr lang="en-US" sz="50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Koordinēšana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50541" y="828415"/>
            <a:ext cx="14786917" cy="12174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07"/>
              </a:lnSpc>
            </a:pPr>
            <a:r>
              <a:rPr lang="en-US" sz="7765" spc="776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PRIEKŠLIKUMI (1)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02010" y="2169196"/>
            <a:ext cx="17683981" cy="7233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01080" indent="-550540" lvl="1">
              <a:lnSpc>
                <a:spcPts val="7139"/>
              </a:lnSpc>
              <a:buAutoNum type="arabicPeriod" startAt="1"/>
            </a:pPr>
            <a:r>
              <a:rPr lang="en-US" sz="50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LM pieprasīt datus no VID un citam iestādēm</a:t>
            </a:r>
          </a:p>
          <a:p>
            <a:pPr algn="l" marL="1101080" indent="-550540" lvl="1">
              <a:lnSpc>
                <a:spcPts val="7139"/>
              </a:lnSpc>
              <a:buAutoNum type="arabicPeriod" startAt="1"/>
            </a:pPr>
            <a:r>
              <a:rPr lang="en-US" sz="50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NVA veikt “Godināšanas pasākuma” izvērtēšanu (veidot darba grupu), ieteikumus iestrādāt 2025.gada godināšanā</a:t>
            </a:r>
          </a:p>
          <a:p>
            <a:pPr algn="l" marL="1101080" indent="-550540" lvl="1">
              <a:lnSpc>
                <a:spcPts val="7139"/>
              </a:lnSpc>
              <a:buAutoNum type="arabicPeriod" startAt="1"/>
            </a:pPr>
            <a:r>
              <a:rPr lang="en-US" sz="50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NVA sniegt skaidru plānu par aizpildāmo vakanci un darbības plānu 2025.gadam  (uz nākamo sēdi)</a:t>
            </a:r>
          </a:p>
          <a:p>
            <a:pPr algn="l" marL="1101080" indent="-550540" lvl="1">
              <a:lnSpc>
                <a:spcPts val="7139"/>
              </a:lnSpc>
              <a:buAutoNum type="arabicPeriod" startAt="1"/>
            </a:pPr>
            <a:r>
              <a:rPr lang="en-US" sz="50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NVO sniegt redzējumu par mājas lapas, sociālo mediju kontu brivpratigie.lv pilnveidi ( uz nākamo sēdi)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50541" y="574656"/>
            <a:ext cx="14786917" cy="12174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07"/>
              </a:lnSpc>
            </a:pPr>
            <a:r>
              <a:rPr lang="en-US" sz="7765" spc="776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PRIEKŠLIKUMI (2)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19129" y="1677844"/>
            <a:ext cx="17683981" cy="8237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7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5. Veidot darba grupas:</a:t>
            </a:r>
          </a:p>
          <a:p>
            <a:pPr algn="l" marL="1511298" indent="-503766" lvl="2">
              <a:lnSpc>
                <a:spcPts val="4899"/>
              </a:lnSpc>
              <a:buAutoNum type="alphaLcPeriod" startAt="1"/>
            </a:pPr>
            <a:r>
              <a:rPr lang="en-US" sz="34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dati</a:t>
            </a:r>
          </a:p>
          <a:p>
            <a:pPr algn="l" marL="1511298" indent="-503766" lvl="2">
              <a:lnSpc>
                <a:spcPts val="4899"/>
              </a:lnSpc>
              <a:buAutoNum type="alphaLcPeriod" startAt="1"/>
            </a:pPr>
            <a:r>
              <a:rPr lang="en-US" sz="34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godināšanas cermonija</a:t>
            </a:r>
          </a:p>
          <a:p>
            <a:pPr algn="l" marL="1511298" indent="-503766" lvl="2">
              <a:lnSpc>
                <a:spcPts val="4899"/>
              </a:lnSpc>
              <a:buAutoNum type="alphaLcPeriod" startAt="1"/>
            </a:pPr>
            <a:r>
              <a:rPr lang="en-US" sz="34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atpazīstamība un komunikācija</a:t>
            </a:r>
          </a:p>
          <a:p>
            <a:pPr algn="l" marL="1511298" indent="-503766" lvl="2">
              <a:lnSpc>
                <a:spcPts val="4899"/>
              </a:lnSpc>
              <a:buAutoNum type="alphaLcPeriod" startAt="1"/>
            </a:pPr>
            <a:r>
              <a:rPr lang="en-US" sz="34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konference BD2025</a:t>
            </a:r>
          </a:p>
          <a:p>
            <a:pPr algn="l">
              <a:lnSpc>
                <a:spcPts val="6719"/>
              </a:lnSpc>
            </a:pPr>
            <a:r>
              <a:rPr lang="en-US" sz="47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6. Turpināt tikšanās līdz nākamai sēdei</a:t>
            </a:r>
          </a:p>
          <a:p>
            <a:pPr algn="l">
              <a:lnSpc>
                <a:spcPts val="6719"/>
              </a:lnSpc>
            </a:pPr>
            <a:r>
              <a:rPr lang="en-US" sz="47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7. Aizpildīt anketu par info sistēmu  - līdz 27.03.2025.</a:t>
            </a:r>
          </a:p>
          <a:p>
            <a:pPr algn="l">
              <a:lnSpc>
                <a:spcPts val="6719"/>
              </a:lnSpc>
            </a:pPr>
            <a:r>
              <a:rPr lang="en-US" sz="47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8. Turpināt darbu “Inovācijas labratorijā”</a:t>
            </a:r>
          </a:p>
          <a:p>
            <a:pPr algn="l">
              <a:lnSpc>
                <a:spcPts val="6719"/>
              </a:lnSpc>
            </a:pPr>
            <a:r>
              <a:rPr lang="en-US" sz="47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9. Turpināt cīnieties par atbalsta programmu BD </a:t>
            </a:r>
          </a:p>
          <a:p>
            <a:pPr algn="l">
              <a:lnSpc>
                <a:spcPts val="6019"/>
              </a:lnSpc>
            </a:pPr>
            <a:r>
              <a:rPr lang="en-US" sz="429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10. (visiem) Apzināties, aktualizēt BD loma saliedētībā, krīzēs, civilajā aizsardzībā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4874B0">
                <a:alpha val="100000"/>
              </a:srgbClr>
            </a:gs>
            <a:gs pos="100000">
              <a:srgbClr val="053371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47494" y="4315321"/>
            <a:ext cx="8933519" cy="1135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655"/>
              </a:lnSpc>
            </a:pPr>
            <a:r>
              <a:rPr lang="en-US" sz="8165" spc="816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PALDIES!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DAGhrhHvTW0</dc:identifier>
  <dcterms:modified xsi:type="dcterms:W3CDTF">2011-08-01T06:04:30Z</dcterms:modified>
  <cp:revision>1</cp:revision>
  <dc:title>Copy of Jansone_BD_KP_20250314</dc:title>
</cp:coreProperties>
</file>