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0221f49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0221f49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939af52f8a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939af52f8a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939af52f8a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939af52f8a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0221f49ef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0221f49ef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90221f49e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90221f49e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0221f49e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90221f49e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939af52f8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939af52f8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39af52f8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39af52f8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0221f49e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90221f49e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39af52f8a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39af52f8a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90a46949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90a46949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39af52f8a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39af52f8a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39af52f8a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39af52f8a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Alt" showMasterSp="0">
  <p:cSld name="TITLE_AND_BODY_1">
    <p:spTree>
      <p:nvGrpSpPr>
        <p:cNvPr id="50" name="Shape 50"/>
        <p:cNvGrpSpPr/>
        <p:nvPr/>
      </p:nvGrpSpPr>
      <p:grpSpPr>
        <a:xfrm>
          <a:off x="0" y="0"/>
          <a:ext cx="0" cy="0"/>
          <a:chOff x="0" y="0"/>
          <a:chExt cx="0" cy="0"/>
        </a:xfrm>
      </p:grpSpPr>
      <p:sp>
        <p:nvSpPr>
          <p:cNvPr id="51" name="Google Shape;51;p13"/>
          <p:cNvSpPr txBox="1"/>
          <p:nvPr>
            <p:ph idx="1" type="body"/>
          </p:nvPr>
        </p:nvSpPr>
        <p:spPr>
          <a:xfrm>
            <a:off x="255871" y="129058"/>
            <a:ext cx="7858200" cy="241200"/>
          </a:xfrm>
          <a:prstGeom prst="rect">
            <a:avLst/>
          </a:prstGeom>
          <a:noFill/>
          <a:ln>
            <a:noFill/>
          </a:ln>
        </p:spPr>
        <p:txBody>
          <a:bodyPr anchorCtr="0" anchor="b" bIns="32750" lIns="32750" spcFirstLastPara="1" rIns="32750" wrap="square" tIns="32750">
            <a:spAutoFit/>
          </a:bodyPr>
          <a:lstStyle>
            <a:lvl1pPr indent="-228600" lvl="0" marL="457200" rtl="0" algn="l">
              <a:lnSpc>
                <a:spcPct val="80000"/>
              </a:lnSpc>
              <a:spcBef>
                <a:spcPts val="0"/>
              </a:spcBef>
              <a:spcAft>
                <a:spcPts val="0"/>
              </a:spcAft>
              <a:buClr>
                <a:srgbClr val="838787"/>
              </a:buClr>
              <a:buSzPts val="1500"/>
              <a:buFont typeface="Arial"/>
              <a:buNone/>
              <a:defRPr sz="1500" cap="none">
                <a:latin typeface="Arial"/>
                <a:ea typeface="Arial"/>
                <a:cs typeface="Arial"/>
                <a:sym typeface="Arial"/>
              </a:defRPr>
            </a:lvl1pPr>
            <a:lvl2pPr indent="-304800" lvl="1" marL="914400" rtl="0" algn="l">
              <a:lnSpc>
                <a:spcPct val="100000"/>
              </a:lnSpc>
              <a:spcBef>
                <a:spcPts val="1800"/>
              </a:spcBef>
              <a:spcAft>
                <a:spcPts val="0"/>
              </a:spcAft>
              <a:buSzPts val="1200"/>
              <a:buChar char="○"/>
              <a:defRPr/>
            </a:lvl2pPr>
            <a:lvl3pPr indent="-304800" lvl="2" marL="1371600" rtl="0" algn="l">
              <a:lnSpc>
                <a:spcPct val="100000"/>
              </a:lnSpc>
              <a:spcBef>
                <a:spcPts val="1800"/>
              </a:spcBef>
              <a:spcAft>
                <a:spcPts val="0"/>
              </a:spcAft>
              <a:buSzPts val="1200"/>
              <a:buChar char="■"/>
              <a:defRPr/>
            </a:lvl3pPr>
            <a:lvl4pPr indent="-304800" lvl="3" marL="1828800" rtl="0" algn="l">
              <a:lnSpc>
                <a:spcPct val="100000"/>
              </a:lnSpc>
              <a:spcBef>
                <a:spcPts val="1800"/>
              </a:spcBef>
              <a:spcAft>
                <a:spcPts val="0"/>
              </a:spcAft>
              <a:buSzPts val="1200"/>
              <a:buChar char="●"/>
              <a:defRPr/>
            </a:lvl4pPr>
            <a:lvl5pPr indent="-304800" lvl="4" marL="2286000" rtl="0" algn="l">
              <a:lnSpc>
                <a:spcPct val="100000"/>
              </a:lnSpc>
              <a:spcBef>
                <a:spcPts val="1800"/>
              </a:spcBef>
              <a:spcAft>
                <a:spcPts val="0"/>
              </a:spcAft>
              <a:buSzPts val="1200"/>
              <a:buChar char="○"/>
              <a:defRPr/>
            </a:lvl5pPr>
            <a:lvl6pPr indent="-304800" lvl="5" marL="2743200" rtl="0" algn="l">
              <a:lnSpc>
                <a:spcPct val="100000"/>
              </a:lnSpc>
              <a:spcBef>
                <a:spcPts val="1800"/>
              </a:spcBef>
              <a:spcAft>
                <a:spcPts val="0"/>
              </a:spcAft>
              <a:buSzPts val="1200"/>
              <a:buChar char="■"/>
              <a:defRPr/>
            </a:lvl6pPr>
            <a:lvl7pPr indent="-304800" lvl="6" marL="3200400" rtl="0" algn="l">
              <a:lnSpc>
                <a:spcPct val="100000"/>
              </a:lnSpc>
              <a:spcBef>
                <a:spcPts val="1800"/>
              </a:spcBef>
              <a:spcAft>
                <a:spcPts val="0"/>
              </a:spcAft>
              <a:buSzPts val="1200"/>
              <a:buChar char="●"/>
              <a:defRPr/>
            </a:lvl7pPr>
            <a:lvl8pPr indent="-304800" lvl="7" marL="3657600" rtl="0" algn="l">
              <a:lnSpc>
                <a:spcPct val="100000"/>
              </a:lnSpc>
              <a:spcBef>
                <a:spcPts val="1800"/>
              </a:spcBef>
              <a:spcAft>
                <a:spcPts val="0"/>
              </a:spcAft>
              <a:buSzPts val="1200"/>
              <a:buChar char="○"/>
              <a:defRPr/>
            </a:lvl8pPr>
            <a:lvl9pPr indent="-304800" lvl="8" marL="4114800" rtl="0" algn="l">
              <a:lnSpc>
                <a:spcPct val="100000"/>
              </a:lnSpc>
              <a:spcBef>
                <a:spcPts val="1800"/>
              </a:spcBef>
              <a:spcAft>
                <a:spcPts val="0"/>
              </a:spcAft>
              <a:buSzPts val="1200"/>
              <a:buChar char="■"/>
              <a:defRPr/>
            </a:lvl9pPr>
          </a:lstStyle>
          <a:p/>
        </p:txBody>
      </p:sp>
      <p:sp>
        <p:nvSpPr>
          <p:cNvPr id="52" name="Google Shape;52;p13"/>
          <p:cNvSpPr txBox="1"/>
          <p:nvPr>
            <p:ph type="title"/>
          </p:nvPr>
        </p:nvSpPr>
        <p:spPr>
          <a:xfrm>
            <a:off x="285750" y="810369"/>
            <a:ext cx="8572500" cy="381600"/>
          </a:xfrm>
          <a:prstGeom prst="rect">
            <a:avLst/>
          </a:prstGeom>
          <a:noFill/>
          <a:ln>
            <a:noFill/>
          </a:ln>
        </p:spPr>
        <p:txBody>
          <a:bodyPr anchorCtr="0" anchor="t" bIns="32750" lIns="32750" spcFirstLastPara="1" rIns="32750" wrap="square" tIns="32750">
            <a:normAutofit/>
          </a:bodyPr>
          <a:lstStyle>
            <a:lvl1pPr lvl="0" rtl="0" algn="l">
              <a:lnSpc>
                <a:spcPct val="80000"/>
              </a:lnSpc>
              <a:spcBef>
                <a:spcPts val="1800"/>
              </a:spcBef>
              <a:spcAft>
                <a:spcPts val="0"/>
              </a:spcAft>
              <a:buClr>
                <a:schemeClr val="accent1"/>
              </a:buClr>
              <a:buSzPts val="1200"/>
              <a:buNone/>
              <a:defRPr/>
            </a:lvl1pPr>
            <a:lvl2pPr lvl="1" rtl="0" algn="l">
              <a:lnSpc>
                <a:spcPct val="80000"/>
              </a:lnSpc>
              <a:spcBef>
                <a:spcPts val="1800"/>
              </a:spcBef>
              <a:spcAft>
                <a:spcPts val="0"/>
              </a:spcAft>
              <a:buClr>
                <a:schemeClr val="accent1"/>
              </a:buClr>
              <a:buSzPts val="1200"/>
              <a:buNone/>
              <a:defRPr/>
            </a:lvl2pPr>
            <a:lvl3pPr lvl="2" rtl="0" algn="l">
              <a:lnSpc>
                <a:spcPct val="80000"/>
              </a:lnSpc>
              <a:spcBef>
                <a:spcPts val="1800"/>
              </a:spcBef>
              <a:spcAft>
                <a:spcPts val="0"/>
              </a:spcAft>
              <a:buClr>
                <a:schemeClr val="accent1"/>
              </a:buClr>
              <a:buSzPts val="1200"/>
              <a:buNone/>
              <a:defRPr/>
            </a:lvl3pPr>
            <a:lvl4pPr lvl="3" rtl="0" algn="l">
              <a:lnSpc>
                <a:spcPct val="80000"/>
              </a:lnSpc>
              <a:spcBef>
                <a:spcPts val="1800"/>
              </a:spcBef>
              <a:spcAft>
                <a:spcPts val="0"/>
              </a:spcAft>
              <a:buClr>
                <a:schemeClr val="accent1"/>
              </a:buClr>
              <a:buSzPts val="1200"/>
              <a:buNone/>
              <a:defRPr/>
            </a:lvl4pPr>
            <a:lvl5pPr lvl="4" rtl="0" algn="l">
              <a:lnSpc>
                <a:spcPct val="80000"/>
              </a:lnSpc>
              <a:spcBef>
                <a:spcPts val="1800"/>
              </a:spcBef>
              <a:spcAft>
                <a:spcPts val="0"/>
              </a:spcAft>
              <a:buClr>
                <a:schemeClr val="accent1"/>
              </a:buClr>
              <a:buSzPts val="1200"/>
              <a:buNone/>
              <a:defRPr/>
            </a:lvl5pPr>
            <a:lvl6pPr lvl="5" rtl="0" algn="l">
              <a:lnSpc>
                <a:spcPct val="80000"/>
              </a:lnSpc>
              <a:spcBef>
                <a:spcPts val="1800"/>
              </a:spcBef>
              <a:spcAft>
                <a:spcPts val="0"/>
              </a:spcAft>
              <a:buClr>
                <a:schemeClr val="accent1"/>
              </a:buClr>
              <a:buSzPts val="1200"/>
              <a:buNone/>
              <a:defRPr/>
            </a:lvl6pPr>
            <a:lvl7pPr lvl="6" rtl="0" algn="l">
              <a:lnSpc>
                <a:spcPct val="80000"/>
              </a:lnSpc>
              <a:spcBef>
                <a:spcPts val="1800"/>
              </a:spcBef>
              <a:spcAft>
                <a:spcPts val="0"/>
              </a:spcAft>
              <a:buClr>
                <a:schemeClr val="accent1"/>
              </a:buClr>
              <a:buSzPts val="1200"/>
              <a:buNone/>
              <a:defRPr/>
            </a:lvl7pPr>
            <a:lvl8pPr lvl="7" rtl="0" algn="l">
              <a:lnSpc>
                <a:spcPct val="80000"/>
              </a:lnSpc>
              <a:spcBef>
                <a:spcPts val="1800"/>
              </a:spcBef>
              <a:spcAft>
                <a:spcPts val="0"/>
              </a:spcAft>
              <a:buClr>
                <a:schemeClr val="accent1"/>
              </a:buClr>
              <a:buSzPts val="1200"/>
              <a:buNone/>
              <a:defRPr/>
            </a:lvl8pPr>
            <a:lvl9pPr lvl="8" rtl="0" algn="l">
              <a:lnSpc>
                <a:spcPct val="80000"/>
              </a:lnSpc>
              <a:spcBef>
                <a:spcPts val="1800"/>
              </a:spcBef>
              <a:spcAft>
                <a:spcPts val="0"/>
              </a:spcAft>
              <a:buClr>
                <a:schemeClr val="accent1"/>
              </a:buClr>
              <a:buSzPts val="1200"/>
              <a:buNone/>
              <a:defRPr/>
            </a:lvl9pPr>
          </a:lstStyle>
          <a:p/>
        </p:txBody>
      </p:sp>
      <p:sp>
        <p:nvSpPr>
          <p:cNvPr id="53" name="Google Shape;53;p13"/>
          <p:cNvSpPr txBox="1"/>
          <p:nvPr>
            <p:ph idx="2" type="body"/>
          </p:nvPr>
        </p:nvSpPr>
        <p:spPr>
          <a:xfrm>
            <a:off x="285750" y="1446609"/>
            <a:ext cx="8572500" cy="3221400"/>
          </a:xfrm>
          <a:prstGeom prst="rect">
            <a:avLst/>
          </a:prstGeom>
          <a:noFill/>
          <a:ln>
            <a:noFill/>
          </a:ln>
        </p:spPr>
        <p:txBody>
          <a:bodyPr anchorCtr="0" anchor="t" bIns="32750" lIns="32750" spcFirstLastPara="1" rIns="32750" wrap="square" tIns="32750">
            <a:normAutofit/>
          </a:bodyPr>
          <a:lstStyle>
            <a:lvl1pPr indent="-304800" lvl="0" marL="457200" rtl="0" algn="l">
              <a:lnSpc>
                <a:spcPct val="100000"/>
              </a:lnSpc>
              <a:spcBef>
                <a:spcPts val="1800"/>
              </a:spcBef>
              <a:spcAft>
                <a:spcPts val="0"/>
              </a:spcAft>
              <a:buClr>
                <a:schemeClr val="accent1"/>
              </a:buClr>
              <a:buSzPts val="1200"/>
              <a:buChar char="▸"/>
              <a:defRPr/>
            </a:lvl1pPr>
            <a:lvl2pPr indent="-304800" lvl="1" marL="914400" rtl="0" algn="l">
              <a:lnSpc>
                <a:spcPct val="100000"/>
              </a:lnSpc>
              <a:spcBef>
                <a:spcPts val="1800"/>
              </a:spcBef>
              <a:spcAft>
                <a:spcPts val="0"/>
              </a:spcAft>
              <a:buClr>
                <a:schemeClr val="accent1"/>
              </a:buClr>
              <a:buSzPts val="1200"/>
              <a:buChar char="▸"/>
              <a:defRPr/>
            </a:lvl2pPr>
            <a:lvl3pPr indent="-304800" lvl="2" marL="1371600" rtl="0" algn="l">
              <a:lnSpc>
                <a:spcPct val="100000"/>
              </a:lnSpc>
              <a:spcBef>
                <a:spcPts val="1800"/>
              </a:spcBef>
              <a:spcAft>
                <a:spcPts val="0"/>
              </a:spcAft>
              <a:buClr>
                <a:schemeClr val="accent1"/>
              </a:buClr>
              <a:buSzPts val="1200"/>
              <a:buChar char="▸"/>
              <a:defRPr/>
            </a:lvl3pPr>
            <a:lvl4pPr indent="-304800" lvl="3" marL="1828800" rtl="0" algn="l">
              <a:lnSpc>
                <a:spcPct val="100000"/>
              </a:lnSpc>
              <a:spcBef>
                <a:spcPts val="1800"/>
              </a:spcBef>
              <a:spcAft>
                <a:spcPts val="0"/>
              </a:spcAft>
              <a:buClr>
                <a:schemeClr val="accent1"/>
              </a:buClr>
              <a:buSzPts val="1200"/>
              <a:buChar char="▸"/>
              <a:defRPr/>
            </a:lvl4pPr>
            <a:lvl5pPr indent="-304800" lvl="4" marL="2286000" rtl="0" algn="l">
              <a:lnSpc>
                <a:spcPct val="100000"/>
              </a:lnSpc>
              <a:spcBef>
                <a:spcPts val="1800"/>
              </a:spcBef>
              <a:spcAft>
                <a:spcPts val="0"/>
              </a:spcAft>
              <a:buClr>
                <a:schemeClr val="accent1"/>
              </a:buClr>
              <a:buSzPts val="1200"/>
              <a:buChar char="▸"/>
              <a:defRPr/>
            </a:lvl5pPr>
            <a:lvl6pPr indent="-304800" lvl="5" marL="2743200" rtl="0" algn="l">
              <a:lnSpc>
                <a:spcPct val="100000"/>
              </a:lnSpc>
              <a:spcBef>
                <a:spcPts val="1800"/>
              </a:spcBef>
              <a:spcAft>
                <a:spcPts val="0"/>
              </a:spcAft>
              <a:buSzPts val="1200"/>
              <a:buChar char="■"/>
              <a:defRPr/>
            </a:lvl6pPr>
            <a:lvl7pPr indent="-304800" lvl="6" marL="3200400" rtl="0" algn="l">
              <a:lnSpc>
                <a:spcPct val="100000"/>
              </a:lnSpc>
              <a:spcBef>
                <a:spcPts val="1800"/>
              </a:spcBef>
              <a:spcAft>
                <a:spcPts val="0"/>
              </a:spcAft>
              <a:buSzPts val="1200"/>
              <a:buChar char="●"/>
              <a:defRPr/>
            </a:lvl7pPr>
            <a:lvl8pPr indent="-304800" lvl="7" marL="3657600" rtl="0" algn="l">
              <a:lnSpc>
                <a:spcPct val="100000"/>
              </a:lnSpc>
              <a:spcBef>
                <a:spcPts val="1800"/>
              </a:spcBef>
              <a:spcAft>
                <a:spcPts val="0"/>
              </a:spcAft>
              <a:buSzPts val="1200"/>
              <a:buChar char="○"/>
              <a:defRPr/>
            </a:lvl8pPr>
            <a:lvl9pPr indent="-304800" lvl="8" marL="4114800" rtl="0" algn="l">
              <a:lnSpc>
                <a:spcPct val="100000"/>
              </a:lnSpc>
              <a:spcBef>
                <a:spcPts val="1800"/>
              </a:spcBef>
              <a:spcAft>
                <a:spcPts val="0"/>
              </a:spcAft>
              <a:buSzPts val="1200"/>
              <a:buChar char="■"/>
              <a:defRPr/>
            </a:lvl9pPr>
          </a:lstStyle>
          <a:p/>
        </p:txBody>
      </p:sp>
      <p:sp>
        <p:nvSpPr>
          <p:cNvPr id="54" name="Google Shape;54;p13"/>
          <p:cNvSpPr txBox="1"/>
          <p:nvPr>
            <p:ph idx="12" type="sldNum"/>
          </p:nvPr>
        </p:nvSpPr>
        <p:spPr>
          <a:xfrm>
            <a:off x="8568719" y="227707"/>
            <a:ext cx="285900" cy="250800"/>
          </a:xfrm>
          <a:prstGeom prst="rect">
            <a:avLst/>
          </a:prstGeom>
          <a:noFill/>
          <a:ln>
            <a:noFill/>
          </a:ln>
        </p:spPr>
        <p:txBody>
          <a:bodyPr anchorCtr="0" anchor="t" bIns="32750" lIns="32750" spcFirstLastPara="1" rIns="32750" wrap="square" tIns="32750">
            <a:spAutoFit/>
          </a:bodyPr>
          <a:lstStyle>
            <a:lvl1pPr indent="0" lvl="0"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1pPr>
            <a:lvl2pPr indent="0" lvl="1"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2pPr>
            <a:lvl3pPr indent="0" lvl="2"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3pPr>
            <a:lvl4pPr indent="0" lvl="3"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4pPr>
            <a:lvl5pPr indent="0" lvl="4"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5pPr>
            <a:lvl6pPr indent="0" lvl="5"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6pPr>
            <a:lvl7pPr indent="0" lvl="6"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7pPr>
            <a:lvl8pPr indent="0" lvl="7"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8pPr>
            <a:lvl9pPr indent="0" lvl="8"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Alt 1" showMasterSp="0">
  <p:cSld name="TITLE_AND_BODY_2">
    <p:spTree>
      <p:nvGrpSpPr>
        <p:cNvPr id="55" name="Shape 55"/>
        <p:cNvGrpSpPr/>
        <p:nvPr/>
      </p:nvGrpSpPr>
      <p:grpSpPr>
        <a:xfrm>
          <a:off x="0" y="0"/>
          <a:ext cx="0" cy="0"/>
          <a:chOff x="0" y="0"/>
          <a:chExt cx="0" cy="0"/>
        </a:xfrm>
      </p:grpSpPr>
      <p:sp>
        <p:nvSpPr>
          <p:cNvPr id="56" name="Google Shape;56;p14"/>
          <p:cNvSpPr txBox="1"/>
          <p:nvPr>
            <p:ph idx="1" type="body"/>
          </p:nvPr>
        </p:nvSpPr>
        <p:spPr>
          <a:xfrm>
            <a:off x="255871" y="129058"/>
            <a:ext cx="7858200" cy="241200"/>
          </a:xfrm>
          <a:prstGeom prst="rect">
            <a:avLst/>
          </a:prstGeom>
          <a:noFill/>
          <a:ln>
            <a:noFill/>
          </a:ln>
        </p:spPr>
        <p:txBody>
          <a:bodyPr anchorCtr="0" anchor="b" bIns="32750" lIns="32750" spcFirstLastPara="1" rIns="32750" wrap="square" tIns="32750">
            <a:spAutoFit/>
          </a:bodyPr>
          <a:lstStyle>
            <a:lvl1pPr indent="-228600" lvl="0" marL="457200" rtl="0" algn="l">
              <a:lnSpc>
                <a:spcPct val="80000"/>
              </a:lnSpc>
              <a:spcBef>
                <a:spcPts val="0"/>
              </a:spcBef>
              <a:spcAft>
                <a:spcPts val="0"/>
              </a:spcAft>
              <a:buClr>
                <a:srgbClr val="838787"/>
              </a:buClr>
              <a:buSzPts val="1500"/>
              <a:buFont typeface="Arial"/>
              <a:buNone/>
              <a:defRPr sz="1500" cap="none">
                <a:latin typeface="Arial"/>
                <a:ea typeface="Arial"/>
                <a:cs typeface="Arial"/>
                <a:sym typeface="Arial"/>
              </a:defRPr>
            </a:lvl1pPr>
            <a:lvl2pPr indent="-304800" lvl="1" marL="914400" rtl="0" algn="l">
              <a:lnSpc>
                <a:spcPct val="100000"/>
              </a:lnSpc>
              <a:spcBef>
                <a:spcPts val="1800"/>
              </a:spcBef>
              <a:spcAft>
                <a:spcPts val="0"/>
              </a:spcAft>
              <a:buSzPts val="1200"/>
              <a:buChar char="○"/>
              <a:defRPr/>
            </a:lvl2pPr>
            <a:lvl3pPr indent="-304800" lvl="2" marL="1371600" rtl="0" algn="l">
              <a:lnSpc>
                <a:spcPct val="100000"/>
              </a:lnSpc>
              <a:spcBef>
                <a:spcPts val="1800"/>
              </a:spcBef>
              <a:spcAft>
                <a:spcPts val="0"/>
              </a:spcAft>
              <a:buSzPts val="1200"/>
              <a:buChar char="■"/>
              <a:defRPr/>
            </a:lvl3pPr>
            <a:lvl4pPr indent="-304800" lvl="3" marL="1828800" rtl="0" algn="l">
              <a:lnSpc>
                <a:spcPct val="100000"/>
              </a:lnSpc>
              <a:spcBef>
                <a:spcPts val="1800"/>
              </a:spcBef>
              <a:spcAft>
                <a:spcPts val="0"/>
              </a:spcAft>
              <a:buSzPts val="1200"/>
              <a:buChar char="●"/>
              <a:defRPr/>
            </a:lvl4pPr>
            <a:lvl5pPr indent="-304800" lvl="4" marL="2286000" rtl="0" algn="l">
              <a:lnSpc>
                <a:spcPct val="100000"/>
              </a:lnSpc>
              <a:spcBef>
                <a:spcPts val="1800"/>
              </a:spcBef>
              <a:spcAft>
                <a:spcPts val="0"/>
              </a:spcAft>
              <a:buSzPts val="1200"/>
              <a:buChar char="○"/>
              <a:defRPr/>
            </a:lvl5pPr>
            <a:lvl6pPr indent="-304800" lvl="5" marL="2743200" rtl="0" algn="l">
              <a:lnSpc>
                <a:spcPct val="100000"/>
              </a:lnSpc>
              <a:spcBef>
                <a:spcPts val="1800"/>
              </a:spcBef>
              <a:spcAft>
                <a:spcPts val="0"/>
              </a:spcAft>
              <a:buSzPts val="1200"/>
              <a:buChar char="■"/>
              <a:defRPr/>
            </a:lvl6pPr>
            <a:lvl7pPr indent="-304800" lvl="6" marL="3200400" rtl="0" algn="l">
              <a:lnSpc>
                <a:spcPct val="100000"/>
              </a:lnSpc>
              <a:spcBef>
                <a:spcPts val="1800"/>
              </a:spcBef>
              <a:spcAft>
                <a:spcPts val="0"/>
              </a:spcAft>
              <a:buSzPts val="1200"/>
              <a:buChar char="●"/>
              <a:defRPr/>
            </a:lvl7pPr>
            <a:lvl8pPr indent="-304800" lvl="7" marL="3657600" rtl="0" algn="l">
              <a:lnSpc>
                <a:spcPct val="100000"/>
              </a:lnSpc>
              <a:spcBef>
                <a:spcPts val="1800"/>
              </a:spcBef>
              <a:spcAft>
                <a:spcPts val="0"/>
              </a:spcAft>
              <a:buSzPts val="1200"/>
              <a:buChar char="○"/>
              <a:defRPr/>
            </a:lvl8pPr>
            <a:lvl9pPr indent="-304800" lvl="8" marL="4114800" rtl="0" algn="l">
              <a:lnSpc>
                <a:spcPct val="100000"/>
              </a:lnSpc>
              <a:spcBef>
                <a:spcPts val="1800"/>
              </a:spcBef>
              <a:spcAft>
                <a:spcPts val="0"/>
              </a:spcAft>
              <a:buSzPts val="1200"/>
              <a:buChar char="■"/>
              <a:defRPr/>
            </a:lvl9pPr>
          </a:lstStyle>
          <a:p/>
        </p:txBody>
      </p:sp>
      <p:sp>
        <p:nvSpPr>
          <p:cNvPr id="57" name="Google Shape;57;p14"/>
          <p:cNvSpPr txBox="1"/>
          <p:nvPr>
            <p:ph type="title"/>
          </p:nvPr>
        </p:nvSpPr>
        <p:spPr>
          <a:xfrm>
            <a:off x="285750" y="810369"/>
            <a:ext cx="8572500" cy="381600"/>
          </a:xfrm>
          <a:prstGeom prst="rect">
            <a:avLst/>
          </a:prstGeom>
          <a:noFill/>
          <a:ln>
            <a:noFill/>
          </a:ln>
        </p:spPr>
        <p:txBody>
          <a:bodyPr anchorCtr="0" anchor="t" bIns="32750" lIns="32750" spcFirstLastPara="1" rIns="32750" wrap="square" tIns="32750">
            <a:normAutofit/>
          </a:bodyPr>
          <a:lstStyle>
            <a:lvl1pPr lvl="0" rtl="0" algn="l">
              <a:lnSpc>
                <a:spcPct val="80000"/>
              </a:lnSpc>
              <a:spcBef>
                <a:spcPts val="1800"/>
              </a:spcBef>
              <a:spcAft>
                <a:spcPts val="0"/>
              </a:spcAft>
              <a:buClr>
                <a:schemeClr val="accent1"/>
              </a:buClr>
              <a:buSzPts val="1200"/>
              <a:buNone/>
              <a:defRPr/>
            </a:lvl1pPr>
            <a:lvl2pPr lvl="1" rtl="0" algn="l">
              <a:lnSpc>
                <a:spcPct val="80000"/>
              </a:lnSpc>
              <a:spcBef>
                <a:spcPts val="1800"/>
              </a:spcBef>
              <a:spcAft>
                <a:spcPts val="0"/>
              </a:spcAft>
              <a:buClr>
                <a:schemeClr val="accent1"/>
              </a:buClr>
              <a:buSzPts val="1200"/>
              <a:buNone/>
              <a:defRPr/>
            </a:lvl2pPr>
            <a:lvl3pPr lvl="2" rtl="0" algn="l">
              <a:lnSpc>
                <a:spcPct val="80000"/>
              </a:lnSpc>
              <a:spcBef>
                <a:spcPts val="1800"/>
              </a:spcBef>
              <a:spcAft>
                <a:spcPts val="0"/>
              </a:spcAft>
              <a:buClr>
                <a:schemeClr val="accent1"/>
              </a:buClr>
              <a:buSzPts val="1200"/>
              <a:buNone/>
              <a:defRPr/>
            </a:lvl3pPr>
            <a:lvl4pPr lvl="3" rtl="0" algn="l">
              <a:lnSpc>
                <a:spcPct val="80000"/>
              </a:lnSpc>
              <a:spcBef>
                <a:spcPts val="1800"/>
              </a:spcBef>
              <a:spcAft>
                <a:spcPts val="0"/>
              </a:spcAft>
              <a:buClr>
                <a:schemeClr val="accent1"/>
              </a:buClr>
              <a:buSzPts val="1200"/>
              <a:buNone/>
              <a:defRPr/>
            </a:lvl4pPr>
            <a:lvl5pPr lvl="4" rtl="0" algn="l">
              <a:lnSpc>
                <a:spcPct val="80000"/>
              </a:lnSpc>
              <a:spcBef>
                <a:spcPts val="1800"/>
              </a:spcBef>
              <a:spcAft>
                <a:spcPts val="0"/>
              </a:spcAft>
              <a:buClr>
                <a:schemeClr val="accent1"/>
              </a:buClr>
              <a:buSzPts val="1200"/>
              <a:buNone/>
              <a:defRPr/>
            </a:lvl5pPr>
            <a:lvl6pPr lvl="5" rtl="0" algn="l">
              <a:lnSpc>
                <a:spcPct val="80000"/>
              </a:lnSpc>
              <a:spcBef>
                <a:spcPts val="1800"/>
              </a:spcBef>
              <a:spcAft>
                <a:spcPts val="0"/>
              </a:spcAft>
              <a:buClr>
                <a:schemeClr val="accent1"/>
              </a:buClr>
              <a:buSzPts val="1200"/>
              <a:buNone/>
              <a:defRPr/>
            </a:lvl6pPr>
            <a:lvl7pPr lvl="6" rtl="0" algn="l">
              <a:lnSpc>
                <a:spcPct val="80000"/>
              </a:lnSpc>
              <a:spcBef>
                <a:spcPts val="1800"/>
              </a:spcBef>
              <a:spcAft>
                <a:spcPts val="0"/>
              </a:spcAft>
              <a:buClr>
                <a:schemeClr val="accent1"/>
              </a:buClr>
              <a:buSzPts val="1200"/>
              <a:buNone/>
              <a:defRPr/>
            </a:lvl7pPr>
            <a:lvl8pPr lvl="7" rtl="0" algn="l">
              <a:lnSpc>
                <a:spcPct val="80000"/>
              </a:lnSpc>
              <a:spcBef>
                <a:spcPts val="1800"/>
              </a:spcBef>
              <a:spcAft>
                <a:spcPts val="0"/>
              </a:spcAft>
              <a:buClr>
                <a:schemeClr val="accent1"/>
              </a:buClr>
              <a:buSzPts val="1200"/>
              <a:buNone/>
              <a:defRPr/>
            </a:lvl8pPr>
            <a:lvl9pPr lvl="8" rtl="0" algn="l">
              <a:lnSpc>
                <a:spcPct val="80000"/>
              </a:lnSpc>
              <a:spcBef>
                <a:spcPts val="1800"/>
              </a:spcBef>
              <a:spcAft>
                <a:spcPts val="0"/>
              </a:spcAft>
              <a:buClr>
                <a:schemeClr val="accent1"/>
              </a:buClr>
              <a:buSzPts val="1200"/>
              <a:buNone/>
              <a:defRPr/>
            </a:lvl9pPr>
          </a:lstStyle>
          <a:p/>
        </p:txBody>
      </p:sp>
      <p:sp>
        <p:nvSpPr>
          <p:cNvPr id="58" name="Google Shape;58;p14"/>
          <p:cNvSpPr txBox="1"/>
          <p:nvPr>
            <p:ph idx="2" type="body"/>
          </p:nvPr>
        </p:nvSpPr>
        <p:spPr>
          <a:xfrm>
            <a:off x="285750" y="1446609"/>
            <a:ext cx="8572500" cy="3221400"/>
          </a:xfrm>
          <a:prstGeom prst="rect">
            <a:avLst/>
          </a:prstGeom>
          <a:noFill/>
          <a:ln>
            <a:noFill/>
          </a:ln>
        </p:spPr>
        <p:txBody>
          <a:bodyPr anchorCtr="0" anchor="t" bIns="32750" lIns="32750" spcFirstLastPara="1" rIns="32750" wrap="square" tIns="32750">
            <a:normAutofit/>
          </a:bodyPr>
          <a:lstStyle>
            <a:lvl1pPr indent="-304800" lvl="0" marL="457200" rtl="0" algn="l">
              <a:lnSpc>
                <a:spcPct val="100000"/>
              </a:lnSpc>
              <a:spcBef>
                <a:spcPts val="1800"/>
              </a:spcBef>
              <a:spcAft>
                <a:spcPts val="0"/>
              </a:spcAft>
              <a:buClr>
                <a:schemeClr val="accent1"/>
              </a:buClr>
              <a:buSzPts val="1200"/>
              <a:buChar char="▸"/>
              <a:defRPr/>
            </a:lvl1pPr>
            <a:lvl2pPr indent="-304800" lvl="1" marL="914400" rtl="0" algn="l">
              <a:lnSpc>
                <a:spcPct val="100000"/>
              </a:lnSpc>
              <a:spcBef>
                <a:spcPts val="1800"/>
              </a:spcBef>
              <a:spcAft>
                <a:spcPts val="0"/>
              </a:spcAft>
              <a:buClr>
                <a:schemeClr val="accent1"/>
              </a:buClr>
              <a:buSzPts val="1200"/>
              <a:buChar char="▸"/>
              <a:defRPr/>
            </a:lvl2pPr>
            <a:lvl3pPr indent="-304800" lvl="2" marL="1371600" rtl="0" algn="l">
              <a:lnSpc>
                <a:spcPct val="100000"/>
              </a:lnSpc>
              <a:spcBef>
                <a:spcPts val="1800"/>
              </a:spcBef>
              <a:spcAft>
                <a:spcPts val="0"/>
              </a:spcAft>
              <a:buClr>
                <a:schemeClr val="accent1"/>
              </a:buClr>
              <a:buSzPts val="1200"/>
              <a:buChar char="▸"/>
              <a:defRPr/>
            </a:lvl3pPr>
            <a:lvl4pPr indent="-304800" lvl="3" marL="1828800" rtl="0" algn="l">
              <a:lnSpc>
                <a:spcPct val="100000"/>
              </a:lnSpc>
              <a:spcBef>
                <a:spcPts val="1800"/>
              </a:spcBef>
              <a:spcAft>
                <a:spcPts val="0"/>
              </a:spcAft>
              <a:buClr>
                <a:schemeClr val="accent1"/>
              </a:buClr>
              <a:buSzPts val="1200"/>
              <a:buChar char="▸"/>
              <a:defRPr/>
            </a:lvl4pPr>
            <a:lvl5pPr indent="-304800" lvl="4" marL="2286000" rtl="0" algn="l">
              <a:lnSpc>
                <a:spcPct val="100000"/>
              </a:lnSpc>
              <a:spcBef>
                <a:spcPts val="1800"/>
              </a:spcBef>
              <a:spcAft>
                <a:spcPts val="0"/>
              </a:spcAft>
              <a:buClr>
                <a:schemeClr val="accent1"/>
              </a:buClr>
              <a:buSzPts val="1200"/>
              <a:buChar char="▸"/>
              <a:defRPr/>
            </a:lvl5pPr>
            <a:lvl6pPr indent="-304800" lvl="5" marL="2743200" rtl="0" algn="l">
              <a:lnSpc>
                <a:spcPct val="100000"/>
              </a:lnSpc>
              <a:spcBef>
                <a:spcPts val="1800"/>
              </a:spcBef>
              <a:spcAft>
                <a:spcPts val="0"/>
              </a:spcAft>
              <a:buSzPts val="1200"/>
              <a:buChar char="■"/>
              <a:defRPr/>
            </a:lvl6pPr>
            <a:lvl7pPr indent="-304800" lvl="6" marL="3200400" rtl="0" algn="l">
              <a:lnSpc>
                <a:spcPct val="100000"/>
              </a:lnSpc>
              <a:spcBef>
                <a:spcPts val="1800"/>
              </a:spcBef>
              <a:spcAft>
                <a:spcPts val="0"/>
              </a:spcAft>
              <a:buSzPts val="1200"/>
              <a:buChar char="●"/>
              <a:defRPr/>
            </a:lvl7pPr>
            <a:lvl8pPr indent="-304800" lvl="7" marL="3657600" rtl="0" algn="l">
              <a:lnSpc>
                <a:spcPct val="100000"/>
              </a:lnSpc>
              <a:spcBef>
                <a:spcPts val="1800"/>
              </a:spcBef>
              <a:spcAft>
                <a:spcPts val="0"/>
              </a:spcAft>
              <a:buSzPts val="1200"/>
              <a:buChar char="○"/>
              <a:defRPr/>
            </a:lvl8pPr>
            <a:lvl9pPr indent="-304800" lvl="8" marL="4114800" rtl="0" algn="l">
              <a:lnSpc>
                <a:spcPct val="100000"/>
              </a:lnSpc>
              <a:spcBef>
                <a:spcPts val="1800"/>
              </a:spcBef>
              <a:spcAft>
                <a:spcPts val="0"/>
              </a:spcAft>
              <a:buSzPts val="1200"/>
              <a:buChar char="■"/>
              <a:defRPr/>
            </a:lvl9pPr>
          </a:lstStyle>
          <a:p/>
        </p:txBody>
      </p:sp>
      <p:sp>
        <p:nvSpPr>
          <p:cNvPr id="59" name="Google Shape;59;p14"/>
          <p:cNvSpPr txBox="1"/>
          <p:nvPr>
            <p:ph idx="12" type="sldNum"/>
          </p:nvPr>
        </p:nvSpPr>
        <p:spPr>
          <a:xfrm>
            <a:off x="8568719" y="227707"/>
            <a:ext cx="285900" cy="250800"/>
          </a:xfrm>
          <a:prstGeom prst="rect">
            <a:avLst/>
          </a:prstGeom>
          <a:noFill/>
          <a:ln>
            <a:noFill/>
          </a:ln>
        </p:spPr>
        <p:txBody>
          <a:bodyPr anchorCtr="0" anchor="t" bIns="32750" lIns="32750" spcFirstLastPara="1" rIns="32750" wrap="square" tIns="32750">
            <a:spAutoFit/>
          </a:bodyPr>
          <a:lstStyle>
            <a:lvl1pPr indent="0" lvl="0"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1pPr>
            <a:lvl2pPr indent="0" lvl="1"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2pPr>
            <a:lvl3pPr indent="0" lvl="2"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3pPr>
            <a:lvl4pPr indent="0" lvl="3"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4pPr>
            <a:lvl5pPr indent="0" lvl="4"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5pPr>
            <a:lvl6pPr indent="0" lvl="5"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6pPr>
            <a:lvl7pPr indent="0" lvl="6"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7pPr>
            <a:lvl8pPr indent="0" lvl="7"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8pPr>
            <a:lvl9pPr indent="0" lvl="8"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lt" showMasterSp="0">
  <p:cSld name="Blank Alt">
    <p:spTree>
      <p:nvGrpSpPr>
        <p:cNvPr id="60" name="Shape 60"/>
        <p:cNvGrpSpPr/>
        <p:nvPr/>
      </p:nvGrpSpPr>
      <p:grpSpPr>
        <a:xfrm>
          <a:off x="0" y="0"/>
          <a:ext cx="0" cy="0"/>
          <a:chOff x="0" y="0"/>
          <a:chExt cx="0" cy="0"/>
        </a:xfrm>
      </p:grpSpPr>
      <p:sp>
        <p:nvSpPr>
          <p:cNvPr id="61" name="Google Shape;61;p15"/>
          <p:cNvSpPr txBox="1"/>
          <p:nvPr>
            <p:ph idx="12" type="sldNum"/>
          </p:nvPr>
        </p:nvSpPr>
        <p:spPr>
          <a:xfrm>
            <a:off x="8568719" y="227707"/>
            <a:ext cx="285900" cy="250800"/>
          </a:xfrm>
          <a:prstGeom prst="rect">
            <a:avLst/>
          </a:prstGeom>
          <a:noFill/>
          <a:ln>
            <a:noFill/>
          </a:ln>
        </p:spPr>
        <p:txBody>
          <a:bodyPr anchorCtr="0" anchor="t" bIns="32750" lIns="32750" spcFirstLastPara="1" rIns="32750" wrap="square" tIns="32750">
            <a:spAutoFit/>
          </a:bodyPr>
          <a:lstStyle>
            <a:lvl1pPr indent="0" lvl="0"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1pPr>
            <a:lvl2pPr indent="0" lvl="1"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2pPr>
            <a:lvl3pPr indent="0" lvl="2"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3pPr>
            <a:lvl4pPr indent="0" lvl="3"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4pPr>
            <a:lvl5pPr indent="0" lvl="4"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5pPr>
            <a:lvl6pPr indent="0" lvl="5"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6pPr>
            <a:lvl7pPr indent="0" lvl="6"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7pPr>
            <a:lvl8pPr indent="0" lvl="7"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8pPr>
            <a:lvl9pPr indent="0" lvl="8" marL="0" rtl="0" algn="r">
              <a:lnSpc>
                <a:spcPct val="80000"/>
              </a:lnSpc>
              <a:spcBef>
                <a:spcPts val="0"/>
              </a:spcBef>
              <a:spcAft>
                <a:spcPts val="0"/>
              </a:spcAft>
              <a:buClr>
                <a:srgbClr val="838787"/>
              </a:buClr>
              <a:buSzPts val="1500"/>
              <a:buFont typeface="Arial"/>
              <a:buNone/>
              <a:defRPr sz="15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id="66" name="Google Shape;66;p16"/>
          <p:cNvPicPr preferRelativeResize="0"/>
          <p:nvPr/>
        </p:nvPicPr>
        <p:blipFill rotWithShape="1">
          <a:blip r:embed="rId3">
            <a:alphaModFix/>
          </a:blip>
          <a:srcRect b="49623" l="2845" r="69205" t="11352"/>
          <a:stretch/>
        </p:blipFill>
        <p:spPr>
          <a:xfrm>
            <a:off x="216125" y="84550"/>
            <a:ext cx="876845" cy="688676"/>
          </a:xfrm>
          <a:prstGeom prst="rect">
            <a:avLst/>
          </a:prstGeom>
          <a:noFill/>
          <a:ln>
            <a:noFill/>
          </a:ln>
        </p:spPr>
      </p:pic>
      <p:pic>
        <p:nvPicPr>
          <p:cNvPr id="67" name="Google Shape;67;p16"/>
          <p:cNvPicPr preferRelativeResize="0"/>
          <p:nvPr/>
        </p:nvPicPr>
        <p:blipFill rotWithShape="1">
          <a:blip r:embed="rId4">
            <a:alphaModFix amt="40000"/>
          </a:blip>
          <a:srcRect b="15805" l="13523" r="49253" t="49609"/>
          <a:stretch/>
        </p:blipFill>
        <p:spPr>
          <a:xfrm rot="10800000">
            <a:off x="-1" y="3626249"/>
            <a:ext cx="1632876" cy="1517251"/>
          </a:xfrm>
          <a:prstGeom prst="rect">
            <a:avLst/>
          </a:prstGeom>
          <a:noFill/>
          <a:ln>
            <a:noFill/>
          </a:ln>
        </p:spPr>
      </p:pic>
      <p:pic>
        <p:nvPicPr>
          <p:cNvPr id="68" name="Google Shape;68;p16"/>
          <p:cNvPicPr preferRelativeResize="0"/>
          <p:nvPr/>
        </p:nvPicPr>
        <p:blipFill rotWithShape="1">
          <a:blip r:embed="rId4">
            <a:alphaModFix amt="40000"/>
          </a:blip>
          <a:srcRect b="15805" l="13523" r="49253" t="49609"/>
          <a:stretch/>
        </p:blipFill>
        <p:spPr>
          <a:xfrm>
            <a:off x="7511125" y="0"/>
            <a:ext cx="1632876" cy="1517261"/>
          </a:xfrm>
          <a:prstGeom prst="rect">
            <a:avLst/>
          </a:prstGeom>
          <a:noFill/>
          <a:ln>
            <a:noFill/>
          </a:ln>
        </p:spPr>
      </p:pic>
      <p:sp>
        <p:nvSpPr>
          <p:cNvPr id="69" name="Google Shape;69;p16"/>
          <p:cNvSpPr txBox="1"/>
          <p:nvPr>
            <p:ph type="title"/>
          </p:nvPr>
        </p:nvSpPr>
        <p:spPr>
          <a:xfrm>
            <a:off x="641700" y="1942875"/>
            <a:ext cx="786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GB">
                <a:solidFill>
                  <a:srgbClr val="1A3E74"/>
                </a:solidFill>
                <a:latin typeface="Montserrat"/>
                <a:ea typeface="Montserrat"/>
                <a:cs typeface="Montserrat"/>
                <a:sym typeface="Montserrat"/>
              </a:rPr>
              <a:t>Blueprint for European Volunteering</a:t>
            </a:r>
            <a:endParaRPr b="1">
              <a:solidFill>
                <a:srgbClr val="1A3E74"/>
              </a:solidFill>
              <a:latin typeface="Montserrat"/>
              <a:ea typeface="Montserrat"/>
              <a:cs typeface="Montserrat"/>
              <a:sym typeface="Montserrat"/>
            </a:endParaRPr>
          </a:p>
        </p:txBody>
      </p:sp>
      <p:sp>
        <p:nvSpPr>
          <p:cNvPr id="70" name="Google Shape;70;p16"/>
          <p:cNvSpPr txBox="1"/>
          <p:nvPr/>
        </p:nvSpPr>
        <p:spPr>
          <a:xfrm>
            <a:off x="2291400" y="2937450"/>
            <a:ext cx="4561200" cy="6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FF9900"/>
                </a:solidFill>
                <a:latin typeface="Montserrat"/>
                <a:ea typeface="Montserrat"/>
                <a:cs typeface="Montserrat"/>
                <a:sym typeface="Montserrat"/>
              </a:rPr>
              <a:t> #BEV2030</a:t>
            </a:r>
            <a:endParaRPr b="1" sz="2000">
              <a:solidFill>
                <a:srgbClr val="FF9900"/>
              </a:solidFill>
              <a:latin typeface="Montserrat"/>
              <a:ea typeface="Montserrat"/>
              <a:cs typeface="Montserrat"/>
              <a:sym typeface="Montserrat"/>
            </a:endParaRPr>
          </a:p>
        </p:txBody>
      </p:sp>
      <p:pic>
        <p:nvPicPr>
          <p:cNvPr id="71" name="Google Shape;71;p16"/>
          <p:cNvPicPr preferRelativeResize="0"/>
          <p:nvPr/>
        </p:nvPicPr>
        <p:blipFill>
          <a:blip r:embed="rId5">
            <a:alphaModFix/>
          </a:blip>
          <a:stretch>
            <a:fillRect/>
          </a:stretch>
        </p:blipFill>
        <p:spPr>
          <a:xfrm>
            <a:off x="7411525" y="4711696"/>
            <a:ext cx="1635024" cy="343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txBox="1"/>
          <p:nvPr/>
        </p:nvSpPr>
        <p:spPr>
          <a:xfrm>
            <a:off x="269950" y="134900"/>
            <a:ext cx="48864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000">
                <a:solidFill>
                  <a:srgbClr val="1A3E74"/>
                </a:solidFill>
                <a:latin typeface="Montserrat"/>
                <a:ea typeface="Montserrat"/>
                <a:cs typeface="Montserrat"/>
                <a:sym typeface="Montserrat"/>
              </a:rPr>
              <a:t>4. Appreciation of contribution</a:t>
            </a:r>
            <a:endParaRPr b="1" sz="2000">
              <a:latin typeface="Montserrat"/>
              <a:ea typeface="Montserrat"/>
              <a:cs typeface="Montserrat"/>
              <a:sym typeface="Montserrat"/>
            </a:endParaRPr>
          </a:p>
        </p:txBody>
      </p:sp>
      <p:sp>
        <p:nvSpPr>
          <p:cNvPr id="230" name="Google Shape;230;p25"/>
          <p:cNvSpPr/>
          <p:nvPr/>
        </p:nvSpPr>
        <p:spPr>
          <a:xfrm>
            <a:off x="146050" y="139700"/>
            <a:ext cx="123900" cy="3714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25"/>
          <p:cNvSpPr/>
          <p:nvPr/>
        </p:nvSpPr>
        <p:spPr>
          <a:xfrm>
            <a:off x="821875" y="3639075"/>
            <a:ext cx="2019000" cy="9663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25"/>
          <p:cNvSpPr/>
          <p:nvPr/>
        </p:nvSpPr>
        <p:spPr>
          <a:xfrm>
            <a:off x="5859475" y="1665850"/>
            <a:ext cx="2019000" cy="9663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25"/>
          <p:cNvSpPr txBox="1"/>
          <p:nvPr/>
        </p:nvSpPr>
        <p:spPr>
          <a:xfrm>
            <a:off x="6040225" y="1899000"/>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4.3 Validation of learning</a:t>
            </a:r>
            <a:endParaRPr b="1">
              <a:solidFill>
                <a:schemeClr val="lt1"/>
              </a:solidFill>
              <a:latin typeface="Calibri"/>
              <a:ea typeface="Calibri"/>
              <a:cs typeface="Calibri"/>
              <a:sym typeface="Calibri"/>
            </a:endParaRPr>
          </a:p>
        </p:txBody>
      </p:sp>
      <p:sp>
        <p:nvSpPr>
          <p:cNvPr id="234" name="Google Shape;234;p25"/>
          <p:cNvSpPr/>
          <p:nvPr/>
        </p:nvSpPr>
        <p:spPr>
          <a:xfrm>
            <a:off x="3340675" y="1663050"/>
            <a:ext cx="2019000" cy="9690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25"/>
          <p:cNvSpPr txBox="1"/>
          <p:nvPr/>
        </p:nvSpPr>
        <p:spPr>
          <a:xfrm>
            <a:off x="3521413" y="1900438"/>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4.2 Beyond service delivery</a:t>
            </a:r>
            <a:endParaRPr b="1">
              <a:solidFill>
                <a:schemeClr val="lt1"/>
              </a:solidFill>
              <a:latin typeface="Calibri"/>
              <a:ea typeface="Calibri"/>
              <a:cs typeface="Calibri"/>
              <a:sym typeface="Calibri"/>
            </a:endParaRPr>
          </a:p>
        </p:txBody>
      </p:sp>
      <p:sp>
        <p:nvSpPr>
          <p:cNvPr id="236" name="Google Shape;236;p25"/>
          <p:cNvSpPr/>
          <p:nvPr/>
        </p:nvSpPr>
        <p:spPr>
          <a:xfrm>
            <a:off x="821875" y="1665850"/>
            <a:ext cx="2019000" cy="9663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25"/>
          <p:cNvSpPr txBox="1"/>
          <p:nvPr/>
        </p:nvSpPr>
        <p:spPr>
          <a:xfrm>
            <a:off x="1002625" y="1811500"/>
            <a:ext cx="1657500" cy="7125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4.1 Societal challenges and communication</a:t>
            </a:r>
            <a:endParaRPr b="1">
              <a:solidFill>
                <a:schemeClr val="lt1"/>
              </a:solidFill>
              <a:latin typeface="Calibri"/>
              <a:ea typeface="Calibri"/>
              <a:cs typeface="Calibri"/>
              <a:sym typeface="Calibri"/>
            </a:endParaRPr>
          </a:p>
        </p:txBody>
      </p:sp>
      <p:sp>
        <p:nvSpPr>
          <p:cNvPr id="238" name="Google Shape;238;p25"/>
          <p:cNvSpPr txBox="1"/>
          <p:nvPr/>
        </p:nvSpPr>
        <p:spPr>
          <a:xfrm>
            <a:off x="1002625" y="387367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4.4 Research and measurement</a:t>
            </a:r>
            <a:endParaRPr b="1">
              <a:solidFill>
                <a:schemeClr val="lt1"/>
              </a:solidFill>
              <a:latin typeface="Calibri"/>
              <a:ea typeface="Calibri"/>
              <a:cs typeface="Calibri"/>
              <a:sym typeface="Calibri"/>
            </a:endParaRPr>
          </a:p>
        </p:txBody>
      </p:sp>
      <p:pic>
        <p:nvPicPr>
          <p:cNvPr id="239" name="Google Shape;239;p25"/>
          <p:cNvPicPr preferRelativeResize="0"/>
          <p:nvPr/>
        </p:nvPicPr>
        <p:blipFill rotWithShape="1">
          <a:blip r:embed="rId3">
            <a:alphaModFix amt="40000"/>
          </a:blip>
          <a:srcRect b="2462" l="2964" r="42837" t="13792"/>
          <a:stretch/>
        </p:blipFill>
        <p:spPr>
          <a:xfrm>
            <a:off x="8158450" y="-48000"/>
            <a:ext cx="1287051" cy="1988699"/>
          </a:xfrm>
          <a:prstGeom prst="rect">
            <a:avLst/>
          </a:prstGeom>
          <a:noFill/>
          <a:ln>
            <a:noFill/>
          </a:ln>
        </p:spPr>
      </p:pic>
      <p:pic>
        <p:nvPicPr>
          <p:cNvPr id="240" name="Google Shape;240;p25"/>
          <p:cNvPicPr preferRelativeResize="0"/>
          <p:nvPr/>
        </p:nvPicPr>
        <p:blipFill rotWithShape="1">
          <a:blip r:embed="rId3">
            <a:alphaModFix amt="40000"/>
          </a:blip>
          <a:srcRect b="2462" l="2964" r="42837" t="13792"/>
          <a:stretch/>
        </p:blipFill>
        <p:spPr>
          <a:xfrm>
            <a:off x="8158450" y="1706450"/>
            <a:ext cx="1287051" cy="1988699"/>
          </a:xfrm>
          <a:prstGeom prst="rect">
            <a:avLst/>
          </a:prstGeom>
          <a:noFill/>
          <a:ln>
            <a:noFill/>
          </a:ln>
        </p:spPr>
      </p:pic>
      <p:pic>
        <p:nvPicPr>
          <p:cNvPr id="241" name="Google Shape;241;p25"/>
          <p:cNvPicPr preferRelativeResize="0"/>
          <p:nvPr/>
        </p:nvPicPr>
        <p:blipFill rotWithShape="1">
          <a:blip r:embed="rId3">
            <a:alphaModFix amt="40000"/>
          </a:blip>
          <a:srcRect b="2462" l="2964" r="42837" t="13792"/>
          <a:stretch/>
        </p:blipFill>
        <p:spPr>
          <a:xfrm>
            <a:off x="8158450" y="3474988"/>
            <a:ext cx="1287051" cy="1988699"/>
          </a:xfrm>
          <a:prstGeom prst="rect">
            <a:avLst/>
          </a:prstGeom>
          <a:noFill/>
          <a:ln>
            <a:noFill/>
          </a:ln>
        </p:spPr>
      </p:pic>
      <p:pic>
        <p:nvPicPr>
          <p:cNvPr id="242" name="Google Shape;242;p25"/>
          <p:cNvPicPr preferRelativeResize="0"/>
          <p:nvPr/>
        </p:nvPicPr>
        <p:blipFill rotWithShape="1">
          <a:blip r:embed="rId4">
            <a:alphaModFix/>
          </a:blip>
          <a:srcRect b="3249" l="5052" r="74963" t="61508"/>
          <a:stretch/>
        </p:blipFill>
        <p:spPr>
          <a:xfrm>
            <a:off x="1407925" y="971435"/>
            <a:ext cx="846902" cy="840064"/>
          </a:xfrm>
          <a:prstGeom prst="rect">
            <a:avLst/>
          </a:prstGeom>
          <a:noFill/>
          <a:ln>
            <a:noFill/>
          </a:ln>
        </p:spPr>
      </p:pic>
      <p:pic>
        <p:nvPicPr>
          <p:cNvPr id="243" name="Google Shape;243;p25"/>
          <p:cNvPicPr preferRelativeResize="0"/>
          <p:nvPr/>
        </p:nvPicPr>
        <p:blipFill rotWithShape="1">
          <a:blip r:embed="rId4">
            <a:alphaModFix/>
          </a:blip>
          <a:srcRect b="3823" l="27615" r="52400" t="60933"/>
          <a:stretch/>
        </p:blipFill>
        <p:spPr>
          <a:xfrm>
            <a:off x="3926725" y="971435"/>
            <a:ext cx="846902" cy="840065"/>
          </a:xfrm>
          <a:prstGeom prst="rect">
            <a:avLst/>
          </a:prstGeom>
          <a:noFill/>
          <a:ln>
            <a:noFill/>
          </a:ln>
        </p:spPr>
      </p:pic>
      <p:pic>
        <p:nvPicPr>
          <p:cNvPr id="244" name="Google Shape;244;p25"/>
          <p:cNvPicPr preferRelativeResize="0"/>
          <p:nvPr/>
        </p:nvPicPr>
        <p:blipFill rotWithShape="1">
          <a:blip r:embed="rId4">
            <a:alphaModFix/>
          </a:blip>
          <a:srcRect b="3823" l="49748" r="30266" t="60933"/>
          <a:stretch/>
        </p:blipFill>
        <p:spPr>
          <a:xfrm>
            <a:off x="6445525" y="971435"/>
            <a:ext cx="846898" cy="840065"/>
          </a:xfrm>
          <a:prstGeom prst="rect">
            <a:avLst/>
          </a:prstGeom>
          <a:noFill/>
          <a:ln>
            <a:noFill/>
          </a:ln>
        </p:spPr>
      </p:pic>
      <p:pic>
        <p:nvPicPr>
          <p:cNvPr id="245" name="Google Shape;245;p25"/>
          <p:cNvPicPr preferRelativeResize="0"/>
          <p:nvPr/>
        </p:nvPicPr>
        <p:blipFill rotWithShape="1">
          <a:blip r:embed="rId4">
            <a:alphaModFix/>
          </a:blip>
          <a:srcRect b="3823" l="71881" r="8133" t="60933"/>
          <a:stretch/>
        </p:blipFill>
        <p:spPr>
          <a:xfrm>
            <a:off x="1407925" y="2922710"/>
            <a:ext cx="846898" cy="8400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nvSpPr>
        <p:spPr>
          <a:xfrm>
            <a:off x="269950" y="134900"/>
            <a:ext cx="48864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000">
                <a:solidFill>
                  <a:srgbClr val="E89146"/>
                </a:solidFill>
                <a:latin typeface="Montserrat"/>
                <a:ea typeface="Montserrat"/>
                <a:cs typeface="Montserrat"/>
                <a:sym typeface="Montserrat"/>
              </a:rPr>
              <a:t>5. Resources for more Value</a:t>
            </a:r>
            <a:endParaRPr b="1" sz="2000">
              <a:latin typeface="Montserrat"/>
              <a:ea typeface="Montserrat"/>
              <a:cs typeface="Montserrat"/>
              <a:sym typeface="Montserrat"/>
            </a:endParaRPr>
          </a:p>
        </p:txBody>
      </p:sp>
      <p:sp>
        <p:nvSpPr>
          <p:cNvPr id="251" name="Google Shape;251;p26"/>
          <p:cNvSpPr/>
          <p:nvPr/>
        </p:nvSpPr>
        <p:spPr>
          <a:xfrm>
            <a:off x="146050" y="139700"/>
            <a:ext cx="123900" cy="371400"/>
          </a:xfrm>
          <a:prstGeom prst="rect">
            <a:avLst/>
          </a:prstGeom>
          <a:solidFill>
            <a:srgbClr val="E89146"/>
          </a:solidFill>
          <a:ln cap="flat" cmpd="sng" w="9525">
            <a:solidFill>
              <a:srgbClr val="E891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26"/>
          <p:cNvSpPr/>
          <p:nvPr/>
        </p:nvSpPr>
        <p:spPr>
          <a:xfrm>
            <a:off x="5836625" y="3639075"/>
            <a:ext cx="2019000" cy="917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6"/>
          <p:cNvSpPr txBox="1"/>
          <p:nvPr/>
        </p:nvSpPr>
        <p:spPr>
          <a:xfrm>
            <a:off x="5836625" y="3741525"/>
            <a:ext cx="2019000" cy="712500"/>
          </a:xfrm>
          <a:prstGeom prst="rect">
            <a:avLst/>
          </a:prstGeom>
          <a:noFill/>
          <a:ln>
            <a:noFill/>
          </a:ln>
        </p:spPr>
        <p:txBody>
          <a:bodyPr anchorCtr="0" anchor="ctr" bIns="32750" lIns="32750" spcFirstLastPara="1" rIns="32750" wrap="square" tIns="32750">
            <a:sp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Calibri"/>
                <a:ea typeface="Calibri"/>
                <a:cs typeface="Calibri"/>
                <a:sym typeface="Calibri"/>
              </a:rPr>
              <a:t>5.6 European Solidarity Corps and European Volunteering Policy</a:t>
            </a:r>
            <a:endParaRPr b="1">
              <a:solidFill>
                <a:schemeClr val="lt1"/>
              </a:solidFill>
              <a:latin typeface="Calibri"/>
              <a:ea typeface="Calibri"/>
              <a:cs typeface="Calibri"/>
              <a:sym typeface="Calibri"/>
            </a:endParaRPr>
          </a:p>
        </p:txBody>
      </p:sp>
      <p:sp>
        <p:nvSpPr>
          <p:cNvPr id="254" name="Google Shape;254;p26"/>
          <p:cNvSpPr/>
          <p:nvPr/>
        </p:nvSpPr>
        <p:spPr>
          <a:xfrm>
            <a:off x="3329250" y="3639075"/>
            <a:ext cx="2019000" cy="917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26"/>
          <p:cNvSpPr txBox="1"/>
          <p:nvPr/>
        </p:nvSpPr>
        <p:spPr>
          <a:xfrm>
            <a:off x="3510000" y="384922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5.5 Online matching systems</a:t>
            </a:r>
            <a:endParaRPr b="1">
              <a:solidFill>
                <a:schemeClr val="lt1"/>
              </a:solidFill>
              <a:latin typeface="Calibri"/>
              <a:ea typeface="Calibri"/>
              <a:cs typeface="Calibri"/>
              <a:sym typeface="Calibri"/>
            </a:endParaRPr>
          </a:p>
        </p:txBody>
      </p:sp>
      <p:sp>
        <p:nvSpPr>
          <p:cNvPr id="256" name="Google Shape;256;p26"/>
          <p:cNvSpPr/>
          <p:nvPr/>
        </p:nvSpPr>
        <p:spPr>
          <a:xfrm>
            <a:off x="821875" y="3639075"/>
            <a:ext cx="2019000" cy="917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26"/>
          <p:cNvSpPr/>
          <p:nvPr/>
        </p:nvSpPr>
        <p:spPr>
          <a:xfrm>
            <a:off x="5859475" y="1665850"/>
            <a:ext cx="2019000" cy="917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26"/>
          <p:cNvSpPr txBox="1"/>
          <p:nvPr/>
        </p:nvSpPr>
        <p:spPr>
          <a:xfrm>
            <a:off x="5961325" y="1876000"/>
            <a:ext cx="1815300" cy="497100"/>
          </a:xfrm>
          <a:prstGeom prst="rect">
            <a:avLst/>
          </a:prstGeom>
          <a:noFill/>
          <a:ln>
            <a:noFill/>
          </a:ln>
        </p:spPr>
        <p:txBody>
          <a:bodyPr anchorCtr="0" anchor="ctr" bIns="32750" lIns="32750" spcFirstLastPara="1" rIns="32750" wrap="square" tIns="32750">
            <a:sp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Calibri"/>
                <a:ea typeface="Calibri"/>
                <a:cs typeface="Calibri"/>
                <a:sym typeface="Calibri"/>
              </a:rPr>
              <a:t>5.3 Volunteers managers and mentors</a:t>
            </a:r>
            <a:endParaRPr b="1">
              <a:solidFill>
                <a:schemeClr val="lt1"/>
              </a:solidFill>
              <a:latin typeface="Calibri"/>
              <a:ea typeface="Calibri"/>
              <a:cs typeface="Calibri"/>
              <a:sym typeface="Calibri"/>
            </a:endParaRPr>
          </a:p>
        </p:txBody>
      </p:sp>
      <p:sp>
        <p:nvSpPr>
          <p:cNvPr id="259" name="Google Shape;259;p26"/>
          <p:cNvSpPr/>
          <p:nvPr/>
        </p:nvSpPr>
        <p:spPr>
          <a:xfrm>
            <a:off x="3340675" y="1663050"/>
            <a:ext cx="2019000" cy="917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26"/>
          <p:cNvSpPr txBox="1"/>
          <p:nvPr/>
        </p:nvSpPr>
        <p:spPr>
          <a:xfrm>
            <a:off x="3521413" y="1901763"/>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5.2 Community resilience</a:t>
            </a:r>
            <a:endParaRPr b="1">
              <a:solidFill>
                <a:schemeClr val="lt1"/>
              </a:solidFill>
              <a:latin typeface="Calibri"/>
              <a:ea typeface="Calibri"/>
              <a:cs typeface="Calibri"/>
              <a:sym typeface="Calibri"/>
            </a:endParaRPr>
          </a:p>
        </p:txBody>
      </p:sp>
      <p:sp>
        <p:nvSpPr>
          <p:cNvPr id="261" name="Google Shape;261;p26"/>
          <p:cNvSpPr/>
          <p:nvPr/>
        </p:nvSpPr>
        <p:spPr>
          <a:xfrm>
            <a:off x="821875" y="1665850"/>
            <a:ext cx="2019000" cy="917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26"/>
          <p:cNvSpPr txBox="1"/>
          <p:nvPr/>
        </p:nvSpPr>
        <p:spPr>
          <a:xfrm>
            <a:off x="1002625" y="1901763"/>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5.1 Investing for social impact</a:t>
            </a:r>
            <a:endParaRPr b="1">
              <a:solidFill>
                <a:schemeClr val="lt1"/>
              </a:solidFill>
              <a:latin typeface="Calibri"/>
              <a:ea typeface="Calibri"/>
              <a:cs typeface="Calibri"/>
              <a:sym typeface="Calibri"/>
            </a:endParaRPr>
          </a:p>
        </p:txBody>
      </p:sp>
      <p:sp>
        <p:nvSpPr>
          <p:cNvPr id="263" name="Google Shape;263;p26"/>
          <p:cNvSpPr txBox="1"/>
          <p:nvPr/>
        </p:nvSpPr>
        <p:spPr>
          <a:xfrm>
            <a:off x="1025475" y="384922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5.4 Physical, mental and social safety</a:t>
            </a:r>
            <a:endParaRPr b="1">
              <a:solidFill>
                <a:schemeClr val="lt1"/>
              </a:solidFill>
              <a:latin typeface="Calibri"/>
              <a:ea typeface="Calibri"/>
              <a:cs typeface="Calibri"/>
              <a:sym typeface="Calibri"/>
            </a:endParaRPr>
          </a:p>
        </p:txBody>
      </p:sp>
      <p:pic>
        <p:nvPicPr>
          <p:cNvPr id="264" name="Google Shape;264;p26"/>
          <p:cNvPicPr preferRelativeResize="0"/>
          <p:nvPr/>
        </p:nvPicPr>
        <p:blipFill rotWithShape="1">
          <a:blip r:embed="rId3">
            <a:alphaModFix amt="40000"/>
          </a:blip>
          <a:srcRect b="2462" l="2964" r="42837" t="13792"/>
          <a:stretch/>
        </p:blipFill>
        <p:spPr>
          <a:xfrm>
            <a:off x="8158450" y="-48000"/>
            <a:ext cx="1287051" cy="1988699"/>
          </a:xfrm>
          <a:prstGeom prst="rect">
            <a:avLst/>
          </a:prstGeom>
          <a:noFill/>
          <a:ln>
            <a:noFill/>
          </a:ln>
        </p:spPr>
      </p:pic>
      <p:pic>
        <p:nvPicPr>
          <p:cNvPr id="265" name="Google Shape;265;p26"/>
          <p:cNvPicPr preferRelativeResize="0"/>
          <p:nvPr/>
        </p:nvPicPr>
        <p:blipFill rotWithShape="1">
          <a:blip r:embed="rId3">
            <a:alphaModFix amt="40000"/>
          </a:blip>
          <a:srcRect b="2462" l="2964" r="42837" t="13792"/>
          <a:stretch/>
        </p:blipFill>
        <p:spPr>
          <a:xfrm>
            <a:off x="8158450" y="1706450"/>
            <a:ext cx="1287051" cy="1988699"/>
          </a:xfrm>
          <a:prstGeom prst="rect">
            <a:avLst/>
          </a:prstGeom>
          <a:noFill/>
          <a:ln>
            <a:noFill/>
          </a:ln>
        </p:spPr>
      </p:pic>
      <p:pic>
        <p:nvPicPr>
          <p:cNvPr id="266" name="Google Shape;266;p26"/>
          <p:cNvPicPr preferRelativeResize="0"/>
          <p:nvPr/>
        </p:nvPicPr>
        <p:blipFill rotWithShape="1">
          <a:blip r:embed="rId3">
            <a:alphaModFix amt="40000"/>
          </a:blip>
          <a:srcRect b="2462" l="2964" r="42837" t="13792"/>
          <a:stretch/>
        </p:blipFill>
        <p:spPr>
          <a:xfrm>
            <a:off x="8158450" y="3474988"/>
            <a:ext cx="1287051" cy="1988699"/>
          </a:xfrm>
          <a:prstGeom prst="rect">
            <a:avLst/>
          </a:prstGeom>
          <a:noFill/>
          <a:ln>
            <a:noFill/>
          </a:ln>
        </p:spPr>
      </p:pic>
      <p:pic>
        <p:nvPicPr>
          <p:cNvPr id="267" name="Google Shape;267;p26"/>
          <p:cNvPicPr preferRelativeResize="0"/>
          <p:nvPr/>
        </p:nvPicPr>
        <p:blipFill rotWithShape="1">
          <a:blip r:embed="rId4">
            <a:alphaModFix/>
          </a:blip>
          <a:srcRect b="9487" l="5375" r="75007" t="55948"/>
          <a:stretch/>
        </p:blipFill>
        <p:spPr>
          <a:xfrm>
            <a:off x="3915300" y="2881175"/>
            <a:ext cx="846902" cy="839346"/>
          </a:xfrm>
          <a:prstGeom prst="rect">
            <a:avLst/>
          </a:prstGeom>
          <a:noFill/>
          <a:ln>
            <a:noFill/>
          </a:ln>
        </p:spPr>
      </p:pic>
      <p:pic>
        <p:nvPicPr>
          <p:cNvPr id="268" name="Google Shape;268;p26"/>
          <p:cNvPicPr preferRelativeResize="0"/>
          <p:nvPr/>
        </p:nvPicPr>
        <p:blipFill rotWithShape="1">
          <a:blip r:embed="rId4">
            <a:alphaModFix/>
          </a:blip>
          <a:srcRect b="9487" l="27529" r="52853" t="55948"/>
          <a:stretch/>
        </p:blipFill>
        <p:spPr>
          <a:xfrm>
            <a:off x="6445525" y="2902175"/>
            <a:ext cx="846902" cy="839346"/>
          </a:xfrm>
          <a:prstGeom prst="rect">
            <a:avLst/>
          </a:prstGeom>
          <a:noFill/>
          <a:ln>
            <a:noFill/>
          </a:ln>
        </p:spPr>
      </p:pic>
      <p:pic>
        <p:nvPicPr>
          <p:cNvPr id="269" name="Google Shape;269;p26"/>
          <p:cNvPicPr preferRelativeResize="0"/>
          <p:nvPr/>
        </p:nvPicPr>
        <p:blipFill rotWithShape="1">
          <a:blip r:embed="rId4">
            <a:alphaModFix/>
          </a:blip>
          <a:srcRect b="55682" l="5375" r="75007" t="9753"/>
          <a:stretch/>
        </p:blipFill>
        <p:spPr>
          <a:xfrm>
            <a:off x="1430775" y="962950"/>
            <a:ext cx="846902" cy="839346"/>
          </a:xfrm>
          <a:prstGeom prst="rect">
            <a:avLst/>
          </a:prstGeom>
          <a:noFill/>
          <a:ln>
            <a:noFill/>
          </a:ln>
        </p:spPr>
      </p:pic>
      <p:pic>
        <p:nvPicPr>
          <p:cNvPr id="270" name="Google Shape;270;p26"/>
          <p:cNvPicPr preferRelativeResize="0"/>
          <p:nvPr/>
        </p:nvPicPr>
        <p:blipFill rotWithShape="1">
          <a:blip r:embed="rId4">
            <a:alphaModFix/>
          </a:blip>
          <a:srcRect b="55682" l="27529" r="52853" t="9753"/>
          <a:stretch/>
        </p:blipFill>
        <p:spPr>
          <a:xfrm>
            <a:off x="3915300" y="962950"/>
            <a:ext cx="846902" cy="839346"/>
          </a:xfrm>
          <a:prstGeom prst="rect">
            <a:avLst/>
          </a:prstGeom>
          <a:noFill/>
          <a:ln>
            <a:noFill/>
          </a:ln>
        </p:spPr>
      </p:pic>
      <p:pic>
        <p:nvPicPr>
          <p:cNvPr id="271" name="Google Shape;271;p26"/>
          <p:cNvPicPr preferRelativeResize="0"/>
          <p:nvPr/>
        </p:nvPicPr>
        <p:blipFill rotWithShape="1">
          <a:blip r:embed="rId4">
            <a:alphaModFix/>
          </a:blip>
          <a:srcRect b="55682" l="49683" r="30699" t="9753"/>
          <a:stretch/>
        </p:blipFill>
        <p:spPr>
          <a:xfrm>
            <a:off x="6445525" y="962950"/>
            <a:ext cx="846898" cy="839346"/>
          </a:xfrm>
          <a:prstGeom prst="rect">
            <a:avLst/>
          </a:prstGeom>
          <a:noFill/>
          <a:ln>
            <a:noFill/>
          </a:ln>
        </p:spPr>
      </p:pic>
      <p:pic>
        <p:nvPicPr>
          <p:cNvPr id="272" name="Google Shape;272;p26"/>
          <p:cNvPicPr preferRelativeResize="0"/>
          <p:nvPr/>
        </p:nvPicPr>
        <p:blipFill rotWithShape="1">
          <a:blip r:embed="rId4">
            <a:alphaModFix/>
          </a:blip>
          <a:srcRect b="55682" l="71837" r="8545" t="9753"/>
          <a:stretch/>
        </p:blipFill>
        <p:spPr>
          <a:xfrm>
            <a:off x="1407925" y="2902175"/>
            <a:ext cx="846902" cy="839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7"/>
          <p:cNvPicPr preferRelativeResize="0"/>
          <p:nvPr/>
        </p:nvPicPr>
        <p:blipFill rotWithShape="1">
          <a:blip r:embed="rId3">
            <a:alphaModFix amt="40000"/>
          </a:blip>
          <a:srcRect b="15805" l="13523" r="49253" t="49609"/>
          <a:stretch/>
        </p:blipFill>
        <p:spPr>
          <a:xfrm rot="10800000">
            <a:off x="-1" y="3947574"/>
            <a:ext cx="1287051" cy="1195926"/>
          </a:xfrm>
          <a:prstGeom prst="rect">
            <a:avLst/>
          </a:prstGeom>
          <a:noFill/>
          <a:ln>
            <a:noFill/>
          </a:ln>
        </p:spPr>
      </p:pic>
      <p:pic>
        <p:nvPicPr>
          <p:cNvPr id="278" name="Google Shape;278;p27"/>
          <p:cNvPicPr preferRelativeResize="0"/>
          <p:nvPr/>
        </p:nvPicPr>
        <p:blipFill rotWithShape="1">
          <a:blip r:embed="rId3">
            <a:alphaModFix amt="40000"/>
          </a:blip>
          <a:srcRect b="15805" l="13523" r="49253" t="49609"/>
          <a:stretch/>
        </p:blipFill>
        <p:spPr>
          <a:xfrm>
            <a:off x="8260058" y="0"/>
            <a:ext cx="883943" cy="821350"/>
          </a:xfrm>
          <a:prstGeom prst="rect">
            <a:avLst/>
          </a:prstGeom>
          <a:noFill/>
          <a:ln>
            <a:noFill/>
          </a:ln>
        </p:spPr>
      </p:pic>
      <p:sp>
        <p:nvSpPr>
          <p:cNvPr id="279" name="Google Shape;279;p27"/>
          <p:cNvSpPr txBox="1"/>
          <p:nvPr>
            <p:ph type="title"/>
          </p:nvPr>
        </p:nvSpPr>
        <p:spPr>
          <a:xfrm>
            <a:off x="1952700" y="212950"/>
            <a:ext cx="5238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sz="3000">
                <a:solidFill>
                  <a:srgbClr val="1A3E74"/>
                </a:solidFill>
                <a:latin typeface="Montserrat"/>
                <a:ea typeface="Montserrat"/>
                <a:cs typeface="Montserrat"/>
                <a:sym typeface="Montserrat"/>
              </a:rPr>
              <a:t>Conclusions</a:t>
            </a:r>
            <a:endParaRPr b="1" sz="3000">
              <a:solidFill>
                <a:srgbClr val="1A3E74"/>
              </a:solidFill>
              <a:latin typeface="Montserrat"/>
              <a:ea typeface="Montserrat"/>
              <a:cs typeface="Montserrat"/>
              <a:sym typeface="Montserrat"/>
            </a:endParaRPr>
          </a:p>
        </p:txBody>
      </p:sp>
      <p:sp>
        <p:nvSpPr>
          <p:cNvPr id="280" name="Google Shape;280;p27"/>
          <p:cNvSpPr/>
          <p:nvPr/>
        </p:nvSpPr>
        <p:spPr>
          <a:xfrm>
            <a:off x="945625" y="1289825"/>
            <a:ext cx="69300" cy="483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27"/>
          <p:cNvSpPr/>
          <p:nvPr/>
        </p:nvSpPr>
        <p:spPr>
          <a:xfrm>
            <a:off x="945625" y="2262575"/>
            <a:ext cx="69300" cy="4836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7"/>
          <p:cNvSpPr/>
          <p:nvPr/>
        </p:nvSpPr>
        <p:spPr>
          <a:xfrm>
            <a:off x="945625" y="3455225"/>
            <a:ext cx="69300" cy="483600"/>
          </a:xfrm>
          <a:prstGeom prst="rect">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27"/>
          <p:cNvSpPr txBox="1"/>
          <p:nvPr/>
        </p:nvSpPr>
        <p:spPr>
          <a:xfrm>
            <a:off x="1198175" y="1331525"/>
            <a:ext cx="700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Volunteering plays a key role in the lives of current and future generations.</a:t>
            </a:r>
            <a:endParaRPr sz="1600">
              <a:solidFill>
                <a:srgbClr val="666666"/>
              </a:solidFill>
              <a:latin typeface="Calibri"/>
              <a:ea typeface="Calibri"/>
              <a:cs typeface="Calibri"/>
              <a:sym typeface="Calibri"/>
            </a:endParaRPr>
          </a:p>
        </p:txBody>
      </p:sp>
      <p:sp>
        <p:nvSpPr>
          <p:cNvPr id="284" name="Google Shape;284;p27"/>
          <p:cNvSpPr txBox="1"/>
          <p:nvPr/>
        </p:nvSpPr>
        <p:spPr>
          <a:xfrm>
            <a:off x="1198175" y="2042663"/>
            <a:ext cx="7000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Volunteering is a main agent of a true social transformation. It supports social inclusion and solidarity; it underpins active citizenship, community resilience and social engagement; and it promotes shared responsibilities and European values.</a:t>
            </a:r>
            <a:endParaRPr sz="1600">
              <a:solidFill>
                <a:srgbClr val="666666"/>
              </a:solidFill>
              <a:latin typeface="Calibri"/>
              <a:ea typeface="Calibri"/>
              <a:cs typeface="Calibri"/>
              <a:sym typeface="Calibri"/>
            </a:endParaRPr>
          </a:p>
        </p:txBody>
      </p:sp>
      <p:sp>
        <p:nvSpPr>
          <p:cNvPr id="285" name="Google Shape;285;p27"/>
          <p:cNvSpPr txBox="1"/>
          <p:nvPr/>
        </p:nvSpPr>
        <p:spPr>
          <a:xfrm>
            <a:off x="1198175" y="3235325"/>
            <a:ext cx="7000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Volunteering can actively prevent Hate Speech, promotes inclusion and tolerance, contributes to an interpersonal approach and enables citizens to be directly active in developing the Europe they strive for.  </a:t>
            </a:r>
            <a:endParaRPr sz="1600">
              <a:solidFill>
                <a:srgbClr val="66666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8"/>
          <p:cNvPicPr preferRelativeResize="0"/>
          <p:nvPr/>
        </p:nvPicPr>
        <p:blipFill rotWithShape="1">
          <a:blip r:embed="rId3">
            <a:alphaModFix amt="40000"/>
          </a:blip>
          <a:srcRect b="15805" l="13523" r="49253" t="49609"/>
          <a:stretch/>
        </p:blipFill>
        <p:spPr>
          <a:xfrm rot="10800000">
            <a:off x="-247926" y="3820349"/>
            <a:ext cx="1632876" cy="1517251"/>
          </a:xfrm>
          <a:prstGeom prst="rect">
            <a:avLst/>
          </a:prstGeom>
          <a:noFill/>
          <a:ln>
            <a:noFill/>
          </a:ln>
        </p:spPr>
      </p:pic>
      <p:pic>
        <p:nvPicPr>
          <p:cNvPr id="291" name="Google Shape;291;p28"/>
          <p:cNvPicPr preferRelativeResize="0"/>
          <p:nvPr/>
        </p:nvPicPr>
        <p:blipFill rotWithShape="1">
          <a:blip r:embed="rId3">
            <a:alphaModFix amt="40000"/>
          </a:blip>
          <a:srcRect b="15805" l="13523" r="49253" t="49609"/>
          <a:stretch/>
        </p:blipFill>
        <p:spPr>
          <a:xfrm>
            <a:off x="7511125" y="0"/>
            <a:ext cx="1632876" cy="1517261"/>
          </a:xfrm>
          <a:prstGeom prst="rect">
            <a:avLst/>
          </a:prstGeom>
          <a:noFill/>
          <a:ln>
            <a:noFill/>
          </a:ln>
        </p:spPr>
      </p:pic>
      <p:sp>
        <p:nvSpPr>
          <p:cNvPr id="292" name="Google Shape;292;p28"/>
          <p:cNvSpPr txBox="1"/>
          <p:nvPr>
            <p:ph type="title"/>
          </p:nvPr>
        </p:nvSpPr>
        <p:spPr>
          <a:xfrm>
            <a:off x="311700" y="465875"/>
            <a:ext cx="8520600" cy="42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GB" sz="3250">
                <a:solidFill>
                  <a:srgbClr val="FF9900"/>
                </a:solidFill>
                <a:latin typeface="Montserrat"/>
                <a:ea typeface="Montserrat"/>
                <a:cs typeface="Montserrat"/>
                <a:sym typeface="Montserrat"/>
              </a:rPr>
              <a:t>THANK YOU</a:t>
            </a:r>
            <a:endParaRPr sz="4240">
              <a:latin typeface="Montserrat"/>
              <a:ea typeface="Montserrat"/>
              <a:cs typeface="Montserrat"/>
              <a:sym typeface="Montserrat"/>
            </a:endParaRPr>
          </a:p>
        </p:txBody>
      </p:sp>
      <p:sp>
        <p:nvSpPr>
          <p:cNvPr id="293" name="Google Shape;293;p28"/>
          <p:cNvSpPr txBox="1"/>
          <p:nvPr/>
        </p:nvSpPr>
        <p:spPr>
          <a:xfrm>
            <a:off x="477000" y="1023075"/>
            <a:ext cx="8190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0B5394"/>
                </a:solidFill>
                <a:latin typeface="Montserrat"/>
                <a:ea typeface="Montserrat"/>
                <a:cs typeface="Montserrat"/>
                <a:sym typeface="Montserrat"/>
              </a:rPr>
              <a:t>Follow us on Facebook, Twitter, Youtube and Instagram for more from CEV and our members. </a:t>
            </a:r>
            <a:endParaRPr sz="2200">
              <a:latin typeface="Montserrat"/>
              <a:ea typeface="Montserrat"/>
              <a:cs typeface="Montserrat"/>
              <a:sym typeface="Montserrat"/>
            </a:endParaRPr>
          </a:p>
        </p:txBody>
      </p:sp>
      <p:pic>
        <p:nvPicPr>
          <p:cNvPr id="294" name="Google Shape;294;p28"/>
          <p:cNvPicPr preferRelativeResize="0"/>
          <p:nvPr/>
        </p:nvPicPr>
        <p:blipFill rotWithShape="1">
          <a:blip r:embed="rId4">
            <a:alphaModFix/>
          </a:blip>
          <a:srcRect b="9266" l="3761" r="74964" t="52912"/>
          <a:stretch/>
        </p:blipFill>
        <p:spPr>
          <a:xfrm>
            <a:off x="4794175" y="3085582"/>
            <a:ext cx="735600" cy="735599"/>
          </a:xfrm>
          <a:prstGeom prst="rect">
            <a:avLst/>
          </a:prstGeom>
          <a:noFill/>
          <a:ln>
            <a:noFill/>
          </a:ln>
        </p:spPr>
      </p:pic>
      <p:pic>
        <p:nvPicPr>
          <p:cNvPr id="295" name="Google Shape;295;p28"/>
          <p:cNvPicPr preferRelativeResize="0"/>
          <p:nvPr/>
        </p:nvPicPr>
        <p:blipFill rotWithShape="1">
          <a:blip r:embed="rId4">
            <a:alphaModFix/>
          </a:blip>
          <a:srcRect b="52817" l="3917" r="75130" t="9360"/>
          <a:stretch/>
        </p:blipFill>
        <p:spPr>
          <a:xfrm>
            <a:off x="1272377" y="2084163"/>
            <a:ext cx="735600" cy="746901"/>
          </a:xfrm>
          <a:prstGeom prst="rect">
            <a:avLst/>
          </a:prstGeom>
          <a:noFill/>
          <a:ln>
            <a:noFill/>
          </a:ln>
        </p:spPr>
      </p:pic>
      <p:pic>
        <p:nvPicPr>
          <p:cNvPr id="296" name="Google Shape;296;p28"/>
          <p:cNvPicPr preferRelativeResize="0"/>
          <p:nvPr/>
        </p:nvPicPr>
        <p:blipFill rotWithShape="1">
          <a:blip r:embed="rId4">
            <a:alphaModFix/>
          </a:blip>
          <a:srcRect b="52817" l="56619" r="22428" t="9360"/>
          <a:stretch/>
        </p:blipFill>
        <p:spPr>
          <a:xfrm>
            <a:off x="4794174" y="2084163"/>
            <a:ext cx="735600" cy="746915"/>
          </a:xfrm>
          <a:prstGeom prst="rect">
            <a:avLst/>
          </a:prstGeom>
          <a:noFill/>
          <a:ln>
            <a:noFill/>
          </a:ln>
        </p:spPr>
      </p:pic>
      <p:pic>
        <p:nvPicPr>
          <p:cNvPr id="297" name="Google Shape;297;p28"/>
          <p:cNvPicPr preferRelativeResize="0"/>
          <p:nvPr/>
        </p:nvPicPr>
        <p:blipFill rotWithShape="1">
          <a:blip r:embed="rId4">
            <a:alphaModFix/>
          </a:blip>
          <a:srcRect b="52817" l="30191" r="48857" t="9360"/>
          <a:stretch/>
        </p:blipFill>
        <p:spPr>
          <a:xfrm>
            <a:off x="1272382" y="3068513"/>
            <a:ext cx="735600" cy="746914"/>
          </a:xfrm>
          <a:prstGeom prst="rect">
            <a:avLst/>
          </a:prstGeom>
          <a:noFill/>
          <a:ln>
            <a:noFill/>
          </a:ln>
        </p:spPr>
      </p:pic>
      <p:pic>
        <p:nvPicPr>
          <p:cNvPr id="298" name="Google Shape;298;p28"/>
          <p:cNvPicPr preferRelativeResize="0"/>
          <p:nvPr/>
        </p:nvPicPr>
        <p:blipFill rotWithShape="1">
          <a:blip r:embed="rId4">
            <a:alphaModFix/>
          </a:blip>
          <a:srcRect b="8978" l="56227" r="22587" t="53199"/>
          <a:stretch/>
        </p:blipFill>
        <p:spPr>
          <a:xfrm>
            <a:off x="4794175" y="4075667"/>
            <a:ext cx="735600" cy="738709"/>
          </a:xfrm>
          <a:prstGeom prst="rect">
            <a:avLst/>
          </a:prstGeom>
          <a:noFill/>
          <a:ln>
            <a:noFill/>
          </a:ln>
        </p:spPr>
      </p:pic>
      <p:pic>
        <p:nvPicPr>
          <p:cNvPr id="299" name="Google Shape;299;p28"/>
          <p:cNvPicPr preferRelativeResize="0"/>
          <p:nvPr/>
        </p:nvPicPr>
        <p:blipFill rotWithShape="1">
          <a:blip r:embed="rId4">
            <a:alphaModFix/>
          </a:blip>
          <a:srcRect b="8978" l="30188" r="48626" t="53199"/>
          <a:stretch/>
        </p:blipFill>
        <p:spPr>
          <a:xfrm>
            <a:off x="1272375" y="4052875"/>
            <a:ext cx="735600" cy="738709"/>
          </a:xfrm>
          <a:prstGeom prst="rect">
            <a:avLst/>
          </a:prstGeom>
          <a:noFill/>
          <a:ln>
            <a:noFill/>
          </a:ln>
        </p:spPr>
      </p:pic>
      <p:sp>
        <p:nvSpPr>
          <p:cNvPr id="300" name="Google Shape;300;p28"/>
          <p:cNvSpPr txBox="1"/>
          <p:nvPr/>
        </p:nvSpPr>
        <p:spPr>
          <a:xfrm>
            <a:off x="2075650" y="2227075"/>
            <a:ext cx="1880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500" u="none" cap="none" strike="noStrike">
                <a:solidFill>
                  <a:srgbClr val="0B5394"/>
                </a:solidFill>
                <a:latin typeface="Calibri"/>
                <a:ea typeface="Calibri"/>
                <a:cs typeface="Calibri"/>
                <a:sym typeface="Calibri"/>
              </a:rPr>
              <a:t>@VolunteeringCEV</a:t>
            </a:r>
            <a:endParaRPr b="1" i="0" sz="1500" u="none" cap="none" strike="noStrike">
              <a:solidFill>
                <a:srgbClr val="0B5394"/>
              </a:solidFill>
              <a:latin typeface="Calibri"/>
              <a:ea typeface="Calibri"/>
              <a:cs typeface="Calibri"/>
              <a:sym typeface="Calibri"/>
            </a:endParaRPr>
          </a:p>
        </p:txBody>
      </p:sp>
      <p:sp>
        <p:nvSpPr>
          <p:cNvPr id="301" name="Google Shape;301;p28"/>
          <p:cNvSpPr txBox="1"/>
          <p:nvPr/>
        </p:nvSpPr>
        <p:spPr>
          <a:xfrm>
            <a:off x="2075650" y="3234225"/>
            <a:ext cx="1657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500" u="none" cap="none" strike="noStrike">
                <a:solidFill>
                  <a:srgbClr val="0B5394"/>
                </a:solidFill>
                <a:latin typeface="Calibri"/>
                <a:ea typeface="Calibri"/>
                <a:cs typeface="Calibri"/>
                <a:sym typeface="Calibri"/>
              </a:rPr>
              <a:t>@volunteeringcev</a:t>
            </a:r>
            <a:endParaRPr b="1" i="0" sz="1500" u="none" cap="none" strike="noStrike">
              <a:solidFill>
                <a:srgbClr val="0B5394"/>
              </a:solidFill>
              <a:latin typeface="Calibri"/>
              <a:ea typeface="Calibri"/>
              <a:cs typeface="Calibri"/>
              <a:sym typeface="Calibri"/>
            </a:endParaRPr>
          </a:p>
        </p:txBody>
      </p:sp>
      <p:sp>
        <p:nvSpPr>
          <p:cNvPr id="302" name="Google Shape;302;p28"/>
          <p:cNvSpPr txBox="1"/>
          <p:nvPr/>
        </p:nvSpPr>
        <p:spPr>
          <a:xfrm>
            <a:off x="2007975" y="4114275"/>
            <a:ext cx="3015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500" u="none" cap="none" strike="noStrike">
                <a:solidFill>
                  <a:srgbClr val="0B5394"/>
                </a:solidFill>
                <a:latin typeface="Calibri"/>
                <a:ea typeface="Calibri"/>
                <a:cs typeface="Calibri"/>
                <a:sym typeface="Calibri"/>
              </a:rPr>
              <a:t>CEV-Centre for European Volunteering</a:t>
            </a:r>
            <a:endParaRPr b="1" i="0" sz="1500" u="none" cap="none" strike="noStrike">
              <a:solidFill>
                <a:srgbClr val="0B5394"/>
              </a:solidFill>
              <a:latin typeface="Calibri"/>
              <a:ea typeface="Calibri"/>
              <a:cs typeface="Calibri"/>
              <a:sym typeface="Calibri"/>
            </a:endParaRPr>
          </a:p>
        </p:txBody>
      </p:sp>
      <p:sp>
        <p:nvSpPr>
          <p:cNvPr id="303" name="Google Shape;303;p28"/>
          <p:cNvSpPr txBox="1"/>
          <p:nvPr/>
        </p:nvSpPr>
        <p:spPr>
          <a:xfrm>
            <a:off x="5529775" y="2269275"/>
            <a:ext cx="1880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500" u="none" cap="none" strike="noStrike">
                <a:solidFill>
                  <a:srgbClr val="0B5394"/>
                </a:solidFill>
                <a:latin typeface="Calibri"/>
                <a:ea typeface="Calibri"/>
                <a:cs typeface="Calibri"/>
                <a:sym typeface="Calibri"/>
              </a:rPr>
              <a:t>@VolunteeringCEV</a:t>
            </a:r>
            <a:endParaRPr b="1" i="0" sz="1500" u="none" cap="none" strike="noStrike">
              <a:solidFill>
                <a:srgbClr val="0B5394"/>
              </a:solidFill>
              <a:latin typeface="Calibri"/>
              <a:ea typeface="Calibri"/>
              <a:cs typeface="Calibri"/>
              <a:sym typeface="Calibri"/>
            </a:endParaRPr>
          </a:p>
        </p:txBody>
      </p:sp>
      <p:sp>
        <p:nvSpPr>
          <p:cNvPr id="304" name="Google Shape;304;p28"/>
          <p:cNvSpPr txBox="1"/>
          <p:nvPr/>
        </p:nvSpPr>
        <p:spPr>
          <a:xfrm>
            <a:off x="5529775" y="3145425"/>
            <a:ext cx="3099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500" u="none" cap="none" strike="noStrike">
                <a:solidFill>
                  <a:srgbClr val="0B5394"/>
                </a:solidFill>
                <a:latin typeface="Calibri"/>
                <a:ea typeface="Calibri"/>
                <a:cs typeface="Calibri"/>
                <a:sym typeface="Calibri"/>
              </a:rPr>
              <a:t>Centre for European Volunteering CEV</a:t>
            </a:r>
            <a:endParaRPr b="1" i="0" sz="1500" u="none" cap="none" strike="noStrike">
              <a:solidFill>
                <a:srgbClr val="0B5394"/>
              </a:solidFill>
              <a:latin typeface="Calibri"/>
              <a:ea typeface="Calibri"/>
              <a:cs typeface="Calibri"/>
              <a:sym typeface="Calibri"/>
            </a:endParaRPr>
          </a:p>
        </p:txBody>
      </p:sp>
      <p:sp>
        <p:nvSpPr>
          <p:cNvPr id="305" name="Google Shape;305;p28"/>
          <p:cNvSpPr txBox="1"/>
          <p:nvPr/>
        </p:nvSpPr>
        <p:spPr>
          <a:xfrm>
            <a:off x="5529775" y="4252575"/>
            <a:ext cx="3444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500" u="none" cap="none" strike="noStrike">
                <a:solidFill>
                  <a:srgbClr val="0B5394"/>
                </a:solidFill>
                <a:latin typeface="Calibri"/>
                <a:ea typeface="Calibri"/>
                <a:cs typeface="Calibri"/>
                <a:sym typeface="Calibri"/>
              </a:rPr>
              <a:t>www.europeanvolunteercentre.org</a:t>
            </a:r>
            <a:endParaRPr b="1" i="0" sz="1500" u="none" cap="none" strike="noStrike">
              <a:solidFill>
                <a:srgbClr val="0B5394"/>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1952700" y="337725"/>
            <a:ext cx="5238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sz="3000">
                <a:solidFill>
                  <a:srgbClr val="1A3E74"/>
                </a:solidFill>
                <a:latin typeface="Montserrat"/>
                <a:ea typeface="Montserrat"/>
                <a:cs typeface="Montserrat"/>
                <a:sym typeface="Montserrat"/>
              </a:rPr>
              <a:t>Index</a:t>
            </a:r>
            <a:endParaRPr b="1" sz="3000">
              <a:solidFill>
                <a:srgbClr val="1A3E74"/>
              </a:solidFill>
              <a:latin typeface="Montserrat"/>
              <a:ea typeface="Montserrat"/>
              <a:cs typeface="Montserrat"/>
              <a:sym typeface="Montserrat"/>
            </a:endParaRPr>
          </a:p>
        </p:txBody>
      </p:sp>
      <p:pic>
        <p:nvPicPr>
          <p:cNvPr id="77" name="Google Shape;77;p17"/>
          <p:cNvPicPr preferRelativeResize="0"/>
          <p:nvPr/>
        </p:nvPicPr>
        <p:blipFill rotWithShape="1">
          <a:blip r:embed="rId3">
            <a:alphaModFix amt="40000"/>
          </a:blip>
          <a:srcRect b="2462" l="2967" r="15962" t="13792"/>
          <a:stretch/>
        </p:blipFill>
        <p:spPr>
          <a:xfrm>
            <a:off x="7451400" y="0"/>
            <a:ext cx="1925200" cy="1988699"/>
          </a:xfrm>
          <a:prstGeom prst="rect">
            <a:avLst/>
          </a:prstGeom>
          <a:noFill/>
          <a:ln>
            <a:noFill/>
          </a:ln>
        </p:spPr>
      </p:pic>
      <p:pic>
        <p:nvPicPr>
          <p:cNvPr id="78" name="Google Shape;78;p17"/>
          <p:cNvPicPr preferRelativeResize="0"/>
          <p:nvPr/>
        </p:nvPicPr>
        <p:blipFill rotWithShape="1">
          <a:blip r:embed="rId3">
            <a:alphaModFix amt="40000"/>
          </a:blip>
          <a:srcRect b="2462" l="2962" r="7791" t="13792"/>
          <a:stretch/>
        </p:blipFill>
        <p:spPr>
          <a:xfrm>
            <a:off x="7451400" y="1754450"/>
            <a:ext cx="2119299" cy="1988699"/>
          </a:xfrm>
          <a:prstGeom prst="rect">
            <a:avLst/>
          </a:prstGeom>
          <a:noFill/>
          <a:ln>
            <a:noFill/>
          </a:ln>
        </p:spPr>
      </p:pic>
      <p:pic>
        <p:nvPicPr>
          <p:cNvPr id="79" name="Google Shape;79;p17"/>
          <p:cNvPicPr preferRelativeResize="0"/>
          <p:nvPr/>
        </p:nvPicPr>
        <p:blipFill rotWithShape="1">
          <a:blip r:embed="rId3">
            <a:alphaModFix amt="40000"/>
          </a:blip>
          <a:srcRect b="2462" l="2969" r="0" t="13792"/>
          <a:stretch/>
        </p:blipFill>
        <p:spPr>
          <a:xfrm>
            <a:off x="7451400" y="3523000"/>
            <a:ext cx="2304325" cy="1988675"/>
          </a:xfrm>
          <a:prstGeom prst="rect">
            <a:avLst/>
          </a:prstGeom>
          <a:noFill/>
          <a:ln>
            <a:noFill/>
          </a:ln>
        </p:spPr>
      </p:pic>
      <p:sp>
        <p:nvSpPr>
          <p:cNvPr id="80" name="Google Shape;80;p17"/>
          <p:cNvSpPr/>
          <p:nvPr/>
        </p:nvSpPr>
        <p:spPr>
          <a:xfrm>
            <a:off x="905750" y="1516750"/>
            <a:ext cx="69300" cy="483600"/>
          </a:xfrm>
          <a:prstGeom prst="rect">
            <a:avLst/>
          </a:prstGeom>
          <a:solidFill>
            <a:srgbClr val="F9CB9C"/>
          </a:solid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7"/>
          <p:cNvSpPr/>
          <p:nvPr/>
        </p:nvSpPr>
        <p:spPr>
          <a:xfrm>
            <a:off x="905750" y="2334050"/>
            <a:ext cx="69300" cy="483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7"/>
          <p:cNvSpPr/>
          <p:nvPr/>
        </p:nvSpPr>
        <p:spPr>
          <a:xfrm>
            <a:off x="905750" y="3151350"/>
            <a:ext cx="69300" cy="4836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7"/>
          <p:cNvSpPr/>
          <p:nvPr/>
        </p:nvSpPr>
        <p:spPr>
          <a:xfrm>
            <a:off x="905750" y="3968650"/>
            <a:ext cx="69300" cy="483600"/>
          </a:xfrm>
          <a:prstGeom prst="rect">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nvSpPr>
        <p:spPr>
          <a:xfrm>
            <a:off x="1071900" y="1543000"/>
            <a:ext cx="700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CEV’s vision of Volunteering</a:t>
            </a:r>
            <a:endParaRPr sz="1600">
              <a:solidFill>
                <a:srgbClr val="666666"/>
              </a:solidFill>
              <a:latin typeface="Calibri"/>
              <a:ea typeface="Calibri"/>
              <a:cs typeface="Calibri"/>
              <a:sym typeface="Calibri"/>
            </a:endParaRPr>
          </a:p>
        </p:txBody>
      </p:sp>
      <p:sp>
        <p:nvSpPr>
          <p:cNvPr id="85" name="Google Shape;85;p17"/>
          <p:cNvSpPr txBox="1"/>
          <p:nvPr/>
        </p:nvSpPr>
        <p:spPr>
          <a:xfrm>
            <a:off x="1071900" y="2360300"/>
            <a:ext cx="700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#BEV2030 - Blueprint for European Volunteering 2030</a:t>
            </a:r>
            <a:endParaRPr sz="1600">
              <a:solidFill>
                <a:srgbClr val="666666"/>
              </a:solidFill>
              <a:latin typeface="Calibri"/>
              <a:ea typeface="Calibri"/>
              <a:cs typeface="Calibri"/>
              <a:sym typeface="Calibri"/>
            </a:endParaRPr>
          </a:p>
        </p:txBody>
      </p:sp>
      <p:sp>
        <p:nvSpPr>
          <p:cNvPr id="86" name="Google Shape;86;p17"/>
          <p:cNvSpPr txBox="1"/>
          <p:nvPr/>
        </p:nvSpPr>
        <p:spPr>
          <a:xfrm>
            <a:off x="1071900" y="3163000"/>
            <a:ext cx="700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#BEV2030 - Thematic Concepts</a:t>
            </a:r>
            <a:endParaRPr sz="1600">
              <a:solidFill>
                <a:srgbClr val="666666"/>
              </a:solidFill>
              <a:latin typeface="Calibri"/>
              <a:ea typeface="Calibri"/>
              <a:cs typeface="Calibri"/>
              <a:sym typeface="Calibri"/>
            </a:endParaRPr>
          </a:p>
        </p:txBody>
      </p:sp>
      <p:sp>
        <p:nvSpPr>
          <p:cNvPr id="87" name="Google Shape;87;p17"/>
          <p:cNvSpPr txBox="1"/>
          <p:nvPr/>
        </p:nvSpPr>
        <p:spPr>
          <a:xfrm>
            <a:off x="1071900" y="3994900"/>
            <a:ext cx="700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Conclusions</a:t>
            </a:r>
            <a:endParaRPr sz="1600">
              <a:solidFill>
                <a:srgbClr val="66666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3">
            <a:alphaModFix amt="40000"/>
          </a:blip>
          <a:srcRect b="15805" l="13523" r="49253" t="49609"/>
          <a:stretch/>
        </p:blipFill>
        <p:spPr>
          <a:xfrm rot="10800000">
            <a:off x="-1" y="3947574"/>
            <a:ext cx="1287051" cy="1195926"/>
          </a:xfrm>
          <a:prstGeom prst="rect">
            <a:avLst/>
          </a:prstGeom>
          <a:noFill/>
          <a:ln>
            <a:noFill/>
          </a:ln>
        </p:spPr>
      </p:pic>
      <p:pic>
        <p:nvPicPr>
          <p:cNvPr id="93" name="Google Shape;93;p18"/>
          <p:cNvPicPr preferRelativeResize="0"/>
          <p:nvPr/>
        </p:nvPicPr>
        <p:blipFill rotWithShape="1">
          <a:blip r:embed="rId3">
            <a:alphaModFix amt="40000"/>
          </a:blip>
          <a:srcRect b="15805" l="13523" r="49253" t="49609"/>
          <a:stretch/>
        </p:blipFill>
        <p:spPr>
          <a:xfrm>
            <a:off x="8260058" y="0"/>
            <a:ext cx="883943" cy="821350"/>
          </a:xfrm>
          <a:prstGeom prst="rect">
            <a:avLst/>
          </a:prstGeom>
          <a:noFill/>
          <a:ln>
            <a:noFill/>
          </a:ln>
        </p:spPr>
      </p:pic>
      <p:sp>
        <p:nvSpPr>
          <p:cNvPr id="94" name="Google Shape;94;p18"/>
          <p:cNvSpPr txBox="1"/>
          <p:nvPr>
            <p:ph type="title"/>
          </p:nvPr>
        </p:nvSpPr>
        <p:spPr>
          <a:xfrm>
            <a:off x="1952700" y="212950"/>
            <a:ext cx="5238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GB" sz="3000">
                <a:solidFill>
                  <a:srgbClr val="1A3E74"/>
                </a:solidFill>
                <a:latin typeface="Montserrat"/>
                <a:ea typeface="Montserrat"/>
                <a:cs typeface="Montserrat"/>
                <a:sym typeface="Montserrat"/>
              </a:rPr>
              <a:t>CEV promotes and defends</a:t>
            </a:r>
            <a:endParaRPr b="1" sz="3000">
              <a:solidFill>
                <a:srgbClr val="1A3E74"/>
              </a:solidFill>
              <a:latin typeface="Montserrat"/>
              <a:ea typeface="Montserrat"/>
              <a:cs typeface="Montserrat"/>
              <a:sym typeface="Montserrat"/>
            </a:endParaRPr>
          </a:p>
        </p:txBody>
      </p:sp>
      <p:pic>
        <p:nvPicPr>
          <p:cNvPr id="95" name="Google Shape;95;p18"/>
          <p:cNvPicPr preferRelativeResize="0"/>
          <p:nvPr/>
        </p:nvPicPr>
        <p:blipFill rotWithShape="1">
          <a:blip r:embed="rId4">
            <a:alphaModFix/>
          </a:blip>
          <a:srcRect b="49623" l="2845" r="69205" t="11352"/>
          <a:stretch/>
        </p:blipFill>
        <p:spPr>
          <a:xfrm>
            <a:off x="708250" y="1866763"/>
            <a:ext cx="2012942" cy="1580974"/>
          </a:xfrm>
          <a:prstGeom prst="rect">
            <a:avLst/>
          </a:prstGeom>
          <a:noFill/>
          <a:ln>
            <a:noFill/>
          </a:ln>
        </p:spPr>
      </p:pic>
      <p:sp>
        <p:nvSpPr>
          <p:cNvPr id="96" name="Google Shape;96;p18"/>
          <p:cNvSpPr/>
          <p:nvPr/>
        </p:nvSpPr>
        <p:spPr>
          <a:xfrm>
            <a:off x="2721200" y="2015875"/>
            <a:ext cx="291900" cy="1195800"/>
          </a:xfrm>
          <a:prstGeom prst="leftBrace">
            <a:avLst>
              <a:gd fmla="val 49989" name="adj1"/>
              <a:gd fmla="val 50000" name="adj2"/>
            </a:avLst>
          </a:prstGeom>
          <a:no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7" name="Google Shape;97;p18"/>
          <p:cNvCxnSpPr/>
          <p:nvPr/>
        </p:nvCxnSpPr>
        <p:spPr>
          <a:xfrm>
            <a:off x="3026950" y="2019500"/>
            <a:ext cx="1164600" cy="0"/>
          </a:xfrm>
          <a:prstGeom prst="straightConnector1">
            <a:avLst/>
          </a:prstGeom>
          <a:noFill/>
          <a:ln cap="flat" cmpd="sng" w="19050">
            <a:solidFill>
              <a:srgbClr val="B7B7B7"/>
            </a:solidFill>
            <a:prstDash val="dash"/>
            <a:round/>
            <a:headEnd len="med" w="med" type="none"/>
            <a:tailEnd len="med" w="med" type="none"/>
          </a:ln>
        </p:spPr>
      </p:cxnSp>
      <p:cxnSp>
        <p:nvCxnSpPr>
          <p:cNvPr id="98" name="Google Shape;98;p18"/>
          <p:cNvCxnSpPr/>
          <p:nvPr/>
        </p:nvCxnSpPr>
        <p:spPr>
          <a:xfrm>
            <a:off x="3026950" y="3212800"/>
            <a:ext cx="1164600" cy="0"/>
          </a:xfrm>
          <a:prstGeom prst="straightConnector1">
            <a:avLst/>
          </a:prstGeom>
          <a:noFill/>
          <a:ln cap="flat" cmpd="sng" w="19050">
            <a:solidFill>
              <a:srgbClr val="B7B7B7"/>
            </a:solidFill>
            <a:prstDash val="dash"/>
            <a:round/>
            <a:headEnd len="med" w="med" type="none"/>
            <a:tailEnd len="med" w="med" type="none"/>
          </a:ln>
        </p:spPr>
      </p:cxnSp>
      <p:sp>
        <p:nvSpPr>
          <p:cNvPr id="99" name="Google Shape;99;p18"/>
          <p:cNvSpPr/>
          <p:nvPr/>
        </p:nvSpPr>
        <p:spPr>
          <a:xfrm>
            <a:off x="3387475" y="1659050"/>
            <a:ext cx="4817100" cy="720900"/>
          </a:xfrm>
          <a:prstGeom prst="roundRect">
            <a:avLst>
              <a:gd fmla="val 16667" name="adj"/>
            </a:avLst>
          </a:prstGeom>
          <a:solidFill>
            <a:schemeClr val="lt1"/>
          </a:solidFill>
          <a:ln cap="flat" cmpd="sng" w="19050">
            <a:solidFill>
              <a:srgbClr val="FC9D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800">
                <a:solidFill>
                  <a:srgbClr val="666666"/>
                </a:solidFill>
                <a:latin typeface="Calibri"/>
                <a:ea typeface="Calibri"/>
                <a:cs typeface="Calibri"/>
                <a:sym typeface="Calibri"/>
              </a:rPr>
              <a:t>Local, Regional and National Volunteering Strategies With European Policy Frameworks</a:t>
            </a:r>
            <a:endParaRPr sz="1800">
              <a:solidFill>
                <a:srgbClr val="666666"/>
              </a:solidFill>
              <a:latin typeface="Calibri"/>
              <a:ea typeface="Calibri"/>
              <a:cs typeface="Calibri"/>
              <a:sym typeface="Calibri"/>
            </a:endParaRPr>
          </a:p>
        </p:txBody>
      </p:sp>
      <p:sp>
        <p:nvSpPr>
          <p:cNvPr id="100" name="Google Shape;100;p18"/>
          <p:cNvSpPr/>
          <p:nvPr/>
        </p:nvSpPr>
        <p:spPr>
          <a:xfrm>
            <a:off x="3387475" y="2852350"/>
            <a:ext cx="4817100" cy="720900"/>
          </a:xfrm>
          <a:prstGeom prst="roundRect">
            <a:avLst>
              <a:gd fmla="val 16667" name="adj"/>
            </a:avLst>
          </a:prstGeom>
          <a:solidFill>
            <a:schemeClr val="lt1"/>
          </a:solidFill>
          <a:ln cap="flat" cmpd="sng" w="19050">
            <a:solidFill>
              <a:srgbClr val="FC9D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666666"/>
                </a:solidFill>
                <a:latin typeface="Calibri"/>
                <a:ea typeface="Calibri"/>
                <a:cs typeface="Calibri"/>
                <a:sym typeface="Calibri"/>
              </a:rPr>
              <a:t>Equality, Rights and Values </a:t>
            </a:r>
            <a:endParaRPr sz="1800">
              <a:solidFill>
                <a:srgbClr val="666666"/>
              </a:solidFill>
              <a:latin typeface="Calibri"/>
              <a:ea typeface="Calibri"/>
              <a:cs typeface="Calibri"/>
              <a:sym typeface="Calibri"/>
            </a:endParaRPr>
          </a:p>
          <a:p>
            <a:pPr indent="0" lvl="0" marL="0" rtl="0" algn="ctr">
              <a:spcBef>
                <a:spcPts val="0"/>
              </a:spcBef>
              <a:spcAft>
                <a:spcPts val="0"/>
              </a:spcAft>
              <a:buNone/>
            </a:pPr>
            <a:r>
              <a:rPr lang="en-GB" sz="1800">
                <a:solidFill>
                  <a:srgbClr val="666666"/>
                </a:solidFill>
                <a:latin typeface="Calibri"/>
                <a:ea typeface="Calibri"/>
                <a:cs typeface="Calibri"/>
                <a:sym typeface="Calibri"/>
              </a:rPr>
              <a:t>t</a:t>
            </a:r>
            <a:r>
              <a:rPr lang="en-GB" sz="1800">
                <a:solidFill>
                  <a:srgbClr val="666666"/>
                </a:solidFill>
                <a:latin typeface="Calibri"/>
                <a:ea typeface="Calibri"/>
                <a:cs typeface="Calibri"/>
                <a:sym typeface="Calibri"/>
              </a:rPr>
              <a:t>o the European Context</a:t>
            </a:r>
            <a:endParaRPr sz="1800">
              <a:solidFill>
                <a:srgbClr val="66666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p:nvPr/>
        </p:nvSpPr>
        <p:spPr>
          <a:xfrm>
            <a:off x="-211050" y="-420525"/>
            <a:ext cx="9566100" cy="23568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9"/>
          <p:cNvSpPr txBox="1"/>
          <p:nvPr/>
        </p:nvSpPr>
        <p:spPr>
          <a:xfrm>
            <a:off x="1071300" y="0"/>
            <a:ext cx="7001400" cy="15945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GB" sz="2100">
                <a:solidFill>
                  <a:schemeClr val="lt1"/>
                </a:solidFill>
                <a:latin typeface="Montserrat Medium"/>
                <a:ea typeface="Montserrat Medium"/>
                <a:cs typeface="Montserrat Medium"/>
                <a:sym typeface="Montserrat Medium"/>
              </a:rPr>
              <a:t>CEV works to bring the </a:t>
            </a:r>
            <a:r>
              <a:rPr b="1" lang="en-GB" sz="2100">
                <a:solidFill>
                  <a:schemeClr val="lt1"/>
                </a:solidFill>
                <a:latin typeface="Montserrat"/>
                <a:ea typeface="Montserrat"/>
                <a:cs typeface="Montserrat"/>
                <a:sym typeface="Montserrat"/>
              </a:rPr>
              <a:t>vision</a:t>
            </a:r>
            <a:r>
              <a:rPr lang="en-GB" sz="2100">
                <a:solidFill>
                  <a:schemeClr val="lt1"/>
                </a:solidFill>
                <a:latin typeface="Montserrat Medium"/>
                <a:ea typeface="Montserrat Medium"/>
                <a:cs typeface="Montserrat Medium"/>
                <a:sym typeface="Montserrat Medium"/>
              </a:rPr>
              <a:t> to policy makers that volunteers play an important role in: </a:t>
            </a:r>
            <a:endParaRPr b="1" sz="2100">
              <a:solidFill>
                <a:schemeClr val="lt1"/>
              </a:solidFill>
              <a:latin typeface="Montserrat"/>
              <a:ea typeface="Montserrat"/>
              <a:cs typeface="Montserrat"/>
              <a:sym typeface="Montserrat"/>
            </a:endParaRPr>
          </a:p>
        </p:txBody>
      </p:sp>
      <p:pic>
        <p:nvPicPr>
          <p:cNvPr id="107" name="Google Shape;107;p19"/>
          <p:cNvPicPr preferRelativeResize="0"/>
          <p:nvPr/>
        </p:nvPicPr>
        <p:blipFill rotWithShape="1">
          <a:blip r:embed="rId3">
            <a:alphaModFix/>
          </a:blip>
          <a:srcRect b="55110" l="3834" r="76503" t="9361"/>
          <a:stretch/>
        </p:blipFill>
        <p:spPr>
          <a:xfrm>
            <a:off x="4815275" y="3641963"/>
            <a:ext cx="1317048" cy="1338649"/>
          </a:xfrm>
          <a:prstGeom prst="rect">
            <a:avLst/>
          </a:prstGeom>
          <a:noFill/>
          <a:ln>
            <a:noFill/>
          </a:ln>
        </p:spPr>
      </p:pic>
      <p:pic>
        <p:nvPicPr>
          <p:cNvPr id="108" name="Google Shape;108;p19"/>
          <p:cNvPicPr preferRelativeResize="0"/>
          <p:nvPr/>
        </p:nvPicPr>
        <p:blipFill rotWithShape="1">
          <a:blip r:embed="rId3">
            <a:alphaModFix/>
          </a:blip>
          <a:srcRect b="55110" l="27452" r="52722" t="9361"/>
          <a:stretch/>
        </p:blipFill>
        <p:spPr>
          <a:xfrm>
            <a:off x="4815275" y="2126623"/>
            <a:ext cx="1317048" cy="1327728"/>
          </a:xfrm>
          <a:prstGeom prst="rect">
            <a:avLst/>
          </a:prstGeom>
          <a:noFill/>
          <a:ln>
            <a:noFill/>
          </a:ln>
        </p:spPr>
      </p:pic>
      <p:pic>
        <p:nvPicPr>
          <p:cNvPr id="109" name="Google Shape;109;p19"/>
          <p:cNvPicPr preferRelativeResize="0"/>
          <p:nvPr/>
        </p:nvPicPr>
        <p:blipFill rotWithShape="1">
          <a:blip r:embed="rId3">
            <a:alphaModFix/>
          </a:blip>
          <a:srcRect b="55110" l="51378" r="28797" t="9361"/>
          <a:stretch/>
        </p:blipFill>
        <p:spPr>
          <a:xfrm>
            <a:off x="694550" y="3644728"/>
            <a:ext cx="1317048" cy="1327747"/>
          </a:xfrm>
          <a:prstGeom prst="rect">
            <a:avLst/>
          </a:prstGeom>
          <a:noFill/>
          <a:ln>
            <a:noFill/>
          </a:ln>
        </p:spPr>
      </p:pic>
      <p:pic>
        <p:nvPicPr>
          <p:cNvPr id="110" name="Google Shape;110;p19"/>
          <p:cNvPicPr preferRelativeResize="0"/>
          <p:nvPr/>
        </p:nvPicPr>
        <p:blipFill rotWithShape="1">
          <a:blip r:embed="rId3">
            <a:alphaModFix/>
          </a:blip>
          <a:srcRect b="55110" l="74837" r="5338" t="9361"/>
          <a:stretch/>
        </p:blipFill>
        <p:spPr>
          <a:xfrm>
            <a:off x="753275" y="2126619"/>
            <a:ext cx="1317048" cy="1327744"/>
          </a:xfrm>
          <a:prstGeom prst="rect">
            <a:avLst/>
          </a:prstGeom>
          <a:noFill/>
          <a:ln>
            <a:noFill/>
          </a:ln>
        </p:spPr>
      </p:pic>
      <p:sp>
        <p:nvSpPr>
          <p:cNvPr id="111" name="Google Shape;111;p19"/>
          <p:cNvSpPr txBox="1"/>
          <p:nvPr/>
        </p:nvSpPr>
        <p:spPr>
          <a:xfrm>
            <a:off x="2222850" y="2416994"/>
            <a:ext cx="2439900" cy="7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rgbClr val="666666"/>
                </a:solidFill>
                <a:latin typeface="Calibri"/>
                <a:ea typeface="Calibri"/>
                <a:cs typeface="Calibri"/>
                <a:sym typeface="Calibri"/>
              </a:rPr>
              <a:t>Interpersonal </a:t>
            </a:r>
            <a:endParaRPr sz="1900">
              <a:solidFill>
                <a:srgbClr val="666666"/>
              </a:solidFill>
              <a:latin typeface="Calibri"/>
              <a:ea typeface="Calibri"/>
              <a:cs typeface="Calibri"/>
              <a:sym typeface="Calibri"/>
            </a:endParaRPr>
          </a:p>
          <a:p>
            <a:pPr indent="0" lvl="0" marL="0" rtl="0" algn="l">
              <a:spcBef>
                <a:spcPts val="0"/>
              </a:spcBef>
              <a:spcAft>
                <a:spcPts val="0"/>
              </a:spcAft>
              <a:buNone/>
            </a:pPr>
            <a:r>
              <a:rPr lang="en-GB" sz="1900">
                <a:solidFill>
                  <a:srgbClr val="666666"/>
                </a:solidFill>
                <a:latin typeface="Calibri"/>
                <a:ea typeface="Calibri"/>
                <a:cs typeface="Calibri"/>
                <a:sym typeface="Calibri"/>
              </a:rPr>
              <a:t>Relationships</a:t>
            </a:r>
            <a:endParaRPr sz="1900">
              <a:solidFill>
                <a:srgbClr val="666666"/>
              </a:solidFill>
              <a:latin typeface="Calibri"/>
              <a:ea typeface="Calibri"/>
              <a:cs typeface="Calibri"/>
              <a:sym typeface="Calibri"/>
            </a:endParaRPr>
          </a:p>
        </p:txBody>
      </p:sp>
      <p:sp>
        <p:nvSpPr>
          <p:cNvPr id="112" name="Google Shape;112;p19"/>
          <p:cNvSpPr txBox="1"/>
          <p:nvPr/>
        </p:nvSpPr>
        <p:spPr>
          <a:xfrm>
            <a:off x="2222850" y="4066013"/>
            <a:ext cx="2439900" cy="48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900">
                <a:solidFill>
                  <a:srgbClr val="666666"/>
                </a:solidFill>
                <a:latin typeface="Calibri"/>
                <a:ea typeface="Calibri"/>
                <a:cs typeface="Calibri"/>
                <a:sym typeface="Calibri"/>
              </a:rPr>
              <a:t>Social</a:t>
            </a:r>
            <a:r>
              <a:rPr lang="en-GB" sz="1900">
                <a:solidFill>
                  <a:srgbClr val="666666"/>
                </a:solidFill>
                <a:latin typeface="Calibri"/>
                <a:ea typeface="Calibri"/>
                <a:cs typeface="Calibri"/>
                <a:sym typeface="Calibri"/>
              </a:rPr>
              <a:t> Cohesion</a:t>
            </a:r>
            <a:endParaRPr sz="1900">
              <a:solidFill>
                <a:srgbClr val="666666"/>
              </a:solidFill>
              <a:latin typeface="Calibri"/>
              <a:ea typeface="Calibri"/>
              <a:cs typeface="Calibri"/>
              <a:sym typeface="Calibri"/>
            </a:endParaRPr>
          </a:p>
        </p:txBody>
      </p:sp>
      <p:sp>
        <p:nvSpPr>
          <p:cNvPr id="113" name="Google Shape;113;p19"/>
          <p:cNvSpPr txBox="1"/>
          <p:nvPr/>
        </p:nvSpPr>
        <p:spPr>
          <a:xfrm>
            <a:off x="6284850" y="2449689"/>
            <a:ext cx="2439900" cy="68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900">
                <a:solidFill>
                  <a:srgbClr val="666666"/>
                </a:solidFill>
                <a:latin typeface="Calibri"/>
                <a:ea typeface="Calibri"/>
                <a:cs typeface="Calibri"/>
                <a:sym typeface="Calibri"/>
              </a:rPr>
              <a:t>Social</a:t>
            </a:r>
            <a:endParaRPr sz="1900">
              <a:solidFill>
                <a:srgbClr val="666666"/>
              </a:solidFill>
              <a:latin typeface="Calibri"/>
              <a:ea typeface="Calibri"/>
              <a:cs typeface="Calibri"/>
              <a:sym typeface="Calibri"/>
            </a:endParaRPr>
          </a:p>
          <a:p>
            <a:pPr indent="0" lvl="0" marL="0" marR="0" rtl="0" algn="l">
              <a:lnSpc>
                <a:spcPct val="100000"/>
              </a:lnSpc>
              <a:spcBef>
                <a:spcPts val="0"/>
              </a:spcBef>
              <a:spcAft>
                <a:spcPts val="0"/>
              </a:spcAft>
              <a:buNone/>
            </a:pPr>
            <a:r>
              <a:rPr lang="en-GB" sz="1900">
                <a:solidFill>
                  <a:srgbClr val="666666"/>
                </a:solidFill>
                <a:latin typeface="Calibri"/>
                <a:ea typeface="Calibri"/>
                <a:cs typeface="Calibri"/>
                <a:sym typeface="Calibri"/>
              </a:rPr>
              <a:t>Transformation</a:t>
            </a:r>
            <a:endParaRPr sz="1900">
              <a:solidFill>
                <a:srgbClr val="666666"/>
              </a:solidFill>
              <a:latin typeface="Calibri"/>
              <a:ea typeface="Calibri"/>
              <a:cs typeface="Calibri"/>
              <a:sym typeface="Calibri"/>
            </a:endParaRPr>
          </a:p>
        </p:txBody>
      </p:sp>
      <p:sp>
        <p:nvSpPr>
          <p:cNvPr id="114" name="Google Shape;114;p19"/>
          <p:cNvSpPr txBox="1"/>
          <p:nvPr/>
        </p:nvSpPr>
        <p:spPr>
          <a:xfrm>
            <a:off x="6236925" y="4068775"/>
            <a:ext cx="2439900" cy="4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rgbClr val="666666"/>
                </a:solidFill>
                <a:latin typeface="Calibri"/>
                <a:ea typeface="Calibri"/>
                <a:cs typeface="Calibri"/>
                <a:sym typeface="Calibri"/>
              </a:rPr>
              <a:t>European Values</a:t>
            </a:r>
            <a:endParaRPr sz="1900">
              <a:solidFill>
                <a:srgbClr val="66666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905750" y="359050"/>
            <a:ext cx="729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3300">
                <a:solidFill>
                  <a:srgbClr val="1A3E74"/>
                </a:solidFill>
                <a:latin typeface="Montserrat"/>
                <a:ea typeface="Montserrat"/>
                <a:cs typeface="Montserrat"/>
                <a:sym typeface="Montserrat"/>
              </a:rPr>
              <a:t>#BEV2030</a:t>
            </a:r>
            <a:endParaRPr b="1" sz="3300">
              <a:solidFill>
                <a:srgbClr val="1A3E74"/>
              </a:solidFill>
              <a:latin typeface="Montserrat"/>
              <a:ea typeface="Montserrat"/>
              <a:cs typeface="Montserrat"/>
              <a:sym typeface="Montserrat"/>
            </a:endParaRPr>
          </a:p>
          <a:p>
            <a:pPr indent="0" lvl="0" marL="0" rtl="0" algn="l">
              <a:spcBef>
                <a:spcPts val="0"/>
              </a:spcBef>
              <a:spcAft>
                <a:spcPts val="0"/>
              </a:spcAft>
              <a:buNone/>
            </a:pPr>
            <a:r>
              <a:t/>
            </a:r>
            <a:endParaRPr/>
          </a:p>
        </p:txBody>
      </p:sp>
      <p:pic>
        <p:nvPicPr>
          <p:cNvPr id="120" name="Google Shape;120;p20"/>
          <p:cNvPicPr preferRelativeResize="0"/>
          <p:nvPr/>
        </p:nvPicPr>
        <p:blipFill rotWithShape="1">
          <a:blip r:embed="rId3">
            <a:alphaModFix amt="40000"/>
          </a:blip>
          <a:srcRect b="2462" l="2964" r="42837" t="13792"/>
          <a:stretch/>
        </p:blipFill>
        <p:spPr>
          <a:xfrm>
            <a:off x="8158450" y="-48000"/>
            <a:ext cx="1287051" cy="1988699"/>
          </a:xfrm>
          <a:prstGeom prst="rect">
            <a:avLst/>
          </a:prstGeom>
          <a:noFill/>
          <a:ln>
            <a:noFill/>
          </a:ln>
        </p:spPr>
      </p:pic>
      <p:pic>
        <p:nvPicPr>
          <p:cNvPr id="121" name="Google Shape;121;p20"/>
          <p:cNvPicPr preferRelativeResize="0"/>
          <p:nvPr/>
        </p:nvPicPr>
        <p:blipFill rotWithShape="1">
          <a:blip r:embed="rId3">
            <a:alphaModFix amt="40000"/>
          </a:blip>
          <a:srcRect b="2462" l="2964" r="42837" t="13792"/>
          <a:stretch/>
        </p:blipFill>
        <p:spPr>
          <a:xfrm>
            <a:off x="8158450" y="1706450"/>
            <a:ext cx="1287051" cy="1988699"/>
          </a:xfrm>
          <a:prstGeom prst="rect">
            <a:avLst/>
          </a:prstGeom>
          <a:noFill/>
          <a:ln>
            <a:noFill/>
          </a:ln>
        </p:spPr>
      </p:pic>
      <p:pic>
        <p:nvPicPr>
          <p:cNvPr id="122" name="Google Shape;122;p20"/>
          <p:cNvPicPr preferRelativeResize="0"/>
          <p:nvPr/>
        </p:nvPicPr>
        <p:blipFill rotWithShape="1">
          <a:blip r:embed="rId3">
            <a:alphaModFix amt="40000"/>
          </a:blip>
          <a:srcRect b="2462" l="2964" r="42837" t="13792"/>
          <a:stretch/>
        </p:blipFill>
        <p:spPr>
          <a:xfrm>
            <a:off x="8158450" y="3474988"/>
            <a:ext cx="1287051" cy="1988699"/>
          </a:xfrm>
          <a:prstGeom prst="rect">
            <a:avLst/>
          </a:prstGeom>
          <a:noFill/>
          <a:ln>
            <a:noFill/>
          </a:ln>
        </p:spPr>
      </p:pic>
      <p:sp>
        <p:nvSpPr>
          <p:cNvPr id="123" name="Google Shape;123;p20"/>
          <p:cNvSpPr/>
          <p:nvPr/>
        </p:nvSpPr>
        <p:spPr>
          <a:xfrm>
            <a:off x="905750" y="1252675"/>
            <a:ext cx="69300" cy="483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20"/>
          <p:cNvSpPr/>
          <p:nvPr/>
        </p:nvSpPr>
        <p:spPr>
          <a:xfrm>
            <a:off x="905750" y="2122675"/>
            <a:ext cx="69300" cy="4836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20"/>
          <p:cNvSpPr/>
          <p:nvPr/>
        </p:nvSpPr>
        <p:spPr>
          <a:xfrm>
            <a:off x="905750" y="2992675"/>
            <a:ext cx="69300" cy="483600"/>
          </a:xfrm>
          <a:prstGeom prst="rect">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20"/>
          <p:cNvSpPr txBox="1"/>
          <p:nvPr/>
        </p:nvSpPr>
        <p:spPr>
          <a:xfrm>
            <a:off x="1158300" y="1294375"/>
            <a:ext cx="700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Approved by the CEV General Assembly in September 2021</a:t>
            </a:r>
            <a:endParaRPr sz="1600">
              <a:solidFill>
                <a:srgbClr val="666666"/>
              </a:solidFill>
              <a:latin typeface="Calibri"/>
              <a:ea typeface="Calibri"/>
              <a:cs typeface="Calibri"/>
              <a:sym typeface="Calibri"/>
            </a:endParaRPr>
          </a:p>
        </p:txBody>
      </p:sp>
      <p:sp>
        <p:nvSpPr>
          <p:cNvPr id="127" name="Google Shape;127;p20"/>
          <p:cNvSpPr txBox="1"/>
          <p:nvPr/>
        </p:nvSpPr>
        <p:spPr>
          <a:xfrm>
            <a:off x="1158300" y="2018188"/>
            <a:ext cx="7000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It advocates for valuing Volunteering based on European values, democracy and inclusion as a key resource for the Future of Europe.</a:t>
            </a:r>
            <a:endParaRPr sz="1600">
              <a:solidFill>
                <a:srgbClr val="666666"/>
              </a:solidFill>
              <a:latin typeface="Calibri"/>
              <a:ea typeface="Calibri"/>
              <a:cs typeface="Calibri"/>
              <a:sym typeface="Calibri"/>
            </a:endParaRPr>
          </a:p>
        </p:txBody>
      </p:sp>
      <p:sp>
        <p:nvSpPr>
          <p:cNvPr id="128" name="Google Shape;128;p20"/>
          <p:cNvSpPr txBox="1"/>
          <p:nvPr/>
        </p:nvSpPr>
        <p:spPr>
          <a:xfrm>
            <a:off x="1158300" y="2772775"/>
            <a:ext cx="7000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It serves as guidance to CEV and other stakeholders concerned with volunteering, especially policymakers, regarding the steps that need to be taken for volunteering to reach its true potential.</a:t>
            </a:r>
            <a:endParaRPr sz="1600">
              <a:solidFill>
                <a:srgbClr val="666666"/>
              </a:solidFill>
              <a:latin typeface="Calibri"/>
              <a:ea typeface="Calibri"/>
              <a:cs typeface="Calibri"/>
              <a:sym typeface="Calibri"/>
            </a:endParaRPr>
          </a:p>
        </p:txBody>
      </p:sp>
      <p:sp>
        <p:nvSpPr>
          <p:cNvPr id="129" name="Google Shape;129;p20"/>
          <p:cNvSpPr/>
          <p:nvPr/>
        </p:nvSpPr>
        <p:spPr>
          <a:xfrm>
            <a:off x="905750" y="4074075"/>
            <a:ext cx="69300" cy="483600"/>
          </a:xfrm>
          <a:prstGeom prst="rect">
            <a:avLst/>
          </a:prstGeom>
          <a:solidFill>
            <a:srgbClr val="F9CB9C"/>
          </a:solid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20"/>
          <p:cNvSpPr txBox="1"/>
          <p:nvPr/>
        </p:nvSpPr>
        <p:spPr>
          <a:xfrm>
            <a:off x="1158300" y="3854175"/>
            <a:ext cx="7000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666666"/>
                </a:solidFill>
                <a:latin typeface="Calibri"/>
                <a:ea typeface="Calibri"/>
                <a:cs typeface="Calibri"/>
                <a:sym typeface="Calibri"/>
              </a:rPr>
              <a:t>It acknowledges that there are different cultural and legal contexts for volunteering in Europe. The outcomes of the suggestions included will vary according to this variety of circumstances and different volunteer profiles.</a:t>
            </a:r>
            <a:endParaRPr sz="1600">
              <a:solidFill>
                <a:srgbClr val="66666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1"/>
          <p:cNvPicPr preferRelativeResize="0"/>
          <p:nvPr/>
        </p:nvPicPr>
        <p:blipFill>
          <a:blip r:embed="rId3">
            <a:alphaModFix/>
          </a:blip>
          <a:stretch>
            <a:fillRect/>
          </a:stretch>
        </p:blipFill>
        <p:spPr>
          <a:xfrm>
            <a:off x="391375" y="199700"/>
            <a:ext cx="2122626" cy="843900"/>
          </a:xfrm>
          <a:prstGeom prst="rect">
            <a:avLst/>
          </a:prstGeom>
          <a:noFill/>
          <a:ln>
            <a:noFill/>
          </a:ln>
        </p:spPr>
      </p:pic>
      <p:sp>
        <p:nvSpPr>
          <p:cNvPr id="136" name="Google Shape;136;p21"/>
          <p:cNvSpPr txBox="1"/>
          <p:nvPr/>
        </p:nvSpPr>
        <p:spPr>
          <a:xfrm>
            <a:off x="3357975" y="316425"/>
            <a:ext cx="2550900" cy="1477500"/>
          </a:xfrm>
          <a:prstGeom prst="rect">
            <a:avLst/>
          </a:prstGeom>
          <a:solidFill>
            <a:schemeClr val="lt1"/>
          </a:solidFill>
          <a:ln cap="flat" cmpd="sng" w="9525">
            <a:solidFill>
              <a:srgbClr val="E8914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89146"/>
                </a:solidFill>
                <a:latin typeface="Calibri"/>
                <a:ea typeface="Calibri"/>
                <a:cs typeface="Calibri"/>
                <a:sym typeface="Calibri"/>
              </a:rPr>
              <a:t>1. Independent and inclusive engagement</a:t>
            </a:r>
            <a:endParaRPr b="1">
              <a:solidFill>
                <a:srgbClr val="E89146"/>
              </a:solidFill>
              <a:latin typeface="Calibri"/>
              <a:ea typeface="Calibri"/>
              <a:cs typeface="Calibri"/>
              <a:sym typeface="Calibri"/>
            </a:endParaRPr>
          </a:p>
          <a:p>
            <a:pPr indent="0" lvl="0" marL="0" rtl="0" algn="l">
              <a:spcBef>
                <a:spcPts val="0"/>
              </a:spcBef>
              <a:spcAft>
                <a:spcPts val="0"/>
              </a:spcAft>
              <a:buNone/>
            </a:pPr>
            <a:r>
              <a:rPr lang="en-GB">
                <a:solidFill>
                  <a:srgbClr val="666666"/>
                </a:solidFill>
                <a:latin typeface="Calibri"/>
                <a:ea typeface="Calibri"/>
                <a:cs typeface="Calibri"/>
                <a:sym typeface="Calibri"/>
              </a:rPr>
              <a:t>For volunteering to be successful, it must be based on freedom and dignity.</a:t>
            </a:r>
            <a:endParaRPr>
              <a:solidFill>
                <a:srgbClr val="666666"/>
              </a:solidFill>
              <a:latin typeface="Calibri"/>
              <a:ea typeface="Calibri"/>
              <a:cs typeface="Calibri"/>
              <a:sym typeface="Calibri"/>
            </a:endParaRPr>
          </a:p>
        </p:txBody>
      </p:sp>
      <p:sp>
        <p:nvSpPr>
          <p:cNvPr id="137" name="Google Shape;137;p21"/>
          <p:cNvSpPr txBox="1"/>
          <p:nvPr/>
        </p:nvSpPr>
        <p:spPr>
          <a:xfrm>
            <a:off x="3358000" y="1922300"/>
            <a:ext cx="2550900" cy="1477500"/>
          </a:xfrm>
          <a:prstGeom prst="rect">
            <a:avLst/>
          </a:prstGeom>
          <a:noFill/>
          <a:ln cap="flat" cmpd="sng" w="9525">
            <a:solidFill>
              <a:srgbClr val="1A3E7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A3E74"/>
                </a:solidFill>
                <a:latin typeface="Calibri"/>
                <a:ea typeface="Calibri"/>
                <a:cs typeface="Calibri"/>
                <a:sym typeface="Calibri"/>
              </a:rPr>
              <a:t>2. New volunteers and methods</a:t>
            </a:r>
            <a:endParaRPr b="1">
              <a:solidFill>
                <a:srgbClr val="1A3E74"/>
              </a:solidFill>
              <a:latin typeface="Calibri"/>
              <a:ea typeface="Calibri"/>
              <a:cs typeface="Calibri"/>
              <a:sym typeface="Calibri"/>
            </a:endParaRPr>
          </a:p>
          <a:p>
            <a:pPr indent="0" lvl="0" marL="0" rtl="0" algn="l">
              <a:spcBef>
                <a:spcPts val="0"/>
              </a:spcBef>
              <a:spcAft>
                <a:spcPts val="0"/>
              </a:spcAft>
              <a:buNone/>
            </a:pPr>
            <a:r>
              <a:rPr lang="en-GB">
                <a:solidFill>
                  <a:srgbClr val="666666"/>
                </a:solidFill>
                <a:latin typeface="Calibri"/>
                <a:ea typeface="Calibri"/>
                <a:cs typeface="Calibri"/>
                <a:sym typeface="Calibri"/>
              </a:rPr>
              <a:t>The access to volunteer involvement needs to be improved and increased in scope and quality. </a:t>
            </a:r>
            <a:endParaRPr>
              <a:solidFill>
                <a:srgbClr val="666666"/>
              </a:solidFill>
              <a:latin typeface="Calibri"/>
              <a:ea typeface="Calibri"/>
              <a:cs typeface="Calibri"/>
              <a:sym typeface="Calibri"/>
            </a:endParaRPr>
          </a:p>
        </p:txBody>
      </p:sp>
      <p:sp>
        <p:nvSpPr>
          <p:cNvPr id="138" name="Google Shape;138;p21"/>
          <p:cNvSpPr txBox="1"/>
          <p:nvPr/>
        </p:nvSpPr>
        <p:spPr>
          <a:xfrm>
            <a:off x="3357975" y="3528175"/>
            <a:ext cx="2550900" cy="1477500"/>
          </a:xfrm>
          <a:prstGeom prst="rect">
            <a:avLst/>
          </a:prstGeom>
          <a:noFill/>
          <a:ln cap="flat" cmpd="sng" w="9525">
            <a:solidFill>
              <a:srgbClr val="E8914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89146"/>
                </a:solidFill>
                <a:latin typeface="Calibri"/>
                <a:ea typeface="Calibri"/>
                <a:cs typeface="Calibri"/>
                <a:sym typeface="Calibri"/>
              </a:rPr>
              <a:t>3. Empowerment</a:t>
            </a:r>
            <a:endParaRPr b="1">
              <a:solidFill>
                <a:srgbClr val="E89146"/>
              </a:solidFill>
              <a:latin typeface="Calibri"/>
              <a:ea typeface="Calibri"/>
              <a:cs typeface="Calibri"/>
              <a:sym typeface="Calibri"/>
            </a:endParaRPr>
          </a:p>
          <a:p>
            <a:pPr indent="0" lvl="0" marL="0" rtl="0" algn="l">
              <a:spcBef>
                <a:spcPts val="0"/>
              </a:spcBef>
              <a:spcAft>
                <a:spcPts val="0"/>
              </a:spcAft>
              <a:buNone/>
            </a:pPr>
            <a:r>
              <a:rPr lang="en-GB">
                <a:solidFill>
                  <a:srgbClr val="666666"/>
                </a:solidFill>
                <a:latin typeface="Calibri"/>
                <a:ea typeface="Calibri"/>
                <a:cs typeface="Calibri"/>
                <a:sym typeface="Calibri"/>
              </a:rPr>
              <a:t>To combat discrimination &amp; marginalisation, and defend human rights, volunteering must include people from diverse realities and backgrounds.</a:t>
            </a:r>
            <a:endParaRPr>
              <a:solidFill>
                <a:srgbClr val="666666"/>
              </a:solidFill>
              <a:latin typeface="Calibri"/>
              <a:ea typeface="Calibri"/>
              <a:cs typeface="Calibri"/>
              <a:sym typeface="Calibri"/>
            </a:endParaRPr>
          </a:p>
        </p:txBody>
      </p:sp>
      <p:sp>
        <p:nvSpPr>
          <p:cNvPr id="139" name="Google Shape;139;p21"/>
          <p:cNvSpPr txBox="1"/>
          <p:nvPr/>
        </p:nvSpPr>
        <p:spPr>
          <a:xfrm>
            <a:off x="6152550" y="316425"/>
            <a:ext cx="2550900" cy="1477500"/>
          </a:xfrm>
          <a:prstGeom prst="rect">
            <a:avLst/>
          </a:prstGeom>
          <a:noFill/>
          <a:ln cap="flat" cmpd="sng" w="9525">
            <a:solidFill>
              <a:srgbClr val="1A3E7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a:solidFill>
                  <a:srgbClr val="1A3E74"/>
                </a:solidFill>
                <a:latin typeface="Calibri"/>
                <a:ea typeface="Calibri"/>
                <a:cs typeface="Calibri"/>
                <a:sym typeface="Calibri"/>
              </a:rPr>
              <a:t>4. Appreciation of contributio</a:t>
            </a:r>
            <a:r>
              <a:rPr b="1" lang="en-GB">
                <a:solidFill>
                  <a:srgbClr val="1A3E74"/>
                </a:solidFill>
                <a:latin typeface="Calibri"/>
                <a:ea typeface="Calibri"/>
                <a:cs typeface="Calibri"/>
                <a:sym typeface="Calibri"/>
              </a:rPr>
              <a:t>n</a:t>
            </a:r>
            <a:endParaRPr b="1">
              <a:solidFill>
                <a:srgbClr val="1A3E74"/>
              </a:solidFill>
              <a:latin typeface="Calibri"/>
              <a:ea typeface="Calibri"/>
              <a:cs typeface="Calibri"/>
              <a:sym typeface="Calibri"/>
            </a:endParaRPr>
          </a:p>
          <a:p>
            <a:pPr indent="0" lvl="0" marL="0" rtl="0" algn="l">
              <a:spcBef>
                <a:spcPts val="0"/>
              </a:spcBef>
              <a:spcAft>
                <a:spcPts val="0"/>
              </a:spcAft>
              <a:buNone/>
            </a:pPr>
            <a:r>
              <a:rPr lang="en-GB">
                <a:solidFill>
                  <a:srgbClr val="666666"/>
                </a:solidFill>
                <a:latin typeface="Calibri"/>
                <a:ea typeface="Calibri"/>
                <a:cs typeface="Calibri"/>
                <a:sym typeface="Calibri"/>
              </a:rPr>
              <a:t>A more holistic approach to volunteering policy with a cross-cutting approach would lead to better matching of supply and demand.</a:t>
            </a:r>
            <a:endParaRPr>
              <a:solidFill>
                <a:srgbClr val="666666"/>
              </a:solidFill>
              <a:latin typeface="Calibri"/>
              <a:ea typeface="Calibri"/>
              <a:cs typeface="Calibri"/>
              <a:sym typeface="Calibri"/>
            </a:endParaRPr>
          </a:p>
        </p:txBody>
      </p:sp>
      <p:sp>
        <p:nvSpPr>
          <p:cNvPr id="140" name="Google Shape;140;p21"/>
          <p:cNvSpPr txBox="1"/>
          <p:nvPr/>
        </p:nvSpPr>
        <p:spPr>
          <a:xfrm>
            <a:off x="6153525" y="1929050"/>
            <a:ext cx="2550900" cy="1477500"/>
          </a:xfrm>
          <a:prstGeom prst="rect">
            <a:avLst/>
          </a:prstGeom>
          <a:noFill/>
          <a:ln cap="flat" cmpd="sng" w="9525">
            <a:solidFill>
              <a:srgbClr val="E8914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a:solidFill>
                  <a:srgbClr val="E89146"/>
                </a:solidFill>
                <a:latin typeface="Calibri"/>
                <a:ea typeface="Calibri"/>
                <a:cs typeface="Calibri"/>
                <a:sym typeface="Calibri"/>
              </a:rPr>
              <a:t>5. Resources for more Value</a:t>
            </a:r>
            <a:endParaRPr b="1">
              <a:solidFill>
                <a:srgbClr val="E89146"/>
              </a:solidFill>
              <a:latin typeface="Calibri"/>
              <a:ea typeface="Calibri"/>
              <a:cs typeface="Calibri"/>
              <a:sym typeface="Calibri"/>
            </a:endParaRPr>
          </a:p>
          <a:p>
            <a:pPr indent="0" lvl="0" marL="0" marR="0" rtl="0" algn="l">
              <a:lnSpc>
                <a:spcPct val="100000"/>
              </a:lnSpc>
              <a:spcBef>
                <a:spcPts val="0"/>
              </a:spcBef>
              <a:spcAft>
                <a:spcPts val="0"/>
              </a:spcAft>
              <a:buNone/>
            </a:pPr>
            <a:r>
              <a:rPr lang="en-GB">
                <a:solidFill>
                  <a:srgbClr val="666666"/>
                </a:solidFill>
                <a:latin typeface="Calibri"/>
                <a:ea typeface="Calibri"/>
                <a:cs typeface="Calibri"/>
                <a:sym typeface="Calibri"/>
              </a:rPr>
              <a:t>It should be ensured that organisations are in a more secure position to contribute effectively to recovery processes and future resilience. </a:t>
            </a:r>
            <a:endParaRPr>
              <a:solidFill>
                <a:srgbClr val="666666"/>
              </a:solidFill>
              <a:latin typeface="Calibri"/>
              <a:ea typeface="Calibri"/>
              <a:cs typeface="Calibri"/>
              <a:sym typeface="Calibri"/>
            </a:endParaRPr>
          </a:p>
        </p:txBody>
      </p:sp>
      <p:sp>
        <p:nvSpPr>
          <p:cNvPr id="141" name="Google Shape;141;p21"/>
          <p:cNvSpPr txBox="1"/>
          <p:nvPr/>
        </p:nvSpPr>
        <p:spPr>
          <a:xfrm>
            <a:off x="153725" y="1132225"/>
            <a:ext cx="2897400" cy="18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E89146"/>
                </a:solidFill>
                <a:latin typeface="Calibri"/>
                <a:ea typeface="Calibri"/>
                <a:cs typeface="Calibri"/>
                <a:sym typeface="Calibri"/>
              </a:rPr>
              <a:t>Blueprint for European Volunteering 2030</a:t>
            </a:r>
            <a:endParaRPr b="1" sz="1300">
              <a:solidFill>
                <a:srgbClr val="E89146"/>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300">
                <a:solidFill>
                  <a:srgbClr val="666666"/>
                </a:solidFill>
                <a:latin typeface="Calibri"/>
                <a:ea typeface="Calibri"/>
                <a:cs typeface="Calibri"/>
                <a:sym typeface="Calibri"/>
              </a:rPr>
              <a:t>It serves as guidance to CEV and other stakeholders concerned with volunteering, especially policymakers, regarding the steps that need to be taken for volunteering to reach its true potential.</a:t>
            </a:r>
            <a:endParaRPr sz="1500">
              <a:solidFill>
                <a:srgbClr val="666666"/>
              </a:solidFill>
              <a:latin typeface="Calibri"/>
              <a:ea typeface="Calibri"/>
              <a:cs typeface="Calibri"/>
              <a:sym typeface="Calibri"/>
            </a:endParaRPr>
          </a:p>
        </p:txBody>
      </p:sp>
      <p:sp>
        <p:nvSpPr>
          <p:cNvPr id="142" name="Google Shape;142;p21"/>
          <p:cNvSpPr txBox="1"/>
          <p:nvPr/>
        </p:nvSpPr>
        <p:spPr>
          <a:xfrm>
            <a:off x="153725" y="2933700"/>
            <a:ext cx="2897400" cy="7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E89146"/>
                </a:solidFill>
                <a:latin typeface="Calibri"/>
                <a:ea typeface="Calibri"/>
                <a:cs typeface="Calibri"/>
                <a:sym typeface="Calibri"/>
              </a:rPr>
              <a:t>Structure </a:t>
            </a:r>
            <a:endParaRPr b="1" sz="1300">
              <a:solidFill>
                <a:srgbClr val="E89146"/>
              </a:solidFill>
              <a:latin typeface="Calibri"/>
              <a:ea typeface="Calibri"/>
              <a:cs typeface="Calibri"/>
              <a:sym typeface="Calibri"/>
            </a:endParaRPr>
          </a:p>
          <a:p>
            <a:pPr indent="0" lvl="0" marL="0" rtl="0" algn="l">
              <a:spcBef>
                <a:spcPts val="0"/>
              </a:spcBef>
              <a:spcAft>
                <a:spcPts val="0"/>
              </a:spcAft>
              <a:buNone/>
            </a:pPr>
            <a:r>
              <a:rPr lang="en-GB" sz="1300">
                <a:solidFill>
                  <a:srgbClr val="666666"/>
                </a:solidFill>
                <a:latin typeface="Calibri"/>
                <a:ea typeface="Calibri"/>
                <a:cs typeface="Calibri"/>
                <a:sym typeface="Calibri"/>
              </a:rPr>
              <a:t>This Blueprint, organised around 5 thematic concepts with specific actions.</a:t>
            </a:r>
            <a:endParaRPr b="1" sz="1300">
              <a:solidFill>
                <a:srgbClr val="666666"/>
              </a:solidFill>
              <a:latin typeface="Calibri"/>
              <a:ea typeface="Calibri"/>
              <a:cs typeface="Calibri"/>
              <a:sym typeface="Calibri"/>
            </a:endParaRPr>
          </a:p>
        </p:txBody>
      </p:sp>
      <p:sp>
        <p:nvSpPr>
          <p:cNvPr id="143" name="Google Shape;143;p21"/>
          <p:cNvSpPr txBox="1"/>
          <p:nvPr/>
        </p:nvSpPr>
        <p:spPr>
          <a:xfrm>
            <a:off x="153725" y="3738050"/>
            <a:ext cx="2897400" cy="13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E89146"/>
                </a:solidFill>
                <a:latin typeface="Calibri"/>
                <a:ea typeface="Calibri"/>
                <a:cs typeface="Calibri"/>
                <a:sym typeface="Calibri"/>
              </a:rPr>
              <a:t>Objective</a:t>
            </a:r>
            <a:endParaRPr b="1" sz="1300">
              <a:solidFill>
                <a:srgbClr val="E89146"/>
              </a:solidFill>
              <a:latin typeface="Calibri"/>
              <a:ea typeface="Calibri"/>
              <a:cs typeface="Calibri"/>
              <a:sym typeface="Calibri"/>
            </a:endParaRPr>
          </a:p>
          <a:p>
            <a:pPr indent="0" lvl="0" marL="0" rtl="0" algn="l">
              <a:spcBef>
                <a:spcPts val="0"/>
              </a:spcBef>
              <a:spcAft>
                <a:spcPts val="0"/>
              </a:spcAft>
              <a:buNone/>
            </a:pPr>
            <a:r>
              <a:rPr lang="en-GB" sz="1300">
                <a:solidFill>
                  <a:srgbClr val="666666"/>
                </a:solidFill>
                <a:latin typeface="Calibri"/>
                <a:ea typeface="Calibri"/>
                <a:cs typeface="Calibri"/>
                <a:sym typeface="Calibri"/>
              </a:rPr>
              <a:t>Highlight the vision that volunteers play an important role in social cohesion,</a:t>
            </a:r>
            <a:endParaRPr sz="1300">
              <a:solidFill>
                <a:srgbClr val="666666"/>
              </a:solidFill>
              <a:latin typeface="Calibri"/>
              <a:ea typeface="Calibri"/>
              <a:cs typeface="Calibri"/>
              <a:sym typeface="Calibri"/>
            </a:endParaRPr>
          </a:p>
          <a:p>
            <a:pPr indent="0" lvl="0" marL="0" rtl="0" algn="l">
              <a:spcBef>
                <a:spcPts val="0"/>
              </a:spcBef>
              <a:spcAft>
                <a:spcPts val="0"/>
              </a:spcAft>
              <a:buNone/>
            </a:pPr>
            <a:r>
              <a:rPr lang="en-GB" sz="1300">
                <a:solidFill>
                  <a:srgbClr val="666666"/>
                </a:solidFill>
                <a:latin typeface="Calibri"/>
                <a:ea typeface="Calibri"/>
                <a:cs typeface="Calibri"/>
                <a:sym typeface="Calibri"/>
              </a:rPr>
              <a:t>interpersonal relationships, social transformation, and paving the way</a:t>
            </a:r>
            <a:endParaRPr sz="1300">
              <a:solidFill>
                <a:srgbClr val="666666"/>
              </a:solidFill>
              <a:latin typeface="Calibri"/>
              <a:ea typeface="Calibri"/>
              <a:cs typeface="Calibri"/>
              <a:sym typeface="Calibri"/>
            </a:endParaRPr>
          </a:p>
          <a:p>
            <a:pPr indent="0" lvl="0" marL="0" rtl="0" algn="l">
              <a:spcBef>
                <a:spcPts val="0"/>
              </a:spcBef>
              <a:spcAft>
                <a:spcPts val="0"/>
              </a:spcAft>
              <a:buNone/>
            </a:pPr>
            <a:r>
              <a:rPr lang="en-GB" sz="1300">
                <a:solidFill>
                  <a:srgbClr val="666666"/>
                </a:solidFill>
                <a:latin typeface="Calibri"/>
                <a:ea typeface="Calibri"/>
                <a:cs typeface="Calibri"/>
                <a:sym typeface="Calibri"/>
              </a:rPr>
              <a:t>to making European values a reality. </a:t>
            </a:r>
            <a:endParaRPr sz="1300">
              <a:solidFill>
                <a:srgbClr val="666666"/>
              </a:solidFill>
              <a:latin typeface="Calibri"/>
              <a:ea typeface="Calibri"/>
              <a:cs typeface="Calibri"/>
              <a:sym typeface="Calibri"/>
            </a:endParaRPr>
          </a:p>
          <a:p>
            <a:pPr indent="0" lvl="0" marL="0" rtl="0" algn="l">
              <a:spcBef>
                <a:spcPts val="0"/>
              </a:spcBef>
              <a:spcAft>
                <a:spcPts val="0"/>
              </a:spcAft>
              <a:buNone/>
            </a:pPr>
            <a:r>
              <a:t/>
            </a:r>
            <a:endParaRPr b="1" sz="1300">
              <a:solidFill>
                <a:srgbClr val="666666"/>
              </a:solidFill>
              <a:latin typeface="Calibri"/>
              <a:ea typeface="Calibri"/>
              <a:cs typeface="Calibri"/>
              <a:sym typeface="Calibri"/>
            </a:endParaRPr>
          </a:p>
          <a:p>
            <a:pPr indent="0" lvl="0" marL="0" rtl="0" algn="l">
              <a:spcBef>
                <a:spcPts val="0"/>
              </a:spcBef>
              <a:spcAft>
                <a:spcPts val="0"/>
              </a:spcAft>
              <a:buNone/>
            </a:pPr>
            <a:r>
              <a:t/>
            </a:r>
            <a:endParaRPr b="1" sz="1300">
              <a:solidFill>
                <a:srgbClr val="666666"/>
              </a:solidFill>
              <a:latin typeface="Calibri"/>
              <a:ea typeface="Calibri"/>
              <a:cs typeface="Calibri"/>
              <a:sym typeface="Calibri"/>
            </a:endParaRPr>
          </a:p>
        </p:txBody>
      </p:sp>
      <p:sp>
        <p:nvSpPr>
          <p:cNvPr id="144" name="Google Shape;144;p21"/>
          <p:cNvSpPr/>
          <p:nvPr/>
        </p:nvSpPr>
        <p:spPr>
          <a:xfrm>
            <a:off x="3254200" y="316425"/>
            <a:ext cx="103800" cy="1477500"/>
          </a:xfrm>
          <a:prstGeom prst="rect">
            <a:avLst/>
          </a:prstGeom>
          <a:solidFill>
            <a:srgbClr val="E89146"/>
          </a:solidFill>
          <a:ln cap="flat" cmpd="sng" w="9525">
            <a:solidFill>
              <a:srgbClr val="E891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21"/>
          <p:cNvSpPr/>
          <p:nvPr/>
        </p:nvSpPr>
        <p:spPr>
          <a:xfrm>
            <a:off x="6048750" y="316425"/>
            <a:ext cx="103800" cy="14775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1"/>
          <p:cNvSpPr/>
          <p:nvPr/>
        </p:nvSpPr>
        <p:spPr>
          <a:xfrm>
            <a:off x="3254200" y="1922300"/>
            <a:ext cx="103800" cy="14775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1"/>
          <p:cNvSpPr/>
          <p:nvPr/>
        </p:nvSpPr>
        <p:spPr>
          <a:xfrm>
            <a:off x="6048750" y="1929050"/>
            <a:ext cx="103800" cy="1477500"/>
          </a:xfrm>
          <a:prstGeom prst="rect">
            <a:avLst/>
          </a:prstGeom>
          <a:solidFill>
            <a:srgbClr val="E89146"/>
          </a:solidFill>
          <a:ln cap="flat" cmpd="sng" w="9525">
            <a:solidFill>
              <a:srgbClr val="E891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1"/>
          <p:cNvSpPr/>
          <p:nvPr/>
        </p:nvSpPr>
        <p:spPr>
          <a:xfrm>
            <a:off x="3254200" y="3528175"/>
            <a:ext cx="103800" cy="1477500"/>
          </a:xfrm>
          <a:prstGeom prst="rect">
            <a:avLst/>
          </a:prstGeom>
          <a:solidFill>
            <a:srgbClr val="E89146"/>
          </a:solidFill>
          <a:ln cap="flat" cmpd="sng" w="9525">
            <a:solidFill>
              <a:srgbClr val="E891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9" name="Google Shape;149;p21"/>
          <p:cNvPicPr preferRelativeResize="0"/>
          <p:nvPr/>
        </p:nvPicPr>
        <p:blipFill rotWithShape="1">
          <a:blip r:embed="rId4">
            <a:alphaModFix amt="40000"/>
          </a:blip>
          <a:srcRect b="15805" l="13523" r="49253" t="49609"/>
          <a:stretch/>
        </p:blipFill>
        <p:spPr>
          <a:xfrm rot="5400000">
            <a:off x="7568925" y="3599475"/>
            <a:ext cx="1632876" cy="15172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p:nvPr/>
        </p:nvSpPr>
        <p:spPr>
          <a:xfrm>
            <a:off x="5836625" y="3639075"/>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22"/>
          <p:cNvSpPr txBox="1"/>
          <p:nvPr/>
        </p:nvSpPr>
        <p:spPr>
          <a:xfrm>
            <a:off x="5836625" y="3784725"/>
            <a:ext cx="2019000" cy="497100"/>
          </a:xfrm>
          <a:prstGeom prst="rect">
            <a:avLst/>
          </a:prstGeom>
          <a:noFill/>
          <a:ln>
            <a:noFill/>
          </a:ln>
        </p:spPr>
        <p:txBody>
          <a:bodyPr anchorCtr="0" anchor="ctr" bIns="32750" lIns="32750" spcFirstLastPara="1" rIns="32750" wrap="square" tIns="32750">
            <a:sp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Calibri"/>
                <a:ea typeface="Calibri"/>
                <a:cs typeface="Calibri"/>
                <a:sym typeface="Calibri"/>
              </a:rPr>
              <a:t>1.6 Transnational cooperation and solidarity</a:t>
            </a:r>
            <a:endParaRPr b="1">
              <a:solidFill>
                <a:schemeClr val="lt1"/>
              </a:solidFill>
              <a:latin typeface="Calibri"/>
              <a:ea typeface="Calibri"/>
              <a:cs typeface="Calibri"/>
              <a:sym typeface="Calibri"/>
            </a:endParaRPr>
          </a:p>
        </p:txBody>
      </p:sp>
      <p:sp>
        <p:nvSpPr>
          <p:cNvPr id="156" name="Google Shape;156;p22"/>
          <p:cNvSpPr/>
          <p:nvPr/>
        </p:nvSpPr>
        <p:spPr>
          <a:xfrm>
            <a:off x="3329250" y="3639075"/>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22"/>
          <p:cNvSpPr txBox="1"/>
          <p:nvPr/>
        </p:nvSpPr>
        <p:spPr>
          <a:xfrm>
            <a:off x="3510000" y="378472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1.5 Local community development</a:t>
            </a:r>
            <a:endParaRPr b="1">
              <a:solidFill>
                <a:schemeClr val="lt1"/>
              </a:solidFill>
              <a:latin typeface="Calibri"/>
              <a:ea typeface="Calibri"/>
              <a:cs typeface="Calibri"/>
              <a:sym typeface="Calibri"/>
            </a:endParaRPr>
          </a:p>
        </p:txBody>
      </p:sp>
      <p:sp>
        <p:nvSpPr>
          <p:cNvPr id="158" name="Google Shape;158;p22"/>
          <p:cNvSpPr/>
          <p:nvPr/>
        </p:nvSpPr>
        <p:spPr>
          <a:xfrm>
            <a:off x="821875" y="3639075"/>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2"/>
          <p:cNvSpPr/>
          <p:nvPr/>
        </p:nvSpPr>
        <p:spPr>
          <a:xfrm>
            <a:off x="5859475" y="1665850"/>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2"/>
          <p:cNvSpPr txBox="1"/>
          <p:nvPr/>
        </p:nvSpPr>
        <p:spPr>
          <a:xfrm>
            <a:off x="6040225" y="1811500"/>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1.3 Transparent and democratic funding</a:t>
            </a:r>
            <a:endParaRPr b="1">
              <a:solidFill>
                <a:schemeClr val="lt1"/>
              </a:solidFill>
              <a:latin typeface="Calibri"/>
              <a:ea typeface="Calibri"/>
              <a:cs typeface="Calibri"/>
              <a:sym typeface="Calibri"/>
            </a:endParaRPr>
          </a:p>
        </p:txBody>
      </p:sp>
      <p:sp>
        <p:nvSpPr>
          <p:cNvPr id="161" name="Google Shape;161;p22"/>
          <p:cNvSpPr/>
          <p:nvPr/>
        </p:nvSpPr>
        <p:spPr>
          <a:xfrm>
            <a:off x="3340675" y="1663050"/>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2"/>
          <p:cNvSpPr txBox="1"/>
          <p:nvPr/>
        </p:nvSpPr>
        <p:spPr>
          <a:xfrm>
            <a:off x="3521413" y="186492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1.2 Dignity and freedom</a:t>
            </a:r>
            <a:endParaRPr b="1">
              <a:solidFill>
                <a:schemeClr val="lt1"/>
              </a:solidFill>
              <a:latin typeface="Calibri"/>
              <a:ea typeface="Calibri"/>
              <a:cs typeface="Calibri"/>
              <a:sym typeface="Calibri"/>
            </a:endParaRPr>
          </a:p>
        </p:txBody>
      </p:sp>
      <p:sp>
        <p:nvSpPr>
          <p:cNvPr id="163" name="Google Shape;163;p22">
            <a:hlinkClick action="ppaction://hlinkshowjump?jump=nextslide"/>
          </p:cNvPr>
          <p:cNvSpPr/>
          <p:nvPr/>
        </p:nvSpPr>
        <p:spPr>
          <a:xfrm>
            <a:off x="821875" y="1665850"/>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2"/>
          <p:cNvSpPr txBox="1"/>
          <p:nvPr/>
        </p:nvSpPr>
        <p:spPr>
          <a:xfrm>
            <a:off x="269950" y="100025"/>
            <a:ext cx="60288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000">
                <a:solidFill>
                  <a:srgbClr val="E89146"/>
                </a:solidFill>
                <a:latin typeface="Montserrat"/>
                <a:ea typeface="Montserrat"/>
                <a:cs typeface="Montserrat"/>
                <a:sym typeface="Montserrat"/>
              </a:rPr>
              <a:t>1. Independent and inclusive engagement</a:t>
            </a:r>
            <a:endParaRPr b="1" sz="2000">
              <a:latin typeface="Montserrat"/>
              <a:ea typeface="Montserrat"/>
              <a:cs typeface="Montserrat"/>
              <a:sym typeface="Montserrat"/>
            </a:endParaRPr>
          </a:p>
        </p:txBody>
      </p:sp>
      <p:sp>
        <p:nvSpPr>
          <p:cNvPr id="165" name="Google Shape;165;p22"/>
          <p:cNvSpPr/>
          <p:nvPr/>
        </p:nvSpPr>
        <p:spPr>
          <a:xfrm>
            <a:off x="146050" y="139700"/>
            <a:ext cx="123900" cy="371400"/>
          </a:xfrm>
          <a:prstGeom prst="rect">
            <a:avLst/>
          </a:prstGeom>
          <a:solidFill>
            <a:srgbClr val="E89146"/>
          </a:solidFill>
          <a:ln cap="flat" cmpd="sng" w="9525">
            <a:solidFill>
              <a:srgbClr val="E891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6" name="Google Shape;166;p22"/>
          <p:cNvPicPr preferRelativeResize="0"/>
          <p:nvPr/>
        </p:nvPicPr>
        <p:blipFill rotWithShape="1">
          <a:blip r:embed="rId3">
            <a:alphaModFix amt="40000"/>
          </a:blip>
          <a:srcRect b="2462" l="2964" r="42837" t="13792"/>
          <a:stretch/>
        </p:blipFill>
        <p:spPr>
          <a:xfrm>
            <a:off x="8158450" y="-48000"/>
            <a:ext cx="1287051" cy="1988699"/>
          </a:xfrm>
          <a:prstGeom prst="rect">
            <a:avLst/>
          </a:prstGeom>
          <a:noFill/>
          <a:ln>
            <a:noFill/>
          </a:ln>
        </p:spPr>
      </p:pic>
      <p:pic>
        <p:nvPicPr>
          <p:cNvPr id="167" name="Google Shape;167;p22"/>
          <p:cNvPicPr preferRelativeResize="0"/>
          <p:nvPr/>
        </p:nvPicPr>
        <p:blipFill rotWithShape="1">
          <a:blip r:embed="rId3">
            <a:alphaModFix amt="40000"/>
          </a:blip>
          <a:srcRect b="2462" l="2964" r="42837" t="13792"/>
          <a:stretch/>
        </p:blipFill>
        <p:spPr>
          <a:xfrm>
            <a:off x="8158450" y="1706450"/>
            <a:ext cx="1287051" cy="1988699"/>
          </a:xfrm>
          <a:prstGeom prst="rect">
            <a:avLst/>
          </a:prstGeom>
          <a:noFill/>
          <a:ln>
            <a:noFill/>
          </a:ln>
        </p:spPr>
      </p:pic>
      <p:pic>
        <p:nvPicPr>
          <p:cNvPr id="168" name="Google Shape;168;p22"/>
          <p:cNvPicPr preferRelativeResize="0"/>
          <p:nvPr/>
        </p:nvPicPr>
        <p:blipFill rotWithShape="1">
          <a:blip r:embed="rId3">
            <a:alphaModFix amt="40000"/>
          </a:blip>
          <a:srcRect b="2462" l="2964" r="42837" t="13792"/>
          <a:stretch/>
        </p:blipFill>
        <p:spPr>
          <a:xfrm>
            <a:off x="8158450" y="3474988"/>
            <a:ext cx="1287051" cy="1988699"/>
          </a:xfrm>
          <a:prstGeom prst="rect">
            <a:avLst/>
          </a:prstGeom>
          <a:noFill/>
          <a:ln>
            <a:noFill/>
          </a:ln>
        </p:spPr>
      </p:pic>
      <p:pic>
        <p:nvPicPr>
          <p:cNvPr id="169" name="Google Shape;169;p22"/>
          <p:cNvPicPr preferRelativeResize="0"/>
          <p:nvPr/>
        </p:nvPicPr>
        <p:blipFill rotWithShape="1">
          <a:blip r:embed="rId4">
            <a:alphaModFix/>
          </a:blip>
          <a:srcRect b="55380" l="5459" r="75069" t="9974"/>
          <a:stretch/>
        </p:blipFill>
        <p:spPr>
          <a:xfrm>
            <a:off x="1407925" y="1022800"/>
            <a:ext cx="846898" cy="847724"/>
          </a:xfrm>
          <a:prstGeom prst="rect">
            <a:avLst/>
          </a:prstGeom>
          <a:noFill/>
          <a:ln>
            <a:noFill/>
          </a:ln>
        </p:spPr>
      </p:pic>
      <p:pic>
        <p:nvPicPr>
          <p:cNvPr id="170" name="Google Shape;170;p22"/>
          <p:cNvPicPr preferRelativeResize="0"/>
          <p:nvPr/>
        </p:nvPicPr>
        <p:blipFill rotWithShape="1">
          <a:blip r:embed="rId4">
            <a:alphaModFix/>
          </a:blip>
          <a:srcRect b="55380" l="29138" r="51261" t="9974"/>
          <a:stretch/>
        </p:blipFill>
        <p:spPr>
          <a:xfrm>
            <a:off x="3926726" y="1022800"/>
            <a:ext cx="846902" cy="842117"/>
          </a:xfrm>
          <a:prstGeom prst="rect">
            <a:avLst/>
          </a:prstGeom>
          <a:noFill/>
          <a:ln>
            <a:noFill/>
          </a:ln>
        </p:spPr>
      </p:pic>
      <p:pic>
        <p:nvPicPr>
          <p:cNvPr id="171" name="Google Shape;171;p22"/>
          <p:cNvPicPr preferRelativeResize="0"/>
          <p:nvPr/>
        </p:nvPicPr>
        <p:blipFill rotWithShape="1">
          <a:blip r:embed="rId4">
            <a:alphaModFix/>
          </a:blip>
          <a:srcRect b="55380" l="52837" r="27451" t="9974"/>
          <a:stretch/>
        </p:blipFill>
        <p:spPr>
          <a:xfrm>
            <a:off x="6445525" y="974119"/>
            <a:ext cx="846902" cy="837383"/>
          </a:xfrm>
          <a:prstGeom prst="rect">
            <a:avLst/>
          </a:prstGeom>
          <a:noFill/>
          <a:ln>
            <a:noFill/>
          </a:ln>
        </p:spPr>
      </p:pic>
      <p:pic>
        <p:nvPicPr>
          <p:cNvPr id="172" name="Google Shape;172;p22"/>
          <p:cNvPicPr preferRelativeResize="0"/>
          <p:nvPr/>
        </p:nvPicPr>
        <p:blipFill rotWithShape="1">
          <a:blip r:embed="rId4">
            <a:alphaModFix/>
          </a:blip>
          <a:srcRect b="55182" l="76534" r="3754" t="10171"/>
          <a:stretch/>
        </p:blipFill>
        <p:spPr>
          <a:xfrm>
            <a:off x="1430775" y="3021825"/>
            <a:ext cx="846898" cy="837394"/>
          </a:xfrm>
          <a:prstGeom prst="rect">
            <a:avLst/>
          </a:prstGeom>
          <a:noFill/>
          <a:ln>
            <a:noFill/>
          </a:ln>
        </p:spPr>
      </p:pic>
      <p:pic>
        <p:nvPicPr>
          <p:cNvPr id="173" name="Google Shape;173;p22"/>
          <p:cNvPicPr preferRelativeResize="0"/>
          <p:nvPr/>
        </p:nvPicPr>
        <p:blipFill rotWithShape="1">
          <a:blip r:embed="rId4">
            <a:alphaModFix/>
          </a:blip>
          <a:srcRect b="9581" l="5462" r="74938" t="55838"/>
          <a:stretch/>
        </p:blipFill>
        <p:spPr>
          <a:xfrm>
            <a:off x="3915300" y="3020263"/>
            <a:ext cx="846898" cy="840521"/>
          </a:xfrm>
          <a:prstGeom prst="rect">
            <a:avLst/>
          </a:prstGeom>
          <a:noFill/>
          <a:ln>
            <a:noFill/>
          </a:ln>
        </p:spPr>
      </p:pic>
      <p:pic>
        <p:nvPicPr>
          <p:cNvPr id="174" name="Google Shape;174;p22"/>
          <p:cNvPicPr preferRelativeResize="0"/>
          <p:nvPr/>
        </p:nvPicPr>
        <p:blipFill rotWithShape="1">
          <a:blip r:embed="rId4">
            <a:alphaModFix/>
          </a:blip>
          <a:srcRect b="9581" l="29157" r="51243" t="55838"/>
          <a:stretch/>
        </p:blipFill>
        <p:spPr>
          <a:xfrm>
            <a:off x="6466075" y="3020263"/>
            <a:ext cx="846898" cy="840521"/>
          </a:xfrm>
          <a:prstGeom prst="rect">
            <a:avLst/>
          </a:prstGeom>
          <a:noFill/>
          <a:ln>
            <a:noFill/>
          </a:ln>
        </p:spPr>
      </p:pic>
      <p:sp>
        <p:nvSpPr>
          <p:cNvPr id="175" name="Google Shape;175;p22"/>
          <p:cNvSpPr txBox="1"/>
          <p:nvPr/>
        </p:nvSpPr>
        <p:spPr>
          <a:xfrm>
            <a:off x="1002625" y="1811500"/>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i="0" lang="en-GB" u="none" cap="none" strike="noStrike">
                <a:solidFill>
                  <a:schemeClr val="lt1"/>
                </a:solidFill>
                <a:latin typeface="Calibri"/>
                <a:ea typeface="Calibri"/>
                <a:cs typeface="Calibri"/>
                <a:sym typeface="Calibri"/>
              </a:rPr>
              <a:t>1.1 Democratic</a:t>
            </a:r>
            <a:r>
              <a:rPr b="1" lang="en-GB">
                <a:solidFill>
                  <a:schemeClr val="lt1"/>
                </a:solidFill>
                <a:latin typeface="Calibri"/>
                <a:ea typeface="Calibri"/>
                <a:cs typeface="Calibri"/>
                <a:sym typeface="Calibri"/>
              </a:rPr>
              <a:t> E</a:t>
            </a:r>
            <a:r>
              <a:rPr b="1" i="0" lang="en-GB" u="none" cap="none" strike="noStrike">
                <a:solidFill>
                  <a:schemeClr val="lt1"/>
                </a:solidFill>
                <a:latin typeface="Calibri"/>
                <a:ea typeface="Calibri"/>
                <a:cs typeface="Calibri"/>
                <a:sym typeface="Calibri"/>
              </a:rPr>
              <a:t>ngagement</a:t>
            </a:r>
            <a:endParaRPr b="1">
              <a:solidFill>
                <a:schemeClr val="lt1"/>
              </a:solidFill>
              <a:latin typeface="Calibri"/>
              <a:ea typeface="Calibri"/>
              <a:cs typeface="Calibri"/>
              <a:sym typeface="Calibri"/>
            </a:endParaRPr>
          </a:p>
        </p:txBody>
      </p:sp>
      <p:sp>
        <p:nvSpPr>
          <p:cNvPr id="176" name="Google Shape;176;p22"/>
          <p:cNvSpPr txBox="1"/>
          <p:nvPr/>
        </p:nvSpPr>
        <p:spPr>
          <a:xfrm>
            <a:off x="1025475" y="378472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1.4 Collaborative networking</a:t>
            </a:r>
            <a:endParaRPr b="1">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nvSpPr>
        <p:spPr>
          <a:xfrm>
            <a:off x="269950" y="134900"/>
            <a:ext cx="48864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000">
                <a:solidFill>
                  <a:srgbClr val="1A3E74"/>
                </a:solidFill>
                <a:latin typeface="Montserrat"/>
                <a:ea typeface="Montserrat"/>
                <a:cs typeface="Montserrat"/>
                <a:sym typeface="Montserrat"/>
              </a:rPr>
              <a:t>2. New volunteers and methods</a:t>
            </a:r>
            <a:endParaRPr b="1" sz="2000">
              <a:latin typeface="Montserrat"/>
              <a:ea typeface="Montserrat"/>
              <a:cs typeface="Montserrat"/>
              <a:sym typeface="Montserrat"/>
            </a:endParaRPr>
          </a:p>
        </p:txBody>
      </p:sp>
      <p:sp>
        <p:nvSpPr>
          <p:cNvPr id="182" name="Google Shape;182;p23"/>
          <p:cNvSpPr/>
          <p:nvPr/>
        </p:nvSpPr>
        <p:spPr>
          <a:xfrm>
            <a:off x="146050" y="139700"/>
            <a:ext cx="123900" cy="371400"/>
          </a:xfrm>
          <a:prstGeom prst="rect">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83" name="Google Shape;183;p23"/>
          <p:cNvPicPr preferRelativeResize="0"/>
          <p:nvPr/>
        </p:nvPicPr>
        <p:blipFill rotWithShape="1">
          <a:blip r:embed="rId3">
            <a:alphaModFix amt="40000"/>
          </a:blip>
          <a:srcRect b="2462" l="2964" r="42837" t="13792"/>
          <a:stretch/>
        </p:blipFill>
        <p:spPr>
          <a:xfrm>
            <a:off x="8158450" y="-48000"/>
            <a:ext cx="1287051" cy="1988699"/>
          </a:xfrm>
          <a:prstGeom prst="rect">
            <a:avLst/>
          </a:prstGeom>
          <a:noFill/>
          <a:ln>
            <a:noFill/>
          </a:ln>
        </p:spPr>
      </p:pic>
      <p:pic>
        <p:nvPicPr>
          <p:cNvPr id="184" name="Google Shape;184;p23"/>
          <p:cNvPicPr preferRelativeResize="0"/>
          <p:nvPr/>
        </p:nvPicPr>
        <p:blipFill rotWithShape="1">
          <a:blip r:embed="rId3">
            <a:alphaModFix amt="40000"/>
          </a:blip>
          <a:srcRect b="2462" l="2964" r="42837" t="13792"/>
          <a:stretch/>
        </p:blipFill>
        <p:spPr>
          <a:xfrm>
            <a:off x="8158450" y="1706450"/>
            <a:ext cx="1287051" cy="1988699"/>
          </a:xfrm>
          <a:prstGeom prst="rect">
            <a:avLst/>
          </a:prstGeom>
          <a:noFill/>
          <a:ln>
            <a:noFill/>
          </a:ln>
        </p:spPr>
      </p:pic>
      <p:pic>
        <p:nvPicPr>
          <p:cNvPr id="185" name="Google Shape;185;p23"/>
          <p:cNvPicPr preferRelativeResize="0"/>
          <p:nvPr/>
        </p:nvPicPr>
        <p:blipFill rotWithShape="1">
          <a:blip r:embed="rId3">
            <a:alphaModFix amt="40000"/>
          </a:blip>
          <a:srcRect b="2462" l="2964" r="42837" t="13792"/>
          <a:stretch/>
        </p:blipFill>
        <p:spPr>
          <a:xfrm>
            <a:off x="8158450" y="3474988"/>
            <a:ext cx="1287051" cy="1988699"/>
          </a:xfrm>
          <a:prstGeom prst="rect">
            <a:avLst/>
          </a:prstGeom>
          <a:noFill/>
          <a:ln>
            <a:noFill/>
          </a:ln>
        </p:spPr>
      </p:pic>
      <p:sp>
        <p:nvSpPr>
          <p:cNvPr id="186" name="Google Shape;186;p23"/>
          <p:cNvSpPr/>
          <p:nvPr/>
        </p:nvSpPr>
        <p:spPr>
          <a:xfrm>
            <a:off x="5836625" y="3639075"/>
            <a:ext cx="2019000" cy="7884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23"/>
          <p:cNvSpPr txBox="1"/>
          <p:nvPr/>
        </p:nvSpPr>
        <p:spPr>
          <a:xfrm>
            <a:off x="5836613" y="3892425"/>
            <a:ext cx="1963200" cy="281700"/>
          </a:xfrm>
          <a:prstGeom prst="rect">
            <a:avLst/>
          </a:prstGeom>
          <a:noFill/>
          <a:ln>
            <a:noFill/>
          </a:ln>
        </p:spPr>
        <p:txBody>
          <a:bodyPr anchorCtr="0" anchor="ctr" bIns="32750" lIns="32750" spcFirstLastPara="1" rIns="32750" wrap="square" tIns="32750">
            <a:sp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Calibri"/>
                <a:ea typeface="Calibri"/>
                <a:cs typeface="Calibri"/>
                <a:sym typeface="Calibri"/>
              </a:rPr>
              <a:t>2.6 “Voluntourism”</a:t>
            </a:r>
            <a:endParaRPr b="1">
              <a:solidFill>
                <a:schemeClr val="lt1"/>
              </a:solidFill>
              <a:latin typeface="Calibri"/>
              <a:ea typeface="Calibri"/>
              <a:cs typeface="Calibri"/>
              <a:sym typeface="Calibri"/>
            </a:endParaRPr>
          </a:p>
        </p:txBody>
      </p:sp>
      <p:sp>
        <p:nvSpPr>
          <p:cNvPr id="188" name="Google Shape;188;p23"/>
          <p:cNvSpPr/>
          <p:nvPr/>
        </p:nvSpPr>
        <p:spPr>
          <a:xfrm>
            <a:off x="3329250" y="3639075"/>
            <a:ext cx="2019000" cy="7884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23"/>
          <p:cNvSpPr txBox="1"/>
          <p:nvPr/>
        </p:nvSpPr>
        <p:spPr>
          <a:xfrm>
            <a:off x="3419550" y="3784725"/>
            <a:ext cx="18384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2.5 Welfare and health policy synergies</a:t>
            </a:r>
            <a:endParaRPr b="1">
              <a:solidFill>
                <a:schemeClr val="lt1"/>
              </a:solidFill>
              <a:latin typeface="Calibri"/>
              <a:ea typeface="Calibri"/>
              <a:cs typeface="Calibri"/>
              <a:sym typeface="Calibri"/>
            </a:endParaRPr>
          </a:p>
        </p:txBody>
      </p:sp>
      <p:sp>
        <p:nvSpPr>
          <p:cNvPr id="190" name="Google Shape;190;p23"/>
          <p:cNvSpPr/>
          <p:nvPr/>
        </p:nvSpPr>
        <p:spPr>
          <a:xfrm>
            <a:off x="821875" y="3639075"/>
            <a:ext cx="2019000" cy="7884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23"/>
          <p:cNvSpPr/>
          <p:nvPr/>
        </p:nvSpPr>
        <p:spPr>
          <a:xfrm>
            <a:off x="5859475" y="1665850"/>
            <a:ext cx="2019000" cy="7884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23"/>
          <p:cNvSpPr txBox="1"/>
          <p:nvPr/>
        </p:nvSpPr>
        <p:spPr>
          <a:xfrm>
            <a:off x="6040225" y="1811500"/>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2.3 Quality for new ways of engagement</a:t>
            </a:r>
            <a:endParaRPr b="1">
              <a:solidFill>
                <a:schemeClr val="lt1"/>
              </a:solidFill>
              <a:latin typeface="Calibri"/>
              <a:ea typeface="Calibri"/>
              <a:cs typeface="Calibri"/>
              <a:sym typeface="Calibri"/>
            </a:endParaRPr>
          </a:p>
        </p:txBody>
      </p:sp>
      <p:sp>
        <p:nvSpPr>
          <p:cNvPr id="193" name="Google Shape;193;p23"/>
          <p:cNvSpPr/>
          <p:nvPr/>
        </p:nvSpPr>
        <p:spPr>
          <a:xfrm>
            <a:off x="3340675" y="1663050"/>
            <a:ext cx="2019000" cy="7884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3"/>
          <p:cNvSpPr txBox="1"/>
          <p:nvPr/>
        </p:nvSpPr>
        <p:spPr>
          <a:xfrm>
            <a:off x="3521413" y="1936638"/>
            <a:ext cx="1657500" cy="2817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2.2 Digitalisation</a:t>
            </a:r>
            <a:endParaRPr b="1">
              <a:solidFill>
                <a:schemeClr val="lt1"/>
              </a:solidFill>
              <a:latin typeface="Calibri"/>
              <a:ea typeface="Calibri"/>
              <a:cs typeface="Calibri"/>
              <a:sym typeface="Calibri"/>
            </a:endParaRPr>
          </a:p>
        </p:txBody>
      </p:sp>
      <p:sp>
        <p:nvSpPr>
          <p:cNvPr id="195" name="Google Shape;195;p23"/>
          <p:cNvSpPr/>
          <p:nvPr/>
        </p:nvSpPr>
        <p:spPr>
          <a:xfrm>
            <a:off x="821875" y="1665850"/>
            <a:ext cx="2019000" cy="788400"/>
          </a:xfrm>
          <a:prstGeom prst="roundRect">
            <a:avLst>
              <a:gd fmla="val 16667" name="adj"/>
            </a:avLst>
          </a:prstGeom>
          <a:solidFill>
            <a:srgbClr val="5D6C89"/>
          </a:solidFill>
          <a:ln cap="flat" cmpd="sng" w="9525">
            <a:solidFill>
              <a:srgbClr val="5D6C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23"/>
          <p:cNvSpPr txBox="1"/>
          <p:nvPr/>
        </p:nvSpPr>
        <p:spPr>
          <a:xfrm>
            <a:off x="1002625" y="1811500"/>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2.1 Non formal volunteering</a:t>
            </a:r>
            <a:endParaRPr b="1">
              <a:solidFill>
                <a:schemeClr val="lt1"/>
              </a:solidFill>
              <a:latin typeface="Calibri"/>
              <a:ea typeface="Calibri"/>
              <a:cs typeface="Calibri"/>
              <a:sym typeface="Calibri"/>
            </a:endParaRPr>
          </a:p>
        </p:txBody>
      </p:sp>
      <p:sp>
        <p:nvSpPr>
          <p:cNvPr id="197" name="Google Shape;197;p23"/>
          <p:cNvSpPr txBox="1"/>
          <p:nvPr/>
        </p:nvSpPr>
        <p:spPr>
          <a:xfrm>
            <a:off x="1025475" y="378472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2.4 New employment situations</a:t>
            </a:r>
            <a:endParaRPr b="1">
              <a:solidFill>
                <a:schemeClr val="lt1"/>
              </a:solidFill>
              <a:latin typeface="Calibri"/>
              <a:ea typeface="Calibri"/>
              <a:cs typeface="Calibri"/>
              <a:sym typeface="Calibri"/>
            </a:endParaRPr>
          </a:p>
        </p:txBody>
      </p:sp>
      <p:pic>
        <p:nvPicPr>
          <p:cNvPr id="198" name="Google Shape;198;p23"/>
          <p:cNvPicPr preferRelativeResize="0"/>
          <p:nvPr/>
        </p:nvPicPr>
        <p:blipFill rotWithShape="1">
          <a:blip r:embed="rId4">
            <a:alphaModFix/>
          </a:blip>
          <a:srcRect b="9554" l="5375" r="74960" t="55203"/>
          <a:stretch/>
        </p:blipFill>
        <p:spPr>
          <a:xfrm>
            <a:off x="3915300" y="2930925"/>
            <a:ext cx="846902" cy="853799"/>
          </a:xfrm>
          <a:prstGeom prst="rect">
            <a:avLst/>
          </a:prstGeom>
          <a:noFill/>
          <a:ln>
            <a:noFill/>
          </a:ln>
        </p:spPr>
      </p:pic>
      <p:pic>
        <p:nvPicPr>
          <p:cNvPr id="199" name="Google Shape;199;p23"/>
          <p:cNvPicPr preferRelativeResize="0"/>
          <p:nvPr/>
        </p:nvPicPr>
        <p:blipFill rotWithShape="1">
          <a:blip r:embed="rId4">
            <a:alphaModFix/>
          </a:blip>
          <a:srcRect b="9554" l="29066" r="51270" t="55203"/>
          <a:stretch/>
        </p:blipFill>
        <p:spPr>
          <a:xfrm>
            <a:off x="6445525" y="2930928"/>
            <a:ext cx="846898" cy="853797"/>
          </a:xfrm>
          <a:prstGeom prst="rect">
            <a:avLst/>
          </a:prstGeom>
          <a:noFill/>
          <a:ln>
            <a:noFill/>
          </a:ln>
        </p:spPr>
      </p:pic>
      <p:pic>
        <p:nvPicPr>
          <p:cNvPr id="200" name="Google Shape;200;p23"/>
          <p:cNvPicPr preferRelativeResize="0"/>
          <p:nvPr/>
        </p:nvPicPr>
        <p:blipFill rotWithShape="1">
          <a:blip r:embed="rId4">
            <a:alphaModFix/>
          </a:blip>
          <a:srcRect b="55681" l="5374" r="74802" t="9936"/>
          <a:stretch/>
        </p:blipFill>
        <p:spPr>
          <a:xfrm>
            <a:off x="1393800" y="957700"/>
            <a:ext cx="875150" cy="853799"/>
          </a:xfrm>
          <a:prstGeom prst="rect">
            <a:avLst/>
          </a:prstGeom>
          <a:noFill/>
          <a:ln>
            <a:noFill/>
          </a:ln>
        </p:spPr>
      </p:pic>
      <p:pic>
        <p:nvPicPr>
          <p:cNvPr id="201" name="Google Shape;201;p23"/>
          <p:cNvPicPr preferRelativeResize="0"/>
          <p:nvPr/>
        </p:nvPicPr>
        <p:blipFill rotWithShape="1">
          <a:blip r:embed="rId4">
            <a:alphaModFix/>
          </a:blip>
          <a:srcRect b="55681" l="28975" r="51201" t="9936"/>
          <a:stretch/>
        </p:blipFill>
        <p:spPr>
          <a:xfrm>
            <a:off x="3912598" y="957700"/>
            <a:ext cx="875150" cy="853799"/>
          </a:xfrm>
          <a:prstGeom prst="rect">
            <a:avLst/>
          </a:prstGeom>
          <a:noFill/>
          <a:ln>
            <a:noFill/>
          </a:ln>
        </p:spPr>
      </p:pic>
      <p:pic>
        <p:nvPicPr>
          <p:cNvPr id="202" name="Google Shape;202;p23"/>
          <p:cNvPicPr preferRelativeResize="0"/>
          <p:nvPr/>
        </p:nvPicPr>
        <p:blipFill rotWithShape="1">
          <a:blip r:embed="rId4">
            <a:alphaModFix/>
          </a:blip>
          <a:srcRect b="55681" l="52507" r="27668" t="9936"/>
          <a:stretch/>
        </p:blipFill>
        <p:spPr>
          <a:xfrm>
            <a:off x="6431400" y="957700"/>
            <a:ext cx="875150" cy="853799"/>
          </a:xfrm>
          <a:prstGeom prst="rect">
            <a:avLst/>
          </a:prstGeom>
          <a:noFill/>
          <a:ln>
            <a:noFill/>
          </a:ln>
        </p:spPr>
      </p:pic>
      <p:pic>
        <p:nvPicPr>
          <p:cNvPr id="203" name="Google Shape;203;p23"/>
          <p:cNvPicPr preferRelativeResize="0"/>
          <p:nvPr/>
        </p:nvPicPr>
        <p:blipFill rotWithShape="1">
          <a:blip r:embed="rId4">
            <a:alphaModFix/>
          </a:blip>
          <a:srcRect b="55681" l="76447" r="3728" t="9936"/>
          <a:stretch/>
        </p:blipFill>
        <p:spPr>
          <a:xfrm>
            <a:off x="1416650" y="2930925"/>
            <a:ext cx="875150" cy="853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nvSpPr>
        <p:spPr>
          <a:xfrm>
            <a:off x="269950" y="134900"/>
            <a:ext cx="48864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000">
                <a:solidFill>
                  <a:srgbClr val="E89146"/>
                </a:solidFill>
                <a:latin typeface="Montserrat"/>
                <a:ea typeface="Montserrat"/>
                <a:cs typeface="Montserrat"/>
                <a:sym typeface="Montserrat"/>
              </a:rPr>
              <a:t>3. Empowerment</a:t>
            </a:r>
            <a:endParaRPr b="1" sz="2000">
              <a:latin typeface="Montserrat"/>
              <a:ea typeface="Montserrat"/>
              <a:cs typeface="Montserrat"/>
              <a:sym typeface="Montserrat"/>
            </a:endParaRPr>
          </a:p>
        </p:txBody>
      </p:sp>
      <p:sp>
        <p:nvSpPr>
          <p:cNvPr id="209" name="Google Shape;209;p24"/>
          <p:cNvSpPr/>
          <p:nvPr/>
        </p:nvSpPr>
        <p:spPr>
          <a:xfrm>
            <a:off x="146050" y="139700"/>
            <a:ext cx="123900" cy="371400"/>
          </a:xfrm>
          <a:prstGeom prst="rect">
            <a:avLst/>
          </a:prstGeom>
          <a:solidFill>
            <a:srgbClr val="E89146"/>
          </a:solidFill>
          <a:ln cap="flat" cmpd="sng" w="9525">
            <a:solidFill>
              <a:srgbClr val="E891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24"/>
          <p:cNvSpPr/>
          <p:nvPr/>
        </p:nvSpPr>
        <p:spPr>
          <a:xfrm>
            <a:off x="821875" y="3639075"/>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24"/>
          <p:cNvSpPr/>
          <p:nvPr/>
        </p:nvSpPr>
        <p:spPr>
          <a:xfrm>
            <a:off x="5859475" y="1665850"/>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4"/>
          <p:cNvSpPr txBox="1"/>
          <p:nvPr/>
        </p:nvSpPr>
        <p:spPr>
          <a:xfrm>
            <a:off x="6040225" y="1811500"/>
            <a:ext cx="1657500" cy="497100"/>
          </a:xfrm>
          <a:prstGeom prst="rect">
            <a:avLst/>
          </a:prstGeom>
          <a:noFill/>
          <a:ln>
            <a:noFill/>
          </a:ln>
        </p:spPr>
        <p:txBody>
          <a:bodyPr anchorCtr="0" anchor="ctr" bIns="32750" lIns="32750" spcFirstLastPara="1" rIns="32750" wrap="square" tIns="32750">
            <a:spAutoFit/>
          </a:bodyPr>
          <a:lstStyle/>
          <a:p>
            <a:pPr indent="0" lvl="0" marL="0" rtl="0" algn="ctr">
              <a:spcBef>
                <a:spcPts val="0"/>
              </a:spcBef>
              <a:spcAft>
                <a:spcPts val="0"/>
              </a:spcAft>
              <a:buClr>
                <a:schemeClr val="dk1"/>
              </a:buClr>
              <a:buSzPts val="1100"/>
              <a:buFont typeface="Arial"/>
              <a:buNone/>
            </a:pPr>
            <a:r>
              <a:rPr b="1" lang="en-GB">
                <a:solidFill>
                  <a:schemeClr val="lt1"/>
                </a:solidFill>
                <a:latin typeface="Calibri"/>
                <a:ea typeface="Calibri"/>
                <a:cs typeface="Calibri"/>
                <a:sym typeface="Calibri"/>
              </a:rPr>
              <a:t>3.3 Stability and sustainability</a:t>
            </a:r>
            <a:endParaRPr b="1">
              <a:solidFill>
                <a:schemeClr val="lt1"/>
              </a:solidFill>
              <a:latin typeface="Calibri"/>
              <a:ea typeface="Calibri"/>
              <a:cs typeface="Calibri"/>
              <a:sym typeface="Calibri"/>
            </a:endParaRPr>
          </a:p>
        </p:txBody>
      </p:sp>
      <p:sp>
        <p:nvSpPr>
          <p:cNvPr id="213" name="Google Shape;213;p24"/>
          <p:cNvSpPr/>
          <p:nvPr/>
        </p:nvSpPr>
        <p:spPr>
          <a:xfrm>
            <a:off x="3340675" y="1663050"/>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24"/>
          <p:cNvSpPr txBox="1"/>
          <p:nvPr/>
        </p:nvSpPr>
        <p:spPr>
          <a:xfrm>
            <a:off x="3521413" y="1916400"/>
            <a:ext cx="1657500" cy="2817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3.2 Digitalisation</a:t>
            </a:r>
            <a:endParaRPr b="1">
              <a:solidFill>
                <a:schemeClr val="lt1"/>
              </a:solidFill>
              <a:latin typeface="Calibri"/>
              <a:ea typeface="Calibri"/>
              <a:cs typeface="Calibri"/>
              <a:sym typeface="Calibri"/>
            </a:endParaRPr>
          </a:p>
        </p:txBody>
      </p:sp>
      <p:sp>
        <p:nvSpPr>
          <p:cNvPr id="215" name="Google Shape;215;p24"/>
          <p:cNvSpPr/>
          <p:nvPr/>
        </p:nvSpPr>
        <p:spPr>
          <a:xfrm>
            <a:off x="821875" y="1665850"/>
            <a:ext cx="2019000" cy="788400"/>
          </a:xfrm>
          <a:prstGeom prst="roundRect">
            <a:avLst>
              <a:gd fmla="val 16667" name="adj"/>
            </a:avLst>
          </a:prstGeom>
          <a:solidFill>
            <a:srgbClr val="1A3E74"/>
          </a:solidFill>
          <a:ln cap="flat" cmpd="sng" w="9525">
            <a:solidFill>
              <a:srgbClr val="1A3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24"/>
          <p:cNvSpPr txBox="1"/>
          <p:nvPr/>
        </p:nvSpPr>
        <p:spPr>
          <a:xfrm>
            <a:off x="1002625" y="1936625"/>
            <a:ext cx="1657500" cy="2817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3.1 Enabling</a:t>
            </a:r>
            <a:endParaRPr b="1">
              <a:solidFill>
                <a:schemeClr val="lt1"/>
              </a:solidFill>
              <a:latin typeface="Calibri"/>
              <a:ea typeface="Calibri"/>
              <a:cs typeface="Calibri"/>
              <a:sym typeface="Calibri"/>
            </a:endParaRPr>
          </a:p>
        </p:txBody>
      </p:sp>
      <p:sp>
        <p:nvSpPr>
          <p:cNvPr id="217" name="Google Shape;217;p24"/>
          <p:cNvSpPr txBox="1"/>
          <p:nvPr/>
        </p:nvSpPr>
        <p:spPr>
          <a:xfrm>
            <a:off x="1025475" y="3784725"/>
            <a:ext cx="1657500" cy="497100"/>
          </a:xfrm>
          <a:prstGeom prst="rect">
            <a:avLst/>
          </a:prstGeom>
          <a:noFill/>
          <a:ln>
            <a:noFill/>
          </a:ln>
        </p:spPr>
        <p:txBody>
          <a:bodyPr anchorCtr="0" anchor="ctr" bIns="32750" lIns="32750" spcFirstLastPara="1" rIns="32750" wrap="square" tIns="32750">
            <a:spAutoFit/>
          </a:bodyPr>
          <a:lstStyle/>
          <a:p>
            <a:pPr indent="0" lvl="0" marL="0" marR="0" rtl="0" algn="ctr">
              <a:lnSpc>
                <a:spcPct val="100000"/>
              </a:lnSpc>
              <a:spcBef>
                <a:spcPts val="0"/>
              </a:spcBef>
              <a:spcAft>
                <a:spcPts val="0"/>
              </a:spcAft>
              <a:buClr>
                <a:srgbClr val="FFFFFF"/>
              </a:buClr>
              <a:buSzPts val="1300"/>
              <a:buFont typeface="Arial"/>
              <a:buNone/>
            </a:pPr>
            <a:r>
              <a:rPr b="1" lang="en-GB">
                <a:solidFill>
                  <a:schemeClr val="lt1"/>
                </a:solidFill>
                <a:latin typeface="Calibri"/>
                <a:ea typeface="Calibri"/>
                <a:cs typeface="Calibri"/>
                <a:sym typeface="Calibri"/>
              </a:rPr>
              <a:t>3.4 Legal and policy framework</a:t>
            </a:r>
            <a:endParaRPr b="1">
              <a:solidFill>
                <a:schemeClr val="lt1"/>
              </a:solidFill>
              <a:latin typeface="Calibri"/>
              <a:ea typeface="Calibri"/>
              <a:cs typeface="Calibri"/>
              <a:sym typeface="Calibri"/>
            </a:endParaRPr>
          </a:p>
        </p:txBody>
      </p:sp>
      <p:pic>
        <p:nvPicPr>
          <p:cNvPr id="218" name="Google Shape;218;p24"/>
          <p:cNvPicPr preferRelativeResize="0"/>
          <p:nvPr/>
        </p:nvPicPr>
        <p:blipFill rotWithShape="1">
          <a:blip r:embed="rId3">
            <a:alphaModFix amt="40000"/>
          </a:blip>
          <a:srcRect b="2462" l="2964" r="42837" t="13792"/>
          <a:stretch/>
        </p:blipFill>
        <p:spPr>
          <a:xfrm>
            <a:off x="8158450" y="-48000"/>
            <a:ext cx="1287051" cy="1988699"/>
          </a:xfrm>
          <a:prstGeom prst="rect">
            <a:avLst/>
          </a:prstGeom>
          <a:noFill/>
          <a:ln>
            <a:noFill/>
          </a:ln>
        </p:spPr>
      </p:pic>
      <p:pic>
        <p:nvPicPr>
          <p:cNvPr id="219" name="Google Shape;219;p24"/>
          <p:cNvPicPr preferRelativeResize="0"/>
          <p:nvPr/>
        </p:nvPicPr>
        <p:blipFill rotWithShape="1">
          <a:blip r:embed="rId3">
            <a:alphaModFix amt="40000"/>
          </a:blip>
          <a:srcRect b="2462" l="2964" r="42837" t="13792"/>
          <a:stretch/>
        </p:blipFill>
        <p:spPr>
          <a:xfrm>
            <a:off x="8158450" y="1706450"/>
            <a:ext cx="1287051" cy="1988699"/>
          </a:xfrm>
          <a:prstGeom prst="rect">
            <a:avLst/>
          </a:prstGeom>
          <a:noFill/>
          <a:ln>
            <a:noFill/>
          </a:ln>
        </p:spPr>
      </p:pic>
      <p:pic>
        <p:nvPicPr>
          <p:cNvPr id="220" name="Google Shape;220;p24"/>
          <p:cNvPicPr preferRelativeResize="0"/>
          <p:nvPr/>
        </p:nvPicPr>
        <p:blipFill rotWithShape="1">
          <a:blip r:embed="rId3">
            <a:alphaModFix amt="40000"/>
          </a:blip>
          <a:srcRect b="2462" l="2964" r="42837" t="13792"/>
          <a:stretch/>
        </p:blipFill>
        <p:spPr>
          <a:xfrm>
            <a:off x="8158450" y="3474988"/>
            <a:ext cx="1287051" cy="1988699"/>
          </a:xfrm>
          <a:prstGeom prst="rect">
            <a:avLst/>
          </a:prstGeom>
          <a:noFill/>
          <a:ln>
            <a:noFill/>
          </a:ln>
        </p:spPr>
      </p:pic>
      <p:pic>
        <p:nvPicPr>
          <p:cNvPr id="221" name="Google Shape;221;p24"/>
          <p:cNvPicPr preferRelativeResize="0"/>
          <p:nvPr/>
        </p:nvPicPr>
        <p:blipFill rotWithShape="1">
          <a:blip r:embed="rId4">
            <a:alphaModFix/>
          </a:blip>
          <a:srcRect b="55109" l="5374" r="74801" t="9648"/>
          <a:stretch/>
        </p:blipFill>
        <p:spPr>
          <a:xfrm>
            <a:off x="1407919" y="964612"/>
            <a:ext cx="846898" cy="846887"/>
          </a:xfrm>
          <a:prstGeom prst="rect">
            <a:avLst/>
          </a:prstGeom>
          <a:noFill/>
          <a:ln>
            <a:noFill/>
          </a:ln>
        </p:spPr>
      </p:pic>
      <p:pic>
        <p:nvPicPr>
          <p:cNvPr id="222" name="Google Shape;222;p24"/>
          <p:cNvPicPr preferRelativeResize="0"/>
          <p:nvPr/>
        </p:nvPicPr>
        <p:blipFill rotWithShape="1">
          <a:blip r:embed="rId4">
            <a:alphaModFix/>
          </a:blip>
          <a:srcRect b="55113" l="27293" r="52882" t="9645"/>
          <a:stretch/>
        </p:blipFill>
        <p:spPr>
          <a:xfrm>
            <a:off x="3926725" y="964612"/>
            <a:ext cx="846902" cy="846887"/>
          </a:xfrm>
          <a:prstGeom prst="rect">
            <a:avLst/>
          </a:prstGeom>
          <a:noFill/>
          <a:ln>
            <a:noFill/>
          </a:ln>
        </p:spPr>
      </p:pic>
      <p:pic>
        <p:nvPicPr>
          <p:cNvPr id="223" name="Google Shape;223;p24"/>
          <p:cNvPicPr preferRelativeResize="0"/>
          <p:nvPr/>
        </p:nvPicPr>
        <p:blipFill rotWithShape="1">
          <a:blip r:embed="rId4">
            <a:alphaModFix/>
          </a:blip>
          <a:srcRect b="55398" l="49694" r="30481" t="9360"/>
          <a:stretch/>
        </p:blipFill>
        <p:spPr>
          <a:xfrm>
            <a:off x="6445525" y="964612"/>
            <a:ext cx="846898" cy="846887"/>
          </a:xfrm>
          <a:prstGeom prst="rect">
            <a:avLst/>
          </a:prstGeom>
          <a:noFill/>
          <a:ln>
            <a:noFill/>
          </a:ln>
        </p:spPr>
      </p:pic>
      <p:pic>
        <p:nvPicPr>
          <p:cNvPr id="224" name="Google Shape;224;p24"/>
          <p:cNvPicPr preferRelativeResize="0"/>
          <p:nvPr/>
        </p:nvPicPr>
        <p:blipFill rotWithShape="1">
          <a:blip r:embed="rId4">
            <a:alphaModFix/>
          </a:blip>
          <a:srcRect b="55878" l="72042" r="8133" t="8880"/>
          <a:stretch/>
        </p:blipFill>
        <p:spPr>
          <a:xfrm>
            <a:off x="1407925" y="2937856"/>
            <a:ext cx="846902" cy="846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