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0221f49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0221f49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939af52f8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939af52f8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39af52f8a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939af52f8a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90221f49e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90221f49e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90221f49e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90221f49e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0221f49e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0221f49e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39af52f8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39af52f8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39af52f8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39af52f8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0221f49e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0221f49e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39af52f8a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39af52f8a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90a46949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90a46949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939af52f8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939af52f8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939af52f8a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939af52f8a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Alt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255871" y="129058"/>
            <a:ext cx="7858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85750" y="810369"/>
            <a:ext cx="857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2pPr>
            <a:lvl3pPr lvl="2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lvl="3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lvl="4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5pPr>
            <a:lvl6pPr lvl="5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6pPr>
            <a:lvl7pPr lvl="6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7pPr>
            <a:lvl8pPr lvl="7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8pPr>
            <a:lvl9pPr lvl="8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285750" y="1446609"/>
            <a:ext cx="85725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68719" y="227707"/>
            <a:ext cx="2859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Alt 1">
  <p:cSld name="TITLE_AND_BODY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255871" y="129058"/>
            <a:ext cx="7858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>
            <a:sp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85750" y="810369"/>
            <a:ext cx="857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lvl="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1pPr>
            <a:lvl2pPr lvl="1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2pPr>
            <a:lvl3pPr lvl="2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3pPr>
            <a:lvl4pPr lvl="3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4pPr>
            <a:lvl5pPr lvl="4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5pPr>
            <a:lvl6pPr lvl="5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6pPr>
            <a:lvl7pPr lvl="6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7pPr>
            <a:lvl8pPr lvl="7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8pPr>
            <a:lvl9pPr lvl="8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285750" y="1446609"/>
            <a:ext cx="85725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rm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1pPr>
            <a:lvl2pPr marL="914400" lvl="1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2pPr>
            <a:lvl3pPr marL="1371600" lvl="2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▸"/>
              <a:defRPr/>
            </a:lvl5pPr>
            <a:lvl6pPr marL="2743200" lvl="5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68719" y="227707"/>
            <a:ext cx="2859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Alt">
  <p:cSld name="Blank Al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68719" y="227707"/>
            <a:ext cx="2859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 rotWithShape="1">
          <a:blip r:embed="rId3">
            <a:alphaModFix/>
          </a:blip>
          <a:srcRect l="2845" t="11352" r="69205" b="49623"/>
          <a:stretch/>
        </p:blipFill>
        <p:spPr>
          <a:xfrm>
            <a:off x="216125" y="84550"/>
            <a:ext cx="876845" cy="68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4">
            <a:alphaModFix amt="40000"/>
          </a:blip>
          <a:srcRect l="13523" t="49609" r="49253" b="15805"/>
          <a:stretch/>
        </p:blipFill>
        <p:spPr>
          <a:xfrm rot="10800000">
            <a:off x="-1" y="3626249"/>
            <a:ext cx="1632876" cy="15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4">
            <a:alphaModFix amt="40000"/>
          </a:blip>
          <a:srcRect l="13523" t="49609" r="49253" b="15805"/>
          <a:stretch/>
        </p:blipFill>
        <p:spPr>
          <a:xfrm>
            <a:off x="7511125" y="0"/>
            <a:ext cx="1632876" cy="151726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41700" y="1942875"/>
            <a:ext cx="786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Eiropas brīvprātīgā darba plāns/programma</a:t>
            </a:r>
            <a:endParaRPr b="1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2291400" y="2937450"/>
            <a:ext cx="45612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 #BEV2030</a:t>
            </a:r>
            <a:endParaRPr sz="2000" b="1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1525" y="4711696"/>
            <a:ext cx="1635024" cy="3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/>
        </p:nvSpPr>
        <p:spPr>
          <a:xfrm>
            <a:off x="269950" y="134900"/>
            <a:ext cx="488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lv-LV" sz="2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Ieguldījuma novērtējums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146050" y="139700"/>
            <a:ext cx="123900" cy="3714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821875" y="3639075"/>
            <a:ext cx="2019000" cy="9663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/>
          <p:nvPr/>
        </p:nvSpPr>
        <p:spPr>
          <a:xfrm>
            <a:off x="5859475" y="1665850"/>
            <a:ext cx="2019000" cy="9663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5"/>
          <p:cNvSpPr txBox="1"/>
          <p:nvPr/>
        </p:nvSpPr>
        <p:spPr>
          <a:xfrm>
            <a:off x="6040225" y="1899036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4.3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Mācīšanās validācija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>
            <a:off x="3340675" y="1663050"/>
            <a:ext cx="2019000" cy="9690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5"/>
          <p:cNvSpPr txBox="1"/>
          <p:nvPr/>
        </p:nvSpPr>
        <p:spPr>
          <a:xfrm>
            <a:off x="3521413" y="1900474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4.2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Pāri pakalpojumu sniegšanai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821875" y="1665850"/>
            <a:ext cx="2019000" cy="9663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"/>
          <p:cNvSpPr txBox="1"/>
          <p:nvPr/>
        </p:nvSpPr>
        <p:spPr>
          <a:xfrm>
            <a:off x="1002625" y="1811515"/>
            <a:ext cx="16575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4.1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Izaicinājumi sabiedrībā un komunikācija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1002625" y="3873711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4.4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Pētījumi un mērīšana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5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4">
            <a:alphaModFix/>
          </a:blip>
          <a:srcRect l="5052" t="61508" r="74963" b="3249"/>
          <a:stretch/>
        </p:blipFill>
        <p:spPr>
          <a:xfrm>
            <a:off x="1407925" y="971435"/>
            <a:ext cx="846902" cy="84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</a:blip>
          <a:srcRect l="27615" t="60933" r="52400" b="3823"/>
          <a:stretch/>
        </p:blipFill>
        <p:spPr>
          <a:xfrm>
            <a:off x="3926725" y="971435"/>
            <a:ext cx="846902" cy="8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 rotWithShape="1">
          <a:blip r:embed="rId4">
            <a:alphaModFix/>
          </a:blip>
          <a:srcRect l="49748" t="60933" r="30266" b="3823"/>
          <a:stretch/>
        </p:blipFill>
        <p:spPr>
          <a:xfrm>
            <a:off x="6445525" y="971435"/>
            <a:ext cx="846898" cy="8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4">
            <a:alphaModFix/>
          </a:blip>
          <a:srcRect l="71881" t="60933" r="8133" b="3823"/>
          <a:stretch/>
        </p:blipFill>
        <p:spPr>
          <a:xfrm>
            <a:off x="1407925" y="2922710"/>
            <a:ext cx="846898" cy="840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/>
        </p:nvSpPr>
        <p:spPr>
          <a:xfrm>
            <a:off x="269950" y="134900"/>
            <a:ext cx="488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lv-LV" sz="2000" b="1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Resursi lielākai vērtībai 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26"/>
          <p:cNvSpPr/>
          <p:nvPr/>
        </p:nvSpPr>
        <p:spPr>
          <a:xfrm>
            <a:off x="146050" y="139700"/>
            <a:ext cx="123900" cy="3714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5836625" y="3639075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5836625" y="3741540"/>
            <a:ext cx="20190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5.6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Eiropas Solidaritātes korpuss un Eiropas brīvprātīgā darba politika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6"/>
          <p:cNvSpPr/>
          <p:nvPr/>
        </p:nvSpPr>
        <p:spPr>
          <a:xfrm>
            <a:off x="3329250" y="3639075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3510000" y="3741540"/>
            <a:ext cx="16575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5.5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Tiešsaistes saskaņošanas sistēmas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6"/>
          <p:cNvSpPr/>
          <p:nvPr/>
        </p:nvSpPr>
        <p:spPr>
          <a:xfrm>
            <a:off x="821875" y="3639075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5859475" y="1665850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6"/>
          <p:cNvSpPr txBox="1"/>
          <p:nvPr/>
        </p:nvSpPr>
        <p:spPr>
          <a:xfrm>
            <a:off x="5961325" y="1768315"/>
            <a:ext cx="18153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5.3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Brīvprātīgo vadītāji (koordinatori) un 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mentori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6"/>
          <p:cNvSpPr/>
          <p:nvPr/>
        </p:nvSpPr>
        <p:spPr>
          <a:xfrm>
            <a:off x="3340675" y="1663050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6"/>
          <p:cNvSpPr txBox="1"/>
          <p:nvPr/>
        </p:nvSpPr>
        <p:spPr>
          <a:xfrm>
            <a:off x="3521413" y="2009521"/>
            <a:ext cx="1657500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5.2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Kopienu noturība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6"/>
          <p:cNvSpPr/>
          <p:nvPr/>
        </p:nvSpPr>
        <p:spPr>
          <a:xfrm>
            <a:off x="821875" y="1665850"/>
            <a:ext cx="2019000" cy="917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6"/>
          <p:cNvSpPr txBox="1"/>
          <p:nvPr/>
        </p:nvSpPr>
        <p:spPr>
          <a:xfrm>
            <a:off x="1002625" y="1901799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Ieguldījumi sociālai ietekmei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1025475" y="3849261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5.4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Fiziskā, mentālā un sociālā drošība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6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6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6"/>
          <p:cNvPicPr preferRelativeResize="0"/>
          <p:nvPr/>
        </p:nvPicPr>
        <p:blipFill rotWithShape="1">
          <a:blip r:embed="rId4">
            <a:alphaModFix/>
          </a:blip>
          <a:srcRect l="5375" t="55948" r="75007" b="9487"/>
          <a:stretch/>
        </p:blipFill>
        <p:spPr>
          <a:xfrm>
            <a:off x="3915300" y="2881175"/>
            <a:ext cx="846902" cy="83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6"/>
          <p:cNvPicPr preferRelativeResize="0"/>
          <p:nvPr/>
        </p:nvPicPr>
        <p:blipFill rotWithShape="1">
          <a:blip r:embed="rId4">
            <a:alphaModFix/>
          </a:blip>
          <a:srcRect l="27529" t="55948" r="52853" b="9487"/>
          <a:stretch/>
        </p:blipFill>
        <p:spPr>
          <a:xfrm>
            <a:off x="6445525" y="2902175"/>
            <a:ext cx="846902" cy="83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6"/>
          <p:cNvPicPr preferRelativeResize="0"/>
          <p:nvPr/>
        </p:nvPicPr>
        <p:blipFill rotWithShape="1">
          <a:blip r:embed="rId4">
            <a:alphaModFix/>
          </a:blip>
          <a:srcRect l="5375" t="9753" r="75007" b="55682"/>
          <a:stretch/>
        </p:blipFill>
        <p:spPr>
          <a:xfrm>
            <a:off x="1430775" y="962950"/>
            <a:ext cx="846902" cy="83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4">
            <a:alphaModFix/>
          </a:blip>
          <a:srcRect l="27529" t="9753" r="52853" b="55682"/>
          <a:stretch/>
        </p:blipFill>
        <p:spPr>
          <a:xfrm>
            <a:off x="3915300" y="962950"/>
            <a:ext cx="846902" cy="83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/>
          <p:cNvPicPr preferRelativeResize="0"/>
          <p:nvPr/>
        </p:nvPicPr>
        <p:blipFill rotWithShape="1">
          <a:blip r:embed="rId4">
            <a:alphaModFix/>
          </a:blip>
          <a:srcRect l="49683" t="9753" r="30699" b="55682"/>
          <a:stretch/>
        </p:blipFill>
        <p:spPr>
          <a:xfrm>
            <a:off x="6445525" y="962950"/>
            <a:ext cx="846898" cy="83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6"/>
          <p:cNvPicPr preferRelativeResize="0"/>
          <p:nvPr/>
        </p:nvPicPr>
        <p:blipFill rotWithShape="1">
          <a:blip r:embed="rId4">
            <a:alphaModFix/>
          </a:blip>
          <a:srcRect l="71837" t="9753" r="8545" b="55682"/>
          <a:stretch/>
        </p:blipFill>
        <p:spPr>
          <a:xfrm>
            <a:off x="1407925" y="2902175"/>
            <a:ext cx="846902" cy="839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7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 rot="10800000">
            <a:off x="-1" y="3947574"/>
            <a:ext cx="1287051" cy="11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7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>
            <a:off x="8260058" y="0"/>
            <a:ext cx="883943" cy="8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1952700" y="212950"/>
            <a:ext cx="52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Secinājumi</a:t>
            </a:r>
            <a:endParaRPr sz="3000" b="1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945625" y="1289825"/>
            <a:ext cx="69300" cy="483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945625" y="2262575"/>
            <a:ext cx="69300" cy="4836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945625" y="3455225"/>
            <a:ext cx="69300" cy="483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1198175" y="1331525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Brīvprātīgais darbs spēlē nozīmīgu lomu pašreizējo un nākamo paaudžu dzīvē.</a:t>
            </a:r>
            <a:endParaRPr lang="en-US"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1198175" y="2042663"/>
            <a:ext cx="7000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Brīvprātīgais darbs ir galvenais īstas sociālās transformācijas virzītājspēks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Tas veicina sociālo iekļaušanu un solidaritāti, stiprina aktīvu pilsoniskumu, kopienu noturību un sociālo iesaisti, kā arī sekmē kopīgu atbildību un Eiropas vērtības.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1198175" y="3235325"/>
            <a:ext cx="7000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Brīvprātīgais darbs var aktīvi novērst naida runu, veicināt iekļaušanu un toleranci, sekmēt starp-personu pieeju un ļaut pilsoņiem tieši iesaistīties Eiropas attīstībā, pēc kuras viņi tiecas. 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 rot="10800000">
            <a:off x="-247926" y="3820349"/>
            <a:ext cx="1632876" cy="15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8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>
            <a:off x="7511125" y="0"/>
            <a:ext cx="1632876" cy="151726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311700" y="465875"/>
            <a:ext cx="8520600" cy="4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lv-LV" sz="3250" b="1" dirty="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PALDIES!</a:t>
            </a:r>
            <a:endParaRPr sz="424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28"/>
          <p:cNvSpPr txBox="1"/>
          <p:nvPr/>
        </p:nvSpPr>
        <p:spPr>
          <a:xfrm>
            <a:off x="477000" y="1023075"/>
            <a:ext cx="83553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Seko mums </a:t>
            </a:r>
            <a:r>
              <a:rPr lang="en-GB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Facebook, Twitter, </a:t>
            </a:r>
            <a:r>
              <a:rPr lang="en-GB" sz="2200" b="1" dirty="0" err="1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Youtube</a:t>
            </a:r>
            <a:r>
              <a:rPr lang="en-GB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 and Instagram</a:t>
            </a:r>
            <a:r>
              <a:rPr lang="lv-LV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, lai uzzinātu vairāk par </a:t>
            </a:r>
            <a:r>
              <a:rPr lang="en-GB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CEV </a:t>
            </a:r>
            <a:r>
              <a:rPr lang="lv-LV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un mūsu biedriem</a:t>
            </a:r>
            <a:r>
              <a:rPr lang="en-GB" sz="2200" b="1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4" name="Google Shape;294;p28"/>
          <p:cNvPicPr preferRelativeResize="0"/>
          <p:nvPr/>
        </p:nvPicPr>
        <p:blipFill rotWithShape="1">
          <a:blip r:embed="rId4">
            <a:alphaModFix/>
          </a:blip>
          <a:srcRect l="3761" t="52912" r="74964" b="9266"/>
          <a:stretch/>
        </p:blipFill>
        <p:spPr>
          <a:xfrm>
            <a:off x="4794175" y="3085582"/>
            <a:ext cx="735600" cy="73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8"/>
          <p:cNvPicPr preferRelativeResize="0"/>
          <p:nvPr/>
        </p:nvPicPr>
        <p:blipFill rotWithShape="1">
          <a:blip r:embed="rId4">
            <a:alphaModFix/>
          </a:blip>
          <a:srcRect l="3917" t="9360" r="75130" b="52817"/>
          <a:stretch/>
        </p:blipFill>
        <p:spPr>
          <a:xfrm>
            <a:off x="1272377" y="2084163"/>
            <a:ext cx="735600" cy="74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8"/>
          <p:cNvPicPr preferRelativeResize="0"/>
          <p:nvPr/>
        </p:nvPicPr>
        <p:blipFill rotWithShape="1">
          <a:blip r:embed="rId4">
            <a:alphaModFix/>
          </a:blip>
          <a:srcRect l="56619" t="9360" r="22428" b="52817"/>
          <a:stretch/>
        </p:blipFill>
        <p:spPr>
          <a:xfrm>
            <a:off x="4794174" y="2084163"/>
            <a:ext cx="735600" cy="74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 rotWithShape="1">
          <a:blip r:embed="rId4">
            <a:alphaModFix/>
          </a:blip>
          <a:srcRect l="30191" t="9360" r="48857" b="52817"/>
          <a:stretch/>
        </p:blipFill>
        <p:spPr>
          <a:xfrm>
            <a:off x="1272382" y="3068513"/>
            <a:ext cx="735600" cy="746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 rotWithShape="1">
          <a:blip r:embed="rId4">
            <a:alphaModFix/>
          </a:blip>
          <a:srcRect l="56227" t="53199" r="22587" b="8978"/>
          <a:stretch/>
        </p:blipFill>
        <p:spPr>
          <a:xfrm>
            <a:off x="4794175" y="4075667"/>
            <a:ext cx="735600" cy="73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8"/>
          <p:cNvPicPr preferRelativeResize="0"/>
          <p:nvPr/>
        </p:nvPicPr>
        <p:blipFill rotWithShape="1">
          <a:blip r:embed="rId4">
            <a:alphaModFix/>
          </a:blip>
          <a:srcRect l="30188" t="53199" r="48626" b="8978"/>
          <a:stretch/>
        </p:blipFill>
        <p:spPr>
          <a:xfrm>
            <a:off x="1272375" y="4052875"/>
            <a:ext cx="735600" cy="73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/>
          <p:nvPr/>
        </p:nvSpPr>
        <p:spPr>
          <a:xfrm>
            <a:off x="2075650" y="2227075"/>
            <a:ext cx="188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2075650" y="3234225"/>
            <a:ext cx="165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2007975" y="4114275"/>
            <a:ext cx="301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CEV-Centre for European Volunteering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5529775" y="2269275"/>
            <a:ext cx="188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@VolunteeringCEV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5529775" y="3145425"/>
            <a:ext cx="3099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Centre for European Volunteering CEV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8"/>
          <p:cNvSpPr txBox="1"/>
          <p:nvPr/>
        </p:nvSpPr>
        <p:spPr>
          <a:xfrm>
            <a:off x="5529775" y="4252575"/>
            <a:ext cx="344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500" b="1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www.europeanvolunteercentre.org</a:t>
            </a:r>
            <a:endParaRPr sz="1500" b="1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952700" y="337725"/>
            <a:ext cx="52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Saturs</a:t>
            </a:r>
            <a:endParaRPr sz="3000" b="1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 amt="40000"/>
          </a:blip>
          <a:srcRect l="2967" t="13792" r="15962" b="2462"/>
          <a:stretch/>
        </p:blipFill>
        <p:spPr>
          <a:xfrm>
            <a:off x="7451400" y="0"/>
            <a:ext cx="1925200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 amt="40000"/>
          </a:blip>
          <a:srcRect l="2962" t="13792" r="7791" b="2462"/>
          <a:stretch/>
        </p:blipFill>
        <p:spPr>
          <a:xfrm>
            <a:off x="7451400" y="1754450"/>
            <a:ext cx="2119299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 amt="40000"/>
          </a:blip>
          <a:srcRect l="2969" t="13792" b="2462"/>
          <a:stretch/>
        </p:blipFill>
        <p:spPr>
          <a:xfrm>
            <a:off x="7451400" y="3523000"/>
            <a:ext cx="2304325" cy="19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905750" y="1516750"/>
            <a:ext cx="69300" cy="4836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905750" y="2334050"/>
            <a:ext cx="69300" cy="483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905750" y="3151350"/>
            <a:ext cx="69300" cy="4836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905750" y="3968650"/>
            <a:ext cx="69300" cy="483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1071900" y="154300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CEV </a:t>
            </a: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vīzija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par brīvprātīgo darbu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071900" y="236030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#BEV2030 – </a:t>
            </a: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Plāns brīvprātīgajam darbam Eiropā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2030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1071900" y="316300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#BEV2030 – </a:t>
            </a: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Tematiskais koncepts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071900" y="3994900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Kopsavilkums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 rot="10800000">
            <a:off x="-1" y="3947574"/>
            <a:ext cx="1287051" cy="119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 amt="40000"/>
          </a:blip>
          <a:srcRect l="13523" t="49609" r="49253" b="15805"/>
          <a:stretch/>
        </p:blipFill>
        <p:spPr>
          <a:xfrm>
            <a:off x="8260058" y="0"/>
            <a:ext cx="883943" cy="8213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952700" y="212950"/>
            <a:ext cx="5238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CEV </a:t>
            </a:r>
            <a:r>
              <a:rPr lang="lv-LV" sz="3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aktualizē un aizstāv</a:t>
            </a:r>
            <a:endParaRPr sz="3000" b="1" dirty="0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l="2845" t="11352" r="69205" b="49623"/>
          <a:stretch/>
        </p:blipFill>
        <p:spPr>
          <a:xfrm>
            <a:off x="708250" y="1866763"/>
            <a:ext cx="2012942" cy="15809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/>
          <p:nvPr/>
        </p:nvSpPr>
        <p:spPr>
          <a:xfrm>
            <a:off x="2721200" y="2015875"/>
            <a:ext cx="291900" cy="1195800"/>
          </a:xfrm>
          <a:prstGeom prst="leftBrace">
            <a:avLst>
              <a:gd name="adj1" fmla="val 49989"/>
              <a:gd name="adj2" fmla="val 50000"/>
            </a:avLst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8"/>
          <p:cNvCxnSpPr/>
          <p:nvPr/>
        </p:nvCxnSpPr>
        <p:spPr>
          <a:xfrm>
            <a:off x="3026950" y="2019500"/>
            <a:ext cx="11646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8" name="Google Shape;98;p18"/>
          <p:cNvCxnSpPr/>
          <p:nvPr/>
        </p:nvCxnSpPr>
        <p:spPr>
          <a:xfrm>
            <a:off x="3026950" y="3212800"/>
            <a:ext cx="1164600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9" name="Google Shape;99;p18"/>
          <p:cNvSpPr/>
          <p:nvPr/>
        </p:nvSpPr>
        <p:spPr>
          <a:xfrm>
            <a:off x="3387474" y="1659050"/>
            <a:ext cx="5048275" cy="72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C9D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Vietējās, reģionālās un nacionālās brīvprātīgā darba stratēģijas ar Eiropas politikas pamatnostādnēm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3387475" y="2852350"/>
            <a:ext cx="5048274" cy="72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rgbClr val="FC9D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Līdztiesība</a:t>
            </a:r>
            <a:r>
              <a:rPr lang="en-GB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tiesības</a:t>
            </a:r>
            <a:r>
              <a:rPr lang="en-GB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vērtības</a:t>
            </a:r>
            <a:r>
              <a:rPr lang="en-GB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Eiropas</a:t>
            </a:r>
            <a:r>
              <a:rPr lang="en-GB" sz="18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kontekstā</a:t>
            </a:r>
            <a:endParaRPr sz="18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-211050" y="-420525"/>
            <a:ext cx="9566100" cy="23568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1071300" y="0"/>
            <a:ext cx="7001400" cy="15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2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CEV strādā, lai politikas veidotājiem sniegtu redzējumu, ka brīvprātīgajiem ir svarīga loma: </a:t>
            </a:r>
            <a:endParaRPr sz="21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3834" t="9361" r="76503" b="55110"/>
          <a:stretch/>
        </p:blipFill>
        <p:spPr>
          <a:xfrm>
            <a:off x="4815275" y="3641963"/>
            <a:ext cx="1317048" cy="133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l="27452" t="9361" r="52722" b="55110"/>
          <a:stretch/>
        </p:blipFill>
        <p:spPr>
          <a:xfrm>
            <a:off x="4815275" y="2126623"/>
            <a:ext cx="1317048" cy="132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l="51378" t="9361" r="28797" b="55110"/>
          <a:stretch/>
        </p:blipFill>
        <p:spPr>
          <a:xfrm>
            <a:off x="694550" y="3644728"/>
            <a:ext cx="1317048" cy="1327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l="74837" t="9361" r="5338" b="55110"/>
          <a:stretch/>
        </p:blipFill>
        <p:spPr>
          <a:xfrm>
            <a:off x="753275" y="2126619"/>
            <a:ext cx="1317048" cy="132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2222850" y="2416994"/>
            <a:ext cx="24399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Starppersonu</a:t>
            </a:r>
            <a:r>
              <a:rPr lang="lv-LV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attiecības</a:t>
            </a:r>
          </a:p>
        </p:txBody>
      </p:sp>
      <p:sp>
        <p:nvSpPr>
          <p:cNvPr id="112" name="Google Shape;112;p19"/>
          <p:cNvSpPr txBox="1"/>
          <p:nvPr/>
        </p:nvSpPr>
        <p:spPr>
          <a:xfrm>
            <a:off x="2222850" y="4066013"/>
            <a:ext cx="24399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Sociālā saliedētība</a:t>
            </a:r>
            <a:endParaRPr sz="1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6284850" y="2449689"/>
            <a:ext cx="24399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Sociālā vietne transformācija</a:t>
            </a:r>
            <a:endParaRPr sz="1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236925" y="4068775"/>
            <a:ext cx="24399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9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Eiropas vērtības</a:t>
            </a:r>
            <a:endParaRPr sz="19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905750" y="359050"/>
            <a:ext cx="72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 b="1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#BEV2030</a:t>
            </a:r>
            <a:endParaRPr sz="3300" b="1">
              <a:solidFill>
                <a:srgbClr val="1A3E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905750" y="1252675"/>
            <a:ext cx="69300" cy="483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905750" y="2122675"/>
            <a:ext cx="69300" cy="4836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/>
          <p:nvPr/>
        </p:nvSpPr>
        <p:spPr>
          <a:xfrm>
            <a:off x="905750" y="2992675"/>
            <a:ext cx="69300" cy="4836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1158300" y="1294375"/>
            <a:ext cx="700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CEV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Ģenerālās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asamblejas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apstiprinājums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2021. gada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septembrī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158300" y="2018188"/>
            <a:ext cx="7000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Tā iestājas par to, lai brīvprātīgo darbu, kas balstīts uz Eiropas vērtībām, demokrātiju un iekļaušanu, novērtētu kā galveno resursu Eiropas nākotnei.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158300" y="2772775"/>
            <a:ext cx="700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Tā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kalpo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kā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vadlīnijas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CEV un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citām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ieinteresētajām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personām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saistītas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brīvprātīgo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darbu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jo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īpaši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politikas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veidotājiem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par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pasākumiem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jāveic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lai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brīvprātīgais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darbs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varētu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sasniegt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savu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patieso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potenciālu</a:t>
            </a:r>
            <a:r>
              <a:rPr lang="en-GB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905750" y="4074075"/>
            <a:ext cx="69300" cy="4836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1158300" y="3854175"/>
            <a:ext cx="7000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6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Tajā ir atzīts, ka brīvprātīgā darba kultūras un juridiskais konteksts Eiropā ir atšķirīgs. Iekļauto ieteikumu rezultāti būs atšķirīgi atkarībā no šiem dažādajiem apstākļiem un atšķirīgajiem brīvprātīgo profiliem.</a:t>
            </a:r>
            <a:endParaRPr sz="16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75" y="199700"/>
            <a:ext cx="2122626" cy="84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3357975" y="316425"/>
            <a:ext cx="2550900" cy="147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lv-LV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 Neatkarīga un iekļaujoša iesaistīšanās</a:t>
            </a:r>
            <a:endParaRPr lang="lv-LV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Lai brīvprātīgā darbība būtu veiksmīga, tai jābalstās uz brīvību un cieņu.</a:t>
            </a:r>
          </a:p>
        </p:txBody>
      </p:sp>
      <p:sp>
        <p:nvSpPr>
          <p:cNvPr id="137" name="Google Shape;137;p21"/>
          <p:cNvSpPr txBox="1"/>
          <p:nvPr/>
        </p:nvSpPr>
        <p:spPr>
          <a:xfrm>
            <a:off x="3358000" y="1922300"/>
            <a:ext cx="2550900" cy="1477500"/>
          </a:xfrm>
          <a:prstGeom prst="rect">
            <a:avLst/>
          </a:prstGeom>
          <a:noFill/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A3E74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lv-LV" b="1" dirty="0">
                <a:solidFill>
                  <a:srgbClr val="1A3E74"/>
                </a:solidFill>
                <a:latin typeface="Calibri"/>
                <a:ea typeface="Calibri"/>
                <a:cs typeface="Calibri"/>
                <a:sym typeface="Calibri"/>
              </a:rPr>
              <a:t>Jauni brīvprātīgie un metodes</a:t>
            </a:r>
            <a:endParaRPr b="1" dirty="0">
              <a:solidFill>
                <a:srgbClr val="1A3E7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Jāuzlabo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jāpalielina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brīvprātīgo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iesaistīšanās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pieejamība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jāpalielina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tās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apjoms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kvalitāte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3357975" y="3528175"/>
            <a:ext cx="2550900" cy="1477500"/>
          </a:xfrm>
          <a:prstGeom prst="rect">
            <a:avLst/>
          </a:prstGeom>
          <a:noFill/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lv-LV" b="1" dirty="0" err="1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Iespējošana</a:t>
            </a:r>
            <a:endParaRPr b="1" dirty="0">
              <a:solidFill>
                <a:srgbClr val="E891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Lai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cīnītos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pret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diskrimināciju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marginalizāciju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aizstāvētu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cilvēktiesības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brīvprātīgajā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darbā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jāiesaista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cilvēki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dažādām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realitātēm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GB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vides</a:t>
            </a:r>
            <a:r>
              <a:rPr lang="en-GB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152550" y="316425"/>
            <a:ext cx="2550900" cy="1477297"/>
          </a:xfrm>
          <a:prstGeom prst="rect">
            <a:avLst/>
          </a:prstGeom>
          <a:noFill/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1A3E74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lv-LV" b="1" dirty="0">
                <a:solidFill>
                  <a:srgbClr val="1A3E74"/>
                </a:solidFill>
                <a:latin typeface="Calibri"/>
                <a:ea typeface="Calibri"/>
                <a:cs typeface="Calibri"/>
                <a:sym typeface="Calibri"/>
              </a:rPr>
              <a:t>Ieguldījuma novērtējums</a:t>
            </a:r>
            <a:endParaRPr b="1" dirty="0">
              <a:solidFill>
                <a:srgbClr val="1A3E7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Vispusīgāka pieeja brīvprātīgā darba politikai, izmantojot caurviju pieeju, ļautu labāk saskaņot piedāvājumu un pieprasījumu.</a:t>
            </a:r>
            <a:endParaRPr lang="en-US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6153525" y="1929050"/>
            <a:ext cx="2550900" cy="1477297"/>
          </a:xfrm>
          <a:prstGeom prst="rect">
            <a:avLst/>
          </a:prstGeom>
          <a:noFill/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lv-LV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Resursi lielākai vērtībai</a:t>
            </a:r>
            <a:endParaRPr b="1" dirty="0">
              <a:solidFill>
                <a:srgbClr val="E891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Jānodrošina, lai organizācijas būtu drošākā pozīcijā un varētu efektīvi veicināt (dot pienesumu) atveseļošanas procesus un turpmāko noturību. </a:t>
            </a:r>
            <a:endParaRPr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53725" y="1132225"/>
            <a:ext cx="2897400" cy="18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v-LV" sz="1300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Eiropas brīvprātīgo darba programma </a:t>
            </a:r>
            <a:r>
              <a:rPr lang="en-GB" sz="1300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2030</a:t>
            </a:r>
            <a:endParaRPr lang="en-US" sz="1300" b="1" dirty="0">
              <a:solidFill>
                <a:srgbClr val="E891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Tā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kalpo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kā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vadlīnijas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CEV un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citām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ieinteresētajām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personām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saistītas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brīvprātīgo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darbu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jo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īpaši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politikas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veidotājiem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par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pasākumiem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jāveic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lai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brīvprātīgais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darbs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varētu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sasniegt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savu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patieso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potenciālu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5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153725" y="2933700"/>
            <a:ext cx="28974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300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Struktūra</a:t>
            </a:r>
            <a:r>
              <a:rPr lang="en-GB" sz="1300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 b="1" dirty="0">
              <a:solidFill>
                <a:srgbClr val="E89146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Šis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plāns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kas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ietver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5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tematiskās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koncepcijas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konkrētiem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pasākumiem</a:t>
            </a:r>
            <a:r>
              <a:rPr lang="en-US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3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153724" y="3738050"/>
            <a:ext cx="3046675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300" b="1" dirty="0">
                <a:solidFill>
                  <a:srgbClr val="E89146"/>
                </a:solidFill>
                <a:latin typeface="Calibri"/>
                <a:ea typeface="Calibri"/>
                <a:cs typeface="Calibri"/>
                <a:sym typeface="Calibri"/>
              </a:rPr>
              <a:t>Uzdevums</a:t>
            </a:r>
            <a:endParaRPr sz="1300" b="1" dirty="0">
              <a:solidFill>
                <a:srgbClr val="E891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Izcelt redzējumu, ka brīvprātīgajiem ir svarīga loma sociālajā kohēzijā/ saliedētībā, </a:t>
            </a:r>
            <a:r>
              <a:rPr lang="lv-LV" sz="1300" dirty="0" err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starppersonu</a:t>
            </a:r>
            <a:r>
              <a:rPr lang="lv-LV" sz="1300" dirty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attiecībās, sociālajā pārveidē un ceļa bruģēšanā,  lai Eiropas vērtības kļūtu par realitāti. </a:t>
            </a:r>
            <a:endParaRPr sz="13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3254200" y="316425"/>
            <a:ext cx="103800" cy="14775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6048750" y="316425"/>
            <a:ext cx="103800" cy="14775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3254200" y="1922300"/>
            <a:ext cx="103800" cy="14775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048750" y="1929050"/>
            <a:ext cx="103800" cy="14775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3254200" y="3528175"/>
            <a:ext cx="103800" cy="14775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 amt="40000"/>
          </a:blip>
          <a:srcRect l="13523" t="49609" r="49253" b="15805"/>
          <a:stretch/>
        </p:blipFill>
        <p:spPr>
          <a:xfrm rot="5400000">
            <a:off x="7568925" y="3599475"/>
            <a:ext cx="1632876" cy="151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/>
          <p:nvPr/>
        </p:nvSpPr>
        <p:spPr>
          <a:xfrm>
            <a:off x="5836625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5836625" y="3784761"/>
            <a:ext cx="20190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1.6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Pārnacionālā sadarbība un solidaritāte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329250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3510000" y="3784761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1.5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Vietējās kopienas attīstība	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821875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5859475" y="16658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6040225" y="1703815"/>
            <a:ext cx="16575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1.3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Caurspīdīgs un demokrātisks finansējums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3340675" y="16630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 txBox="1"/>
          <p:nvPr/>
        </p:nvSpPr>
        <p:spPr>
          <a:xfrm>
            <a:off x="3521413" y="1972683"/>
            <a:ext cx="1657500" cy="28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1.2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Cieņa un brīvība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2">
            <a:hlinkClick r:id="" action="ppaction://hlinkshowjump?jump=nextslide"/>
          </p:cNvPr>
          <p:cNvSpPr/>
          <p:nvPr/>
        </p:nvSpPr>
        <p:spPr>
          <a:xfrm>
            <a:off x="821875" y="16658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269950" y="100025"/>
            <a:ext cx="6028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b="1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lv-LV" sz="2000" b="1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Neatkarīga un iekļaujoša iesaiste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46050" y="139700"/>
            <a:ext cx="123900" cy="3714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5459" t="9974" r="75069" b="55380"/>
          <a:stretch/>
        </p:blipFill>
        <p:spPr>
          <a:xfrm>
            <a:off x="1407925" y="1022800"/>
            <a:ext cx="846898" cy="8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l="29138" t="9974" r="51261" b="55380"/>
          <a:stretch/>
        </p:blipFill>
        <p:spPr>
          <a:xfrm>
            <a:off x="3926726" y="1022800"/>
            <a:ext cx="846902" cy="84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l="52837" t="9974" r="27451" b="55380"/>
          <a:stretch/>
        </p:blipFill>
        <p:spPr>
          <a:xfrm>
            <a:off x="6445525" y="974119"/>
            <a:ext cx="846902" cy="837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 l="76534" t="10171" r="3754" b="55182"/>
          <a:stretch/>
        </p:blipFill>
        <p:spPr>
          <a:xfrm>
            <a:off x="1430775" y="3021825"/>
            <a:ext cx="846898" cy="83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4">
            <a:alphaModFix/>
          </a:blip>
          <a:srcRect l="5462" t="55838" r="74938" b="9581"/>
          <a:stretch/>
        </p:blipFill>
        <p:spPr>
          <a:xfrm>
            <a:off x="3915300" y="3020263"/>
            <a:ext cx="846898" cy="84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2"/>
          <p:cNvPicPr preferRelativeResize="0"/>
          <p:nvPr/>
        </p:nvPicPr>
        <p:blipFill rotWithShape="1">
          <a:blip r:embed="rId4">
            <a:alphaModFix/>
          </a:blip>
          <a:srcRect l="29157" t="55838" r="51243" b="9581"/>
          <a:stretch/>
        </p:blipFill>
        <p:spPr>
          <a:xfrm>
            <a:off x="6466075" y="3020263"/>
            <a:ext cx="846898" cy="840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1002625" y="1811536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1.1 De</a:t>
            </a:r>
            <a:r>
              <a:rPr lang="lv-LV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mokrātiska</a:t>
            </a:r>
            <a:r>
              <a:rPr lang="lv-LV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iesaiste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1025475" y="3784761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1.4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Sadarbības tīklošana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269950" y="134900"/>
            <a:ext cx="488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lv-LV" sz="2000" b="1" dirty="0">
                <a:solidFill>
                  <a:srgbClr val="1A3E74"/>
                </a:solidFill>
                <a:latin typeface="Montserrat"/>
                <a:ea typeface="Montserrat"/>
                <a:cs typeface="Montserrat"/>
                <a:sym typeface="Montserrat"/>
              </a:rPr>
              <a:t>Jauni brīvprātīgie un metodes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146050" y="139700"/>
            <a:ext cx="123900" cy="371400"/>
          </a:xfrm>
          <a:prstGeom prst="rect">
            <a:avLst/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5836625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5836613" y="3784762"/>
            <a:ext cx="19632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2.6 “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Brīvprātīgais/-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tūrisms</a:t>
            </a: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329250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3"/>
          <p:cNvSpPr txBox="1"/>
          <p:nvPr/>
        </p:nvSpPr>
        <p:spPr>
          <a:xfrm>
            <a:off x="3419550" y="3677040"/>
            <a:ext cx="18384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2.5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Labklājības un veselības politikas sinerģija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821875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5859475" y="16658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6040225" y="1811536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2.3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Kvalitāte jauniem iesaistes veidiem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340675" y="16630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 txBox="1"/>
          <p:nvPr/>
        </p:nvSpPr>
        <p:spPr>
          <a:xfrm>
            <a:off x="3521413" y="1936638"/>
            <a:ext cx="1657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2.2 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Digitalizācija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821875" y="16658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5D6C89"/>
          </a:solidFill>
          <a:ln w="9525" cap="flat" cmpd="sng">
            <a:solidFill>
              <a:srgbClr val="5D6C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3"/>
          <p:cNvSpPr txBox="1"/>
          <p:nvPr/>
        </p:nvSpPr>
        <p:spPr>
          <a:xfrm>
            <a:off x="1002625" y="1811536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2.1 N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eformālā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brīvprātīgā darbība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025475" y="3677040"/>
            <a:ext cx="1657500" cy="71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2.4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Jaunas nodarbinātības situācijas/formas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l="5375" t="55203" r="74960" b="9554"/>
          <a:stretch/>
        </p:blipFill>
        <p:spPr>
          <a:xfrm>
            <a:off x="3915300" y="2930925"/>
            <a:ext cx="846902" cy="8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 rotWithShape="1">
          <a:blip r:embed="rId4">
            <a:alphaModFix/>
          </a:blip>
          <a:srcRect l="29066" t="55203" r="51270" b="9554"/>
          <a:stretch/>
        </p:blipFill>
        <p:spPr>
          <a:xfrm>
            <a:off x="6445525" y="2930928"/>
            <a:ext cx="846898" cy="85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 l="5374" t="9936" r="74802" b="55681"/>
          <a:stretch/>
        </p:blipFill>
        <p:spPr>
          <a:xfrm>
            <a:off x="1393800" y="957700"/>
            <a:ext cx="875150" cy="8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l="28975" t="9936" r="51201" b="55681"/>
          <a:stretch/>
        </p:blipFill>
        <p:spPr>
          <a:xfrm>
            <a:off x="3912598" y="957700"/>
            <a:ext cx="875150" cy="8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3"/>
          <p:cNvPicPr preferRelativeResize="0"/>
          <p:nvPr/>
        </p:nvPicPr>
        <p:blipFill rotWithShape="1">
          <a:blip r:embed="rId4">
            <a:alphaModFix/>
          </a:blip>
          <a:srcRect l="52507" t="9936" r="27668" b="55681"/>
          <a:stretch/>
        </p:blipFill>
        <p:spPr>
          <a:xfrm>
            <a:off x="6431400" y="957700"/>
            <a:ext cx="875150" cy="85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3"/>
          <p:cNvPicPr preferRelativeResize="0"/>
          <p:nvPr/>
        </p:nvPicPr>
        <p:blipFill rotWithShape="1">
          <a:blip r:embed="rId4">
            <a:alphaModFix/>
          </a:blip>
          <a:srcRect l="76447" t="9936" r="3728" b="55681"/>
          <a:stretch/>
        </p:blipFill>
        <p:spPr>
          <a:xfrm>
            <a:off x="1416650" y="2930925"/>
            <a:ext cx="875150" cy="85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269950" y="134900"/>
            <a:ext cx="4886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lv-LV" sz="2000" b="1" dirty="0" err="1">
                <a:solidFill>
                  <a:srgbClr val="E89146"/>
                </a:solidFill>
                <a:latin typeface="Montserrat"/>
                <a:ea typeface="Montserrat"/>
                <a:cs typeface="Montserrat"/>
                <a:sym typeface="Montserrat"/>
              </a:rPr>
              <a:t>Iespējošana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146050" y="139700"/>
            <a:ext cx="123900" cy="371400"/>
          </a:xfrm>
          <a:prstGeom prst="rect">
            <a:avLst/>
          </a:prstGeom>
          <a:solidFill>
            <a:srgbClr val="E89146"/>
          </a:solidFill>
          <a:ln w="9525" cap="flat" cmpd="sng">
            <a:solidFill>
              <a:srgbClr val="E891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821875" y="3639075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5859475" y="16658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6040225" y="1811536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3.3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Stabilitāte un ilgtspēja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3340675" y="1663050"/>
            <a:ext cx="2019000" cy="788400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 txBox="1"/>
          <p:nvPr/>
        </p:nvSpPr>
        <p:spPr>
          <a:xfrm>
            <a:off x="3521413" y="1916400"/>
            <a:ext cx="1657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3.2 Dig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italizācija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821875" y="1665849"/>
            <a:ext cx="2019000" cy="1021233"/>
          </a:xfrm>
          <a:prstGeom prst="roundRect">
            <a:avLst>
              <a:gd name="adj" fmla="val 16667"/>
            </a:avLst>
          </a:prstGeom>
          <a:solidFill>
            <a:srgbClr val="1A3E74"/>
          </a:solidFill>
          <a:ln w="9525" cap="flat" cmpd="sng">
            <a:solidFill>
              <a:srgbClr val="1A3E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4"/>
          <p:cNvSpPr txBox="1"/>
          <p:nvPr/>
        </p:nvSpPr>
        <p:spPr>
          <a:xfrm>
            <a:off x="1002625" y="1505797"/>
            <a:ext cx="1657500" cy="114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endParaRPr lang="lv-LV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3.1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Veicinošs /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Iespējojošs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lv-LV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atbalstoš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/ dodot iespēju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4"/>
          <p:cNvSpPr txBox="1"/>
          <p:nvPr/>
        </p:nvSpPr>
        <p:spPr>
          <a:xfrm>
            <a:off x="1025475" y="3784761"/>
            <a:ext cx="1657500" cy="49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</a:pPr>
            <a:r>
              <a:rPr lang="en-GB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3.4 </a:t>
            </a:r>
            <a:r>
              <a:rPr lang="lv-LV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Tiesiskais un politiskais ietvars</a:t>
            </a:r>
            <a:endParaRPr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-4800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1706450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4"/>
          <p:cNvPicPr preferRelativeResize="0"/>
          <p:nvPr/>
        </p:nvPicPr>
        <p:blipFill rotWithShape="1">
          <a:blip r:embed="rId3">
            <a:alphaModFix amt="40000"/>
          </a:blip>
          <a:srcRect l="2964" t="13792" r="42837" b="2462"/>
          <a:stretch/>
        </p:blipFill>
        <p:spPr>
          <a:xfrm>
            <a:off x="8158450" y="3474988"/>
            <a:ext cx="1287051" cy="198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 rotWithShape="1">
          <a:blip r:embed="rId4">
            <a:alphaModFix/>
          </a:blip>
          <a:srcRect l="5374" t="9648" r="74801" b="55109"/>
          <a:stretch/>
        </p:blipFill>
        <p:spPr>
          <a:xfrm>
            <a:off x="1407919" y="964612"/>
            <a:ext cx="846898" cy="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/>
          <p:cNvPicPr preferRelativeResize="0"/>
          <p:nvPr/>
        </p:nvPicPr>
        <p:blipFill rotWithShape="1">
          <a:blip r:embed="rId4">
            <a:alphaModFix/>
          </a:blip>
          <a:srcRect l="27293" t="9645" r="52882" b="55113"/>
          <a:stretch/>
        </p:blipFill>
        <p:spPr>
          <a:xfrm>
            <a:off x="3926725" y="964612"/>
            <a:ext cx="846902" cy="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4"/>
          <p:cNvPicPr preferRelativeResize="0"/>
          <p:nvPr/>
        </p:nvPicPr>
        <p:blipFill rotWithShape="1">
          <a:blip r:embed="rId4">
            <a:alphaModFix/>
          </a:blip>
          <a:srcRect l="49694" t="9360" r="30481" b="55398"/>
          <a:stretch/>
        </p:blipFill>
        <p:spPr>
          <a:xfrm>
            <a:off x="6445525" y="964612"/>
            <a:ext cx="846898" cy="84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/>
          <p:cNvPicPr preferRelativeResize="0"/>
          <p:nvPr/>
        </p:nvPicPr>
        <p:blipFill rotWithShape="1">
          <a:blip r:embed="rId4">
            <a:alphaModFix/>
          </a:blip>
          <a:srcRect l="72042" t="8880" r="8133" b="55878"/>
          <a:stretch/>
        </p:blipFill>
        <p:spPr>
          <a:xfrm>
            <a:off x="1407925" y="2937856"/>
            <a:ext cx="846902" cy="84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641</Words>
  <Application>Microsoft Office PowerPoint</Application>
  <PresentationFormat>On-screen Show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Montserrat</vt:lpstr>
      <vt:lpstr>Arial</vt:lpstr>
      <vt:lpstr>Simple Light</vt:lpstr>
      <vt:lpstr>Eiropas brīvprātīgā darba plāns/programma</vt:lpstr>
      <vt:lpstr>Saturs</vt:lpstr>
      <vt:lpstr>CEV aktualizē un aizstāv</vt:lpstr>
      <vt:lpstr>PowerPoint Presentation</vt:lpstr>
      <vt:lpstr>#BEV2030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Secinājumi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Agnija Jansone</dc:creator>
  <cp:lastModifiedBy>Agnija Jansone</cp:lastModifiedBy>
  <cp:revision>2</cp:revision>
  <dcterms:modified xsi:type="dcterms:W3CDTF">2025-03-13T21:43:56Z</dcterms:modified>
</cp:coreProperties>
</file>