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63" r:id="rId2"/>
    <p:sldId id="266" r:id="rId3"/>
    <p:sldId id="268" r:id="rId4"/>
    <p:sldId id="269" r:id="rId5"/>
    <p:sldId id="270" r:id="rId6"/>
    <p:sldId id="272" r:id="rId7"/>
    <p:sldId id="312" r:id="rId8"/>
    <p:sldId id="313" r:id="rId9"/>
    <p:sldId id="314" r:id="rId10"/>
    <p:sldId id="315" r:id="rId11"/>
    <p:sldId id="281" r:id="rId12"/>
    <p:sldId id="307" r:id="rId13"/>
    <p:sldId id="316" r:id="rId14"/>
    <p:sldId id="317" r:id="rId15"/>
    <p:sldId id="318" r:id="rId16"/>
    <p:sldId id="319" r:id="rId17"/>
    <p:sldId id="320" r:id="rId18"/>
    <p:sldId id="321" r:id="rId19"/>
    <p:sldId id="334" r:id="rId20"/>
    <p:sldId id="335" r:id="rId21"/>
    <p:sldId id="336" r:id="rId22"/>
    <p:sldId id="325" r:id="rId23"/>
    <p:sldId id="326" r:id="rId24"/>
    <p:sldId id="327" r:id="rId25"/>
    <p:sldId id="328" r:id="rId26"/>
    <p:sldId id="331" r:id="rId27"/>
    <p:sldId id="329" r:id="rId28"/>
    <p:sldId id="285" r:id="rId29"/>
    <p:sldId id="286" r:id="rId30"/>
    <p:sldId id="300" r:id="rId31"/>
  </p:sldIdLst>
  <p:sldSz cx="9144000" cy="6858000" type="screen4x3"/>
  <p:notesSz cx="7053263" cy="93567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639" autoAdjust="0"/>
  </p:normalViewPr>
  <p:slideViewPr>
    <p:cSldViewPr>
      <p:cViewPr varScale="1">
        <p:scale>
          <a:sx n="104" d="100"/>
          <a:sy n="104" d="100"/>
        </p:scale>
        <p:origin x="-11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3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9461"/>
          </a:xfrm>
          <a:prstGeom prst="rect">
            <a:avLst/>
          </a:prstGeom>
        </p:spPr>
        <p:txBody>
          <a:bodyPr vert="horz" lIns="93763" tIns="46881" rIns="93763" bIns="46881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469461"/>
          </a:xfrm>
          <a:prstGeom prst="rect">
            <a:avLst/>
          </a:prstGeom>
        </p:spPr>
        <p:txBody>
          <a:bodyPr vert="horz" lIns="93763" tIns="46881" rIns="93763" bIns="46881" rtlCol="0"/>
          <a:lstStyle>
            <a:lvl1pPr algn="r">
              <a:defRPr sz="1200"/>
            </a:lvl1pPr>
          </a:lstStyle>
          <a:p>
            <a:fld id="{ECBE4A49-D330-4100-B0FE-2D5003B8058F}" type="datetimeFigureOut">
              <a:rPr lang="lv-LV" smtClean="0"/>
              <a:t>16.11.2018</a:t>
            </a:fld>
            <a:endParaRPr lang="lv-LV"/>
          </a:p>
        </p:txBody>
      </p:sp>
      <p:sp>
        <p:nvSpPr>
          <p:cNvPr id="4" name="Kājenes vietturis 3"/>
          <p:cNvSpPr>
            <a:spLocks noGrp="1"/>
          </p:cNvSpPr>
          <p:nvPr>
            <p:ph type="ftr" sz="quarter" idx="2"/>
          </p:nvPr>
        </p:nvSpPr>
        <p:spPr>
          <a:xfrm>
            <a:off x="0" y="8887265"/>
            <a:ext cx="3056414" cy="469460"/>
          </a:xfrm>
          <a:prstGeom prst="rect">
            <a:avLst/>
          </a:prstGeom>
        </p:spPr>
        <p:txBody>
          <a:bodyPr vert="horz" lIns="93763" tIns="46881" rIns="93763" bIns="46881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3"/>
          </p:nvPr>
        </p:nvSpPr>
        <p:spPr>
          <a:xfrm>
            <a:off x="3995217" y="8887265"/>
            <a:ext cx="3056414" cy="469460"/>
          </a:xfrm>
          <a:prstGeom prst="rect">
            <a:avLst/>
          </a:prstGeom>
        </p:spPr>
        <p:txBody>
          <a:bodyPr vert="horz" lIns="93763" tIns="46881" rIns="93763" bIns="46881" rtlCol="0" anchor="b"/>
          <a:lstStyle>
            <a:lvl1pPr algn="r">
              <a:defRPr sz="1200"/>
            </a:lvl1pPr>
          </a:lstStyle>
          <a:p>
            <a:fld id="{328A725D-00F7-4433-8553-278C3D7D434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95946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836"/>
          </a:xfrm>
          <a:prstGeom prst="rect">
            <a:avLst/>
          </a:prstGeom>
        </p:spPr>
        <p:txBody>
          <a:bodyPr vert="horz" lIns="93763" tIns="46881" rIns="93763" bIns="4688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7836"/>
          </a:xfrm>
          <a:prstGeom prst="rect">
            <a:avLst/>
          </a:prstGeom>
        </p:spPr>
        <p:txBody>
          <a:bodyPr vert="horz" lIns="93763" tIns="46881" rIns="93763" bIns="4688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CE4E417-C4AE-4617-B869-9C913CB00D86}" type="datetimeFigureOut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701675"/>
            <a:ext cx="4676775" cy="3508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63" tIns="46881" rIns="93763" bIns="4688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44445"/>
            <a:ext cx="5642610" cy="4210526"/>
          </a:xfrm>
          <a:prstGeom prst="rect">
            <a:avLst/>
          </a:prstGeom>
        </p:spPr>
        <p:txBody>
          <a:bodyPr vert="horz" lIns="93763" tIns="46881" rIns="93763" bIns="4688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87265"/>
            <a:ext cx="3056414" cy="467836"/>
          </a:xfrm>
          <a:prstGeom prst="rect">
            <a:avLst/>
          </a:prstGeom>
        </p:spPr>
        <p:txBody>
          <a:bodyPr vert="horz" lIns="93763" tIns="46881" rIns="93763" bIns="4688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87265"/>
            <a:ext cx="3056414" cy="467836"/>
          </a:xfrm>
          <a:prstGeom prst="rect">
            <a:avLst/>
          </a:prstGeom>
        </p:spPr>
        <p:txBody>
          <a:bodyPr vert="horz" wrap="square" lIns="93763" tIns="46881" rIns="93763" bIns="4688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729614EA-BCF1-4A69-A7D9-09D413B2CE42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0942900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1821" indent="-29300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2032" indent="-23440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0845" indent="-23440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09658" indent="-23440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78471" indent="-23440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47284" indent="-23440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16097" indent="-23440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84909" indent="-23440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7AF72ED-5229-460B-A97E-5DD8E7833E86}" type="slidenum">
              <a:rPr lang="en-US" altLang="lv-LV">
                <a:solidFill>
                  <a:srgbClr val="000000"/>
                </a:solidFill>
                <a:latin typeface="Calibri" panose="020F0502020204030204" pitchFamily="34" charset="0"/>
              </a:rPr>
              <a:pPr/>
              <a:t>1</a:t>
            </a:fld>
            <a:endParaRPr lang="en-US" altLang="lv-LV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 altLang="lv-LV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583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614EA-BCF1-4A69-A7D9-09D413B2CE42}" type="slidenum">
              <a:rPr lang="en-US" altLang="lv-LV" smtClean="0"/>
              <a:pPr/>
              <a:t>2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065204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614EA-BCF1-4A69-A7D9-09D413B2CE42}" type="slidenum">
              <a:rPr lang="en-US" altLang="lv-LV" smtClean="0"/>
              <a:pPr/>
              <a:t>3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206002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614EA-BCF1-4A69-A7D9-09D413B2CE42}" type="slidenum">
              <a:rPr lang="en-US" altLang="lv-LV" smtClean="0"/>
              <a:pPr/>
              <a:t>5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4020928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lv-LV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614EA-BCF1-4A69-A7D9-09D413B2CE42}" type="slidenum">
              <a:rPr lang="en-US" altLang="lv-LV" smtClean="0"/>
              <a:pPr/>
              <a:t>12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390633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614EA-BCF1-4A69-A7D9-09D413B2CE42}" type="slidenum">
              <a:rPr lang="en-US" altLang="lv-LV" smtClean="0"/>
              <a:pPr/>
              <a:t>25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2092095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Oval 8"/>
          <p:cNvSpPr>
            <a:spLocks noChangeArrowheads="1"/>
          </p:cNvSpPr>
          <p:nvPr/>
        </p:nvSpPr>
        <p:spPr bwMode="auto">
          <a:xfrm>
            <a:off x="163513" y="2103438"/>
            <a:ext cx="347662" cy="347662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739775" y="2105025"/>
            <a:ext cx="349250" cy="34766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1317625" y="2105025"/>
            <a:ext cx="347663" cy="347663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2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/>
            </a:lvl1pPr>
          </a:lstStyle>
          <a:p>
            <a:r>
              <a:rPr lang="lv-LV"/>
              <a:t>Click to edit Master title style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lv-LV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86600" y="6248400"/>
            <a:ext cx="15240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810000" y="6248400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248400"/>
            <a:ext cx="1219200" cy="457200"/>
          </a:xfrm>
        </p:spPr>
        <p:txBody>
          <a:bodyPr/>
          <a:lstStyle>
            <a:lvl1pPr>
              <a:defRPr/>
            </a:lvl1pPr>
          </a:lstStyle>
          <a:p>
            <a:fld id="{4E4624FF-2FCE-4AA9-876D-D0373D536761}" type="slidenum">
              <a:rPr lang="lv-LV" altLang="lv-LV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2619489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985E78-8C61-4348-846E-8326624AECB4}" type="slidenum">
              <a:rPr lang="lv-LV" altLang="lv-LV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4283455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90500"/>
            <a:ext cx="17526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190500"/>
            <a:ext cx="5105400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E672B-B828-4364-AEBC-845778212FF1}" type="slidenum">
              <a:rPr lang="lv-LV" altLang="lv-LV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94035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0" y="190500"/>
            <a:ext cx="7010400" cy="582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E7476-3AEB-459D-A90B-CA2BA94C04DC}" type="slidenum">
              <a:rPr lang="lv-LV" altLang="lv-LV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2904725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0" y="1905000"/>
            <a:ext cx="7010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C7B774-098A-40A3-9388-877583D262A0}" type="slidenum">
              <a:rPr lang="lv-LV" altLang="lv-LV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2967385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9D8F6-E2C6-4A4B-B3AA-046D6AC15BAE}" type="slidenum">
              <a:rPr lang="lv-LV" altLang="lv-LV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2432450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5C991-093B-4E99-8470-2EC749618A2C}" type="slidenum">
              <a:rPr lang="lv-LV" altLang="lv-LV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307037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19C2A9-77AB-4461-9928-4C34BE7B2F5E}" type="slidenum">
              <a:rPr lang="lv-LV" altLang="lv-LV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2760530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BD127C-84DA-4A84-B281-AEC4775D0E4A}" type="slidenum">
              <a:rPr lang="lv-LV" altLang="lv-LV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236730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AD6B2B-5F19-4F2C-9AAC-E78EFE2BD04D}" type="slidenum">
              <a:rPr lang="lv-LV" altLang="lv-LV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97684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BB1D6-8063-4686-8D59-796C98A3F364}" type="slidenum">
              <a:rPr lang="lv-LV" altLang="lv-LV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494765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70B70-9A00-4933-A68E-97D588AB4B22}" type="slidenum">
              <a:rPr lang="lv-LV" altLang="lv-LV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811517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6C122E-1B56-4E10-926A-9778F49A9A6F}" type="slidenum">
              <a:rPr lang="lv-LV" altLang="lv-LV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370633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90500"/>
            <a:ext cx="70104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lv-LV" altLang="lv-LV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1905000"/>
            <a:ext cx="701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v-LV" altLang="lv-LV" smtClean="0"/>
              <a:t>Click to edit Master text styles</a:t>
            </a:r>
          </a:p>
          <a:p>
            <a:pPr lvl="1"/>
            <a:r>
              <a:rPr lang="lv-LV" altLang="lv-LV" smtClean="0"/>
              <a:t>Second level</a:t>
            </a:r>
          </a:p>
          <a:p>
            <a:pPr lvl="2"/>
            <a:r>
              <a:rPr lang="lv-LV" altLang="lv-LV" smtClean="0"/>
              <a:t>Third level</a:t>
            </a:r>
          </a:p>
          <a:p>
            <a:pPr lvl="3"/>
            <a:r>
              <a:rPr lang="lv-LV" altLang="lv-LV" smtClean="0"/>
              <a:t>Fourth level</a:t>
            </a:r>
          </a:p>
          <a:p>
            <a:pPr lvl="4"/>
            <a:r>
              <a:rPr lang="lv-LV" altLang="lv-LV" smtClean="0"/>
              <a:t>Fifth level</a:t>
            </a:r>
          </a:p>
        </p:txBody>
      </p:sp>
      <p:sp>
        <p:nvSpPr>
          <p:cNvPr id="231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231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231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248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fld id="{9F1EB93F-E72E-458F-8045-DEAA17F20D6A}" type="slidenum">
              <a:rPr lang="lv-LV" altLang="lv-LV"/>
              <a:pPr/>
              <a:t>‹#›</a:t>
            </a:fld>
            <a:endParaRPr lang="lv-LV" altLang="lv-LV"/>
          </a:p>
        </p:txBody>
      </p:sp>
      <p:sp>
        <p:nvSpPr>
          <p:cNvPr id="231431" name="Line 7"/>
          <p:cNvSpPr>
            <a:spLocks noChangeShapeType="1"/>
          </p:cNvSpPr>
          <p:nvPr/>
        </p:nvSpPr>
        <p:spPr bwMode="auto">
          <a:xfrm flipV="1">
            <a:off x="1371600" y="304800"/>
            <a:ext cx="0" cy="1295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31432" name="Oval 8"/>
          <p:cNvSpPr>
            <a:spLocks noChangeArrowheads="1"/>
          </p:cNvSpPr>
          <p:nvPr/>
        </p:nvSpPr>
        <p:spPr bwMode="auto">
          <a:xfrm>
            <a:off x="152400" y="83820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1433" name="Oval 9"/>
          <p:cNvSpPr>
            <a:spLocks noChangeArrowheads="1"/>
          </p:cNvSpPr>
          <p:nvPr/>
        </p:nvSpPr>
        <p:spPr bwMode="auto">
          <a:xfrm>
            <a:off x="539750" y="838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1434" name="Oval 10"/>
          <p:cNvSpPr>
            <a:spLocks noChangeArrowheads="1"/>
          </p:cNvSpPr>
          <p:nvPr/>
        </p:nvSpPr>
        <p:spPr bwMode="auto">
          <a:xfrm>
            <a:off x="927100" y="8382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anose="05000000000000000000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hyperlink" Target="http://www.google.lv/url?sa=i&amp;rct=j&amp;q=&amp;esrc=s&amp;frm=1&amp;source=images&amp;cd=&amp;cad=rja&amp;uact=8&amp;ved=0CAcQjRxqFQoTCM32pqDZhMYCFeprcgodrBoA7A&amp;url=http://www.slaugivita.lv/index.php?route=product/category&amp;path=117_24&amp;ei=0PN3Vc3OBOrXyQOstYDgDg&amp;bvm=bv.95277229,d.bGQ&amp;psig=AFQjCNHF0trhoEAccKUFgxEFAK-c6rxrGg&amp;ust=143401089917918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lv/url?sa=i&amp;rct=j&amp;q=&amp;esrc=s&amp;frm=1&amp;source=images&amp;cd=&amp;cad=rja&amp;uact=8&amp;ved=0CAcQjRxqFQoTCPrlo87ZhMYCFSq-cgodJw4AWw&amp;url=http://www.palidzi.lv/lv/noma&amp;ei=MPR3VfqNHqr8ygOnnIDYBQ&amp;bvm=bv.95277229,d.bGQ&amp;psig=AFQjCNGMtoggUdFazehtoSBSNrU1BcwusA&amp;ust=1434010987863304" TargetMode="External"/><Relationship Id="rId5" Type="http://schemas.openxmlformats.org/officeDocument/2006/relationships/image" Target="../media/image8.jpeg"/><Relationship Id="rId4" Type="http://schemas.openxmlformats.org/officeDocument/2006/relationships/hyperlink" Target="http://www.google.lv/url?sa=i&amp;rct=j&amp;q=&amp;esrc=s&amp;frm=1&amp;source=images&amp;cd=&amp;cad=rja&amp;uact=8&amp;ved=0CAcQjRxqFQoTCLbN47DZhMYCFaGOcgodJnsAyw&amp;url=http://www.nmselpa.lv/?s=240&amp;&amp;ei=8vN3VbaMJqGdygOm9oHYDA&amp;bvm=bv.95277229,d.bGQ&amp;psig=AFQjCNGMtoggUdFazehtoSBSNrU1BcwusA&amp;ust=1434010987863304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hyperlink" Target="http://www.google.lv/url?sa=i&amp;rct=j&amp;q=&amp;esrc=s&amp;frm=1&amp;source=images&amp;cd=&amp;cad=rja&amp;uact=8&amp;ved=0CAcQjRxqFQoTCOzfpqbahMYCFaZJcgodaVQA8A&amp;url=http://lkndz.lv/pakalpojumi/gimenu-darbnicas?fu=read&amp;id=10&amp;ei=6fR3VazHBaaTyQPpqIGADw&amp;bvm=bv.95277229,d.bGQ&amp;psig=AFQjCNGNWfkKq31YgVwvZAaITszmU8wZcA&amp;ust=143401122731632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lv/url?sa=i&amp;rct=j&amp;q=&amp;esrc=s&amp;frm=1&amp;source=images&amp;cd=&amp;cad=rja&amp;uact=8&amp;ved=0CAcQjRxqFQoTCPP4gIDahMYCFUeecgodAkkAnA&amp;url=http://imebeles.lv/item/2179/&amp;ei=mPR3VfPML8e8ygOCkoHgCQ&amp;bvm=bv.95277229,d.bGQ&amp;psig=AFQjCNGe7FfNQdBgr6_psZxUYe_1960AYg&amp;ust=1434011118887206" TargetMode="External"/><Relationship Id="rId5" Type="http://schemas.openxmlformats.org/officeDocument/2006/relationships/image" Target="../media/image12.jpeg"/><Relationship Id="rId10" Type="http://schemas.openxmlformats.org/officeDocument/2006/relationships/image" Target="../media/image16.jpeg"/><Relationship Id="rId4" Type="http://schemas.openxmlformats.org/officeDocument/2006/relationships/hyperlink" Target="http://www.google.lv/url?sa=i&amp;rct=j&amp;q=&amp;esrc=s&amp;frm=1&amp;source=images&amp;cd=&amp;cad=rja&amp;uact=8&amp;ved=0CAcQjRxqFQoTCKCv8qrahMYCFeudcgodFOQAdg&amp;url=http://lkndz.lv/pakalpojumi/gimenu-darbnicas?fu=read&amp;id=8&amp;ei=8vR3VaDuK-u7ygOUyIOwBw&amp;bvm=bv.95277229,d.bGQ&amp;psig=AFQjCNGNWfkKq31YgVwvZAaITszmU8wZcA&amp;ust=1434011227316321" TargetMode="External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r>
              <a:rPr lang="lv-LV" altLang="lv-LV" sz="4000" b="1" dirty="0" smtClean="0">
                <a:latin typeface="Times" panose="02020603060405020304" pitchFamily="18" charset="0"/>
              </a:rPr>
              <a:t/>
            </a:r>
            <a:br>
              <a:rPr lang="lv-LV" altLang="lv-LV" sz="4000" b="1" dirty="0" smtClean="0">
                <a:latin typeface="Times" panose="02020603060405020304" pitchFamily="18" charset="0"/>
              </a:rPr>
            </a:br>
            <a:r>
              <a:rPr lang="lv-LV" altLang="lv-LV" sz="4000" b="1" dirty="0" smtClean="0">
                <a:latin typeface="Times" panose="02020603060405020304" pitchFamily="18" charset="0"/>
              </a:rPr>
              <a:t/>
            </a:r>
            <a:br>
              <a:rPr lang="lv-LV" altLang="lv-LV" sz="4000" b="1" dirty="0" smtClean="0">
                <a:latin typeface="Times" panose="02020603060405020304" pitchFamily="18" charset="0"/>
              </a:rPr>
            </a:br>
            <a:r>
              <a:rPr lang="lv-LV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Pozicionēšanas </a:t>
            </a:r>
            <a:r>
              <a:rPr lang="lv-LV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nozīme klientu aprūpē</a:t>
            </a:r>
            <a:r>
              <a:rPr lang="lv-LV" altLang="lv-LV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altLang="lv-LV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altLang="lv-LV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altLang="lv-LV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v-LV" altLang="lv-LV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528" y="4581128"/>
            <a:ext cx="8496944" cy="1800200"/>
          </a:xfrm>
        </p:spPr>
        <p:txBody>
          <a:bodyPr/>
          <a:lstStyle/>
          <a:p>
            <a:pPr algn="r" eaLnBrk="1" hangingPunct="1"/>
            <a:r>
              <a:rPr lang="lv-LV" altLang="lv-LV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Ina </a:t>
            </a:r>
            <a:r>
              <a:rPr lang="lv-LV" altLang="lv-LV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Zajončkovska</a:t>
            </a:r>
            <a:endParaRPr lang="lv-LV" altLang="lv-LV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/>
            <a:endParaRPr lang="lv-LV" altLang="lv-LV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Valsts </a:t>
            </a: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sociālās aprūpes centra „Rīga”</a:t>
            </a:r>
          </a:p>
          <a:p>
            <a:pPr algn="r"/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direktora vietnieks 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filiāles </a:t>
            </a: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„Teika” 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vadītāja </a:t>
            </a:r>
            <a:endParaRPr lang="lv-LV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/>
            <a:endParaRPr lang="lv-LV" altLang="lv-LV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A920CA1A-18CE-4E6F-9B2D-0B05326D1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18740"/>
            <a:ext cx="6408712" cy="5873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619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9F0D93-5AD3-4FB4-A3C7-F153427EA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Izgulējumu novēršanas plāns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D1E355-23CA-4663-9659-0DDFFCB74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905000"/>
            <a:ext cx="7634808" cy="4114800"/>
          </a:xfrm>
        </p:spPr>
        <p:txBody>
          <a:bodyPr/>
          <a:lstStyle/>
          <a:p>
            <a:endParaRPr lang="lv-LV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lv-LV" sz="2800" dirty="0" smtClean="0">
                <a:latin typeface="Times New Roman" pitchFamily="18" charset="0"/>
                <a:cs typeface="Times New Roman" pitchFamily="18" charset="0"/>
              </a:rPr>
              <a:t>Jāizstrādā un </a:t>
            </a:r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jādokumentē individuālais </a:t>
            </a:r>
            <a:r>
              <a:rPr lang="lv-LV" sz="2800" dirty="0" err="1">
                <a:latin typeface="Times New Roman" pitchFamily="18" charset="0"/>
                <a:cs typeface="Times New Roman" pitchFamily="18" charset="0"/>
              </a:rPr>
              <a:t>posturālais</a:t>
            </a:r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2800" dirty="0" smtClean="0">
                <a:latin typeface="Times New Roman" pitchFamily="18" charset="0"/>
                <a:cs typeface="Times New Roman" pitchFamily="18" charset="0"/>
              </a:rPr>
              <a:t>režīms</a:t>
            </a:r>
          </a:p>
          <a:p>
            <a:endParaRPr lang="lv-LV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Kas veiks? Cik bieži? </a:t>
            </a:r>
            <a:endParaRPr lang="lv-LV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lv-LV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lv-LV" sz="2800" u="sng" dirty="0">
                <a:latin typeface="Times New Roman" pitchFamily="18" charset="0"/>
                <a:cs typeface="Times New Roman" pitchFamily="18" charset="0"/>
              </a:rPr>
              <a:t>Dokumentēt esošus ādas bojājumus!</a:t>
            </a:r>
          </a:p>
          <a:p>
            <a:endParaRPr lang="lv-LV" sz="2800" dirty="0"/>
          </a:p>
        </p:txBody>
      </p:sp>
    </p:spTree>
    <p:extLst>
      <p:ext uri="{BB962C8B-B14F-4D97-AF65-F5344CB8AC3E}">
        <p14:creationId xmlns:p14="http://schemas.microsoft.com/office/powerpoint/2010/main" val="424487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224464" cy="1527175"/>
          </a:xfrm>
        </p:spPr>
        <p:txBody>
          <a:bodyPr/>
          <a:lstStyle/>
          <a:p>
            <a:r>
              <a:rPr lang="lv-LV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Individuālais posturālais režīms</a:t>
            </a:r>
            <a:endParaRPr lang="lv-LV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 smtClean="0"/>
          </a:p>
          <a:p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vizualizētas pozas</a:t>
            </a:r>
          </a:p>
          <a:p>
            <a:endParaRPr lang="lv-LV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pozu apraksti</a:t>
            </a:r>
          </a:p>
          <a:p>
            <a:endParaRPr lang="lv-LV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laika grafiks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82334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90500"/>
            <a:ext cx="7704856" cy="1527175"/>
          </a:xfrm>
        </p:spPr>
        <p:txBody>
          <a:bodyPr>
            <a:noAutofit/>
          </a:bodyPr>
          <a:lstStyle/>
          <a:p>
            <a:pPr algn="ctr" eaLnBrk="1" hangingPunct="1"/>
            <a:r>
              <a:rPr lang="lv-LV" altLang="lv-LV" sz="4000" b="1" dirty="0" smtClean="0">
                <a:latin typeface="Times New Roman" panose="02020603050405020304" pitchFamily="18" charset="0"/>
              </a:rPr>
              <a:t>Klienta Vārds Uzvārds</a:t>
            </a:r>
            <a:br>
              <a:rPr lang="lv-LV" altLang="lv-LV" sz="4000" b="1" dirty="0" smtClean="0">
                <a:latin typeface="Times New Roman" panose="02020603050405020304" pitchFamily="18" charset="0"/>
              </a:rPr>
            </a:br>
            <a:r>
              <a:rPr lang="en-US" altLang="lv-LV" sz="3600" b="1" dirty="0" smtClean="0">
                <a:latin typeface="Times New Roman" panose="02020603050405020304" pitchFamily="18" charset="0"/>
              </a:rPr>
              <a:t>1.poza – </a:t>
            </a:r>
            <a:r>
              <a:rPr lang="lv-LV" altLang="lv-LV" sz="3600" b="1" dirty="0" smtClean="0">
                <a:latin typeface="Times New Roman" panose="02020603050405020304" pitchFamily="18" charset="0"/>
              </a:rPr>
              <a:t>uz muguras gultā/ uz matrača</a:t>
            </a:r>
            <a:endParaRPr lang="en-US" altLang="lv-LV" sz="3600" b="1" dirty="0" smtClean="0">
              <a:latin typeface="Times New Roman" panose="02020603050405020304" pitchFamily="18" charset="0"/>
            </a:endParaRPr>
          </a:p>
        </p:txBody>
      </p:sp>
      <p:sp>
        <p:nvSpPr>
          <p:cNvPr id="8196" name="Содержимое 4"/>
          <p:cNvSpPr>
            <a:spLocks noGrp="1"/>
          </p:cNvSpPr>
          <p:nvPr>
            <p:ph sz="quarter" idx="1"/>
          </p:nvPr>
        </p:nvSpPr>
        <p:spPr>
          <a:xfrm>
            <a:off x="611560" y="1728435"/>
            <a:ext cx="8229600" cy="4584700"/>
          </a:xfrm>
        </p:spPr>
        <p:txBody>
          <a:bodyPr/>
          <a:lstStyle/>
          <a:p>
            <a:pPr marL="381000" indent="-381000" eaLnBrk="1" hangingPunct="1">
              <a:buFont typeface="Wingdings 3" panose="05040102010807070707" pitchFamily="18" charset="2"/>
              <a:buNone/>
            </a:pPr>
            <a:r>
              <a:rPr lang="lv-LV" altLang="lv-LV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Pozicionēšanas </a:t>
            </a:r>
          </a:p>
          <a:p>
            <a:pPr marL="381000" indent="-381000" eaLnBrk="1" hangingPunct="1">
              <a:buFont typeface="Wingdings 3" panose="05040102010807070707" pitchFamily="18" charset="2"/>
              <a:buNone/>
            </a:pPr>
            <a:r>
              <a:rPr lang="lv-LV" altLang="lv-LV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palīgierīces:</a:t>
            </a:r>
          </a:p>
          <a:p>
            <a:pPr marL="381000" indent="-381000" eaLnBrk="1" hangingPunct="1">
              <a:buFont typeface="Wingdings 3" panose="05040102010807070707" pitchFamily="18" charset="2"/>
              <a:buAutoNum type="arabicPeriod"/>
            </a:pPr>
            <a:endParaRPr lang="lv-LV" altLang="lv-LV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1.Spilvens</a:t>
            </a:r>
          </a:p>
          <a:p>
            <a:pPr marL="0" indent="0" eaLnBrk="1" hangingPunct="1">
              <a:buNone/>
            </a:pPr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2.Sega </a:t>
            </a:r>
            <a:r>
              <a:rPr lang="lv-LV" alt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lv-LV" alt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2gb)</a:t>
            </a:r>
            <a:endParaRPr lang="lv-LV" altLang="lv-LV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3.Ķīļi </a:t>
            </a:r>
            <a:r>
              <a:rPr lang="lv-LV" alt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(2gb)</a:t>
            </a:r>
          </a:p>
          <a:p>
            <a:pPr marL="0" indent="0" eaLnBrk="1" hangingPunct="1">
              <a:buNone/>
            </a:pPr>
            <a:endParaRPr lang="lv-LV" altLang="lv-LV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381000" eaLnBrk="1" hangingPunct="1">
              <a:buFont typeface="Wingdings 3" panose="05040102010807070707" pitchFamily="18" charset="2"/>
              <a:buAutoNum type="arabicPeriod"/>
            </a:pPr>
            <a:endParaRPr lang="lv-LV" altLang="lv-LV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381000" eaLnBrk="1" hangingPunct="1">
              <a:buFont typeface="Wingdings 3" panose="05040102010807070707" pitchFamily="18" charset="2"/>
              <a:buNone/>
            </a:pPr>
            <a:endParaRPr lang="lv-LV" altLang="lv-LV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381000" eaLnBrk="1" hangingPunct="1">
              <a:buFont typeface="Wingdings 3" panose="05040102010807070707" pitchFamily="18" charset="2"/>
              <a:buNone/>
            </a:pPr>
            <a:endParaRPr lang="lv-LV" altLang="lv-LV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381000" eaLnBrk="1" hangingPunct="1">
              <a:buFont typeface="Wingdings 3" panose="05040102010807070707" pitchFamily="18" charset="2"/>
              <a:buNone/>
            </a:pPr>
            <a:endParaRPr lang="lv-LV" altLang="lv-LV" sz="14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381000" eaLnBrk="1" hangingPunct="1">
              <a:buFont typeface="Wingdings 3" panose="05040102010807070707" pitchFamily="18" charset="2"/>
              <a:buAutoNum type="arabicPeriod"/>
            </a:pPr>
            <a:endParaRPr lang="lv-LV" altLang="lv-LV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381000" eaLnBrk="1" hangingPunct="1">
              <a:buFont typeface="Wingdings 3" panose="05040102010807070707" pitchFamily="18" charset="2"/>
              <a:buAutoNum type="arabicPeriod"/>
            </a:pPr>
            <a:endParaRPr lang="lv-LV" altLang="lv-LV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381000" eaLnBrk="1" hangingPunct="1">
              <a:buFont typeface="Wingdings 3" panose="05040102010807070707" pitchFamily="18" charset="2"/>
              <a:buNone/>
            </a:pPr>
            <a:endParaRPr lang="lv-LV" altLang="lv-LV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381000" eaLnBrk="1" hangingPunct="1">
              <a:buFont typeface="Wingdings 3" panose="05040102010807070707" pitchFamily="18" charset="2"/>
              <a:buNone/>
            </a:pPr>
            <a:endParaRPr lang="lv-LV" altLang="lv-LV" sz="14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381000" eaLnBrk="1" hangingPunct="1">
              <a:buFont typeface="Wingdings 3" panose="05040102010807070707" pitchFamily="18" charset="2"/>
              <a:buNone/>
            </a:pPr>
            <a:endParaRPr lang="en-US" altLang="lv-LV" dirty="0" smtClean="0"/>
          </a:p>
        </p:txBody>
      </p:sp>
      <p:sp>
        <p:nvSpPr>
          <p:cNvPr id="8197" name="TextBox 6"/>
          <p:cNvSpPr txBox="1">
            <a:spLocks noChangeArrowheads="1"/>
          </p:cNvSpPr>
          <p:nvPr/>
        </p:nvSpPr>
        <p:spPr bwMode="auto">
          <a:xfrm>
            <a:off x="7235825" y="1557338"/>
            <a:ext cx="428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lv-LV" altLang="lv-LV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en-US" altLang="lv-LV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6084888" y="1989138"/>
            <a:ext cx="374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lv-LV" altLang="lv-LV">
                <a:solidFill>
                  <a:schemeClr val="bg1"/>
                </a:solidFill>
              </a:rPr>
              <a:t>1.</a:t>
            </a:r>
            <a:endParaRPr lang="lv-LV" altLang="lv-LV"/>
          </a:p>
        </p:txBody>
      </p:sp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7451725" y="2997200"/>
            <a:ext cx="37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lv-LV" altLang="lv-LV">
                <a:solidFill>
                  <a:schemeClr val="bg1"/>
                </a:solidFill>
              </a:rPr>
              <a:t>2.</a:t>
            </a:r>
            <a:endParaRPr lang="lv-LV" altLang="lv-LV"/>
          </a:p>
        </p:txBody>
      </p:sp>
      <p:sp>
        <p:nvSpPr>
          <p:cNvPr id="8206" name="Rectangle 14"/>
          <p:cNvSpPr>
            <a:spLocks noChangeArrowheads="1"/>
          </p:cNvSpPr>
          <p:nvPr/>
        </p:nvSpPr>
        <p:spPr bwMode="auto">
          <a:xfrm>
            <a:off x="7092950" y="2565400"/>
            <a:ext cx="37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lv-LV" altLang="lv-LV">
                <a:solidFill>
                  <a:schemeClr val="bg1"/>
                </a:solidFill>
              </a:rPr>
              <a:t>1.</a:t>
            </a:r>
            <a:endParaRPr lang="lv-LV" altLang="lv-LV"/>
          </a:p>
        </p:txBody>
      </p:sp>
      <p:sp>
        <p:nvSpPr>
          <p:cNvPr id="3" name="Заголовок 1"/>
          <p:cNvSpPr>
            <a:spLocks/>
          </p:cNvSpPr>
          <p:nvPr/>
        </p:nvSpPr>
        <p:spPr bwMode="auto">
          <a:xfrm>
            <a:off x="7192786" y="6027203"/>
            <a:ext cx="19288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lv-LV" altLang="lv-LV" b="1" dirty="0">
                <a:solidFill>
                  <a:schemeClr val="tx2"/>
                </a:solidFill>
              </a:rPr>
              <a:t>1. attēls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44408" y="2780928"/>
            <a:ext cx="59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/>
              <a:t>1.</a:t>
            </a:r>
            <a:endParaRPr lang="lv-LV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419872" y="3363913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/>
              <a:t>2.</a:t>
            </a:r>
            <a:endParaRPr lang="lv-LV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199396" y="241159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/>
              <a:t>2.</a:t>
            </a:r>
            <a:endParaRPr lang="lv-LV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272213" y="486916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/>
              <a:t>3.</a:t>
            </a:r>
            <a:endParaRPr lang="lv-LV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618403" y="242964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/>
              <a:t>3.</a:t>
            </a:r>
            <a:endParaRPr lang="lv-LV" b="1" dirty="0"/>
          </a:p>
        </p:txBody>
      </p:sp>
      <p:sp>
        <p:nvSpPr>
          <p:cNvPr id="4" name="Rectangle 3"/>
          <p:cNvSpPr/>
          <p:nvPr/>
        </p:nvSpPr>
        <p:spPr>
          <a:xfrm>
            <a:off x="5296205" y="3372350"/>
            <a:ext cx="1909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alt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(bez fotoattēliem)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19453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lv-LV" altLang="lv-LV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1.poza – </a:t>
            </a:r>
            <a:r>
              <a:rPr lang="lv-LV" altLang="lv-LV" sz="4000" b="1" dirty="0" smtClean="0">
                <a:latin typeface="Times New Roman" panose="02020603050405020304" pitchFamily="18" charset="0"/>
              </a:rPr>
              <a:t>uz muguras gultā/ uz matrača</a:t>
            </a:r>
          </a:p>
        </p:txBody>
      </p:sp>
      <p:sp>
        <p:nvSpPr>
          <p:cNvPr id="9219" name="Satura vietturis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endParaRPr lang="lv-LV" altLang="lv-LV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lv-LV" altLang="lv-LV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Spilvens zem pakauša un kakla (nelikt zem pleciem!);</a:t>
            </a:r>
          </a:p>
          <a:p>
            <a:pPr eaLnBrk="1" hangingPunct="1"/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Gar sāniem novieto ķīļus, lai stabilizētu pozu;</a:t>
            </a:r>
          </a:p>
          <a:p>
            <a:pPr eaLnBrk="1" hangingPunct="1"/>
            <a:r>
              <a:rPr lang="lv-LV" altLang="lv-LV" sz="2800" dirty="0" smtClean="0">
                <a:latin typeface="Times New Roman" panose="02020603050405020304" pitchFamily="18" charset="0"/>
              </a:rPr>
              <a:t>Starp kājām salocīta sega;</a:t>
            </a:r>
          </a:p>
          <a:p>
            <a:pPr eaLnBrk="1" hangingPunct="1"/>
            <a:r>
              <a:rPr lang="lv-LV" altLang="lv-LV" sz="2800" dirty="0" smtClean="0">
                <a:latin typeface="Times New Roman" panose="02020603050405020304" pitchFamily="18" charset="0"/>
              </a:rPr>
              <a:t>Zem kājām salocīta sega (kājas </a:t>
            </a:r>
            <a:r>
              <a:rPr lang="lv-LV" altLang="lv-LV" sz="2800" dirty="0" err="1" smtClean="0">
                <a:latin typeface="Times New Roman" panose="02020603050405020304" pitchFamily="18" charset="0"/>
              </a:rPr>
              <a:t>piepaceltas</a:t>
            </a:r>
            <a:r>
              <a:rPr lang="lv-LV" altLang="lv-LV" sz="2800" dirty="0" smtClean="0">
                <a:latin typeface="Times New Roman" panose="02020603050405020304" pitchFamily="18" charset="0"/>
              </a:rPr>
              <a:t>, segu nelikt zem dibena);</a:t>
            </a:r>
          </a:p>
          <a:p>
            <a:pPr eaLnBrk="1" hangingPunct="1"/>
            <a:r>
              <a:rPr lang="lv-LV" altLang="lv-LV" sz="2800" dirty="0" smtClean="0">
                <a:latin typeface="Times New Roman" panose="02020603050405020304" pitchFamily="18" charset="0"/>
              </a:rPr>
              <a:t>Maksimāli uz vienu stundu; </a:t>
            </a:r>
          </a:p>
          <a:p>
            <a:pPr eaLnBrk="1" hangingPunct="1"/>
            <a:r>
              <a:rPr lang="lv-LV" altLang="lv-LV" sz="2800" dirty="0" smtClean="0">
                <a:latin typeface="Times New Roman" panose="02020603050405020304" pitchFamily="18" charset="0"/>
              </a:rPr>
              <a:t>Ik pa laikam sakārtot pozu!!!</a:t>
            </a:r>
          </a:p>
        </p:txBody>
      </p:sp>
    </p:spTree>
    <p:extLst>
      <p:ext uri="{BB962C8B-B14F-4D97-AF65-F5344CB8AC3E}">
        <p14:creationId xmlns:p14="http://schemas.microsoft.com/office/powerpoint/2010/main" val="127265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593354" cy="1527175"/>
          </a:xfrm>
        </p:spPr>
        <p:txBody>
          <a:bodyPr/>
          <a:lstStyle/>
          <a:p>
            <a:pPr algn="ctr"/>
            <a:r>
              <a:rPr lang="lv-LV" altLang="lv-LV" sz="40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2</a:t>
            </a:r>
            <a:r>
              <a:rPr lang="en-US" altLang="lv-LV" sz="40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r>
              <a:rPr lang="en-US" altLang="lv-LV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poza</a:t>
            </a:r>
            <a:r>
              <a:rPr lang="en-US" altLang="lv-LV" sz="4000" b="1" dirty="0" smtClean="0">
                <a:latin typeface="Times New Roman" panose="02020603050405020304" pitchFamily="18" charset="0"/>
              </a:rPr>
              <a:t> – </a:t>
            </a:r>
            <a:r>
              <a:rPr lang="lv-LV" altLang="lv-LV" sz="4000" b="1" dirty="0" smtClean="0">
                <a:latin typeface="Times New Roman" panose="02020603050405020304" pitchFamily="18" charset="0"/>
              </a:rPr>
              <a:t>uz labā sāna gultā/ uz matrača</a:t>
            </a:r>
          </a:p>
        </p:txBody>
      </p:sp>
      <p:sp>
        <p:nvSpPr>
          <p:cNvPr id="25603" name="Rectangle 3"/>
          <p:cNvSpPr>
            <a:spLocks noGrp="1"/>
          </p:cNvSpPr>
          <p:nvPr>
            <p:ph type="body" idx="1"/>
          </p:nvPr>
        </p:nvSpPr>
        <p:spPr>
          <a:xfrm>
            <a:off x="395288" y="1125538"/>
            <a:ext cx="8229600" cy="4910137"/>
          </a:xfrm>
        </p:spPr>
        <p:txBody>
          <a:bodyPr/>
          <a:lstStyle/>
          <a:p>
            <a:pPr marL="495300" indent="-495300" eaLnBrk="1" hangingPunct="1">
              <a:buFont typeface="Wingdings 3" panose="05040102010807070707" pitchFamily="18" charset="2"/>
              <a:buNone/>
            </a:pPr>
            <a:endParaRPr lang="lv-LV" altLang="lv-LV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95300" indent="-495300" eaLnBrk="1" hangingPunct="1">
              <a:buFont typeface="Wingdings 3" panose="05040102010807070707" pitchFamily="18" charset="2"/>
              <a:buNone/>
            </a:pPr>
            <a:r>
              <a:rPr lang="lv-LV" altLang="lv-LV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Pozicionēšanas </a:t>
            </a:r>
          </a:p>
          <a:p>
            <a:pPr marL="495300" indent="-495300" eaLnBrk="1" hangingPunct="1">
              <a:buFont typeface="Wingdings 3" panose="05040102010807070707" pitchFamily="18" charset="2"/>
              <a:buNone/>
            </a:pPr>
            <a:r>
              <a:rPr lang="lv-LV" altLang="lv-LV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palīgierīces:</a:t>
            </a:r>
          </a:p>
          <a:p>
            <a:pPr marL="495300" indent="-495300" eaLnBrk="1" hangingPunct="1">
              <a:buFont typeface="Wingdings 3" panose="05040102010807070707" pitchFamily="18" charset="2"/>
              <a:buNone/>
            </a:pPr>
            <a:endParaRPr lang="lv-LV" altLang="lv-LV" sz="2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1.Ķīļveida spilveni </a:t>
            </a:r>
            <a:r>
              <a:rPr lang="lv-LV" altLang="lv-LV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(2gb)</a:t>
            </a:r>
          </a:p>
          <a:p>
            <a:pPr marL="0" indent="0" eaLnBrk="1" hangingPunct="1">
              <a:buNone/>
            </a:pPr>
            <a:r>
              <a:rPr lang="lv-LV" altLang="lv-LV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2.Pakaviņš</a:t>
            </a:r>
          </a:p>
          <a:p>
            <a:pPr marL="0" indent="0" eaLnBrk="1" hangingPunct="1">
              <a:buNone/>
            </a:pPr>
            <a:r>
              <a:rPr lang="lv-LV" altLang="lv-LV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3.Salocīta sega</a:t>
            </a:r>
          </a:p>
          <a:p>
            <a:pPr marL="0" indent="0" eaLnBrk="1" hangingPunct="1">
              <a:buNone/>
            </a:pPr>
            <a:r>
              <a:rPr lang="lv-LV" altLang="lv-LV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4.Spilvens</a:t>
            </a:r>
          </a:p>
          <a:p>
            <a:pPr marL="457200" indent="-457200" eaLnBrk="1" hangingPunct="1">
              <a:buFont typeface="+mj-lt"/>
              <a:buAutoNum type="arabicPeriod"/>
            </a:pPr>
            <a:endParaRPr lang="lv-LV" altLang="lv-LV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95300" indent="-495300" eaLnBrk="1" hangingPunct="1">
              <a:buFont typeface="Wingdings 3" panose="05040102010807070707" pitchFamily="18" charset="2"/>
              <a:buAutoNum type="arabicPeriod"/>
            </a:pPr>
            <a:endParaRPr lang="lv-LV" altLang="lv-LV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95300" indent="-495300" eaLnBrk="1" hangingPunct="1">
              <a:buFont typeface="Wingdings 3" panose="05040102010807070707" pitchFamily="18" charset="2"/>
              <a:buAutoNum type="arabicPeriod"/>
            </a:pPr>
            <a:endParaRPr lang="lv-LV" altLang="lv-LV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95300" indent="-495300"/>
            <a:endParaRPr lang="lv-LV" altLang="lv-LV" dirty="0" smtClean="0">
              <a:latin typeface="Times New Roman" panose="02020603050405020304" pitchFamily="18" charset="0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6084888" y="1773238"/>
            <a:ext cx="374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lv-LV" altLang="lv-LV">
                <a:solidFill>
                  <a:schemeClr val="bg1"/>
                </a:solidFill>
              </a:rPr>
              <a:t>1.</a:t>
            </a:r>
            <a:endParaRPr lang="lv-LV" altLang="lv-LV"/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7235825" y="2852738"/>
            <a:ext cx="374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lv-LV" altLang="lv-LV">
                <a:solidFill>
                  <a:schemeClr val="bg1"/>
                </a:solidFill>
              </a:rPr>
              <a:t>1.</a:t>
            </a:r>
            <a:endParaRPr lang="lv-LV" altLang="lv-LV"/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5724525" y="4149725"/>
            <a:ext cx="37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lv-LV" altLang="lv-LV">
                <a:solidFill>
                  <a:schemeClr val="bg1"/>
                </a:solidFill>
              </a:rPr>
              <a:t>1.</a:t>
            </a:r>
            <a:endParaRPr lang="lv-LV" altLang="lv-LV"/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6877050" y="3429000"/>
            <a:ext cx="37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lv-LV" altLang="lv-LV">
                <a:solidFill>
                  <a:schemeClr val="bg1"/>
                </a:solidFill>
              </a:rPr>
              <a:t>2.</a:t>
            </a:r>
            <a:endParaRPr lang="lv-LV" altLang="lv-LV"/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4572000" y="3068638"/>
            <a:ext cx="374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lv-LV" altLang="lv-LV">
                <a:solidFill>
                  <a:schemeClr val="bg1"/>
                </a:solidFill>
              </a:rPr>
              <a:t>1.</a:t>
            </a:r>
            <a:endParaRPr lang="lv-LV" altLang="lv-LV"/>
          </a:p>
        </p:txBody>
      </p:sp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6372225" y="4292600"/>
            <a:ext cx="37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lv-LV" altLang="lv-LV">
                <a:solidFill>
                  <a:schemeClr val="bg1"/>
                </a:solidFill>
              </a:rPr>
              <a:t>2.</a:t>
            </a:r>
            <a:endParaRPr lang="lv-LV" altLang="lv-LV"/>
          </a:p>
        </p:txBody>
      </p:sp>
      <p:sp>
        <p:nvSpPr>
          <p:cNvPr id="2" name="Заголовок 1"/>
          <p:cNvSpPr>
            <a:spLocks/>
          </p:cNvSpPr>
          <p:nvPr/>
        </p:nvSpPr>
        <p:spPr bwMode="auto">
          <a:xfrm>
            <a:off x="6742242" y="6301140"/>
            <a:ext cx="19288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lv-LV" altLang="lv-LV" sz="1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/>
            </a:r>
            <a:br>
              <a:rPr lang="lv-LV" altLang="lv-LV" sz="1600" b="1" dirty="0">
                <a:solidFill>
                  <a:schemeClr val="tx2"/>
                </a:solidFill>
                <a:latin typeface="Times New Roman" panose="02020603050405020304" pitchFamily="18" charset="0"/>
              </a:rPr>
            </a:br>
            <a:r>
              <a:rPr lang="lv-LV" altLang="lv-LV" sz="1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2. attēls</a:t>
            </a:r>
            <a:endParaRPr lang="lv-LV" altLang="lv-LV" sz="1600" dirty="0">
              <a:latin typeface="Times New Roman" panose="02020603050405020304" pitchFamily="18" charset="0"/>
            </a:endParaRP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6227763" y="4005263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lv-LV" altLang="lv-LV" b="1">
                <a:solidFill>
                  <a:schemeClr val="bg1"/>
                </a:solidFill>
              </a:rPr>
              <a:t>2 .</a:t>
            </a:r>
            <a:endParaRPr lang="en-US" altLang="lv-LV" b="1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4525" y="4659313"/>
            <a:ext cx="503238" cy="37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/>
              <a:t>1.</a:t>
            </a:r>
            <a:endParaRPr lang="lv-LV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223486" y="2193837"/>
            <a:ext cx="503238" cy="37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/>
              <a:t>1.</a:t>
            </a:r>
            <a:endParaRPr lang="lv-LV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541817" y="2382793"/>
            <a:ext cx="503238" cy="37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2</a:t>
            </a:r>
            <a:r>
              <a:rPr lang="lv-LV" b="1" dirty="0" smtClean="0"/>
              <a:t>.</a:t>
            </a:r>
            <a:endParaRPr lang="lv-LV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393781" y="4281400"/>
            <a:ext cx="503238" cy="37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/>
              <a:t>3.</a:t>
            </a:r>
            <a:endParaRPr lang="lv-LV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933693" y="3003349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/>
              <a:t>4.</a:t>
            </a:r>
            <a:endParaRPr lang="lv-LV" b="1" dirty="0"/>
          </a:p>
        </p:txBody>
      </p:sp>
      <p:sp>
        <p:nvSpPr>
          <p:cNvPr id="4" name="Rectangle 3"/>
          <p:cNvSpPr/>
          <p:nvPr/>
        </p:nvSpPr>
        <p:spPr>
          <a:xfrm>
            <a:off x="5223486" y="3219450"/>
            <a:ext cx="24831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alt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(bez fotoattēliem)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24597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altLang="lv-LV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2.poza – </a:t>
            </a:r>
            <a:r>
              <a:rPr lang="lv-LV" altLang="lv-LV" sz="4000" b="1" dirty="0" smtClean="0">
                <a:latin typeface="Times New Roman" panose="02020603050405020304" pitchFamily="18" charset="0"/>
              </a:rPr>
              <a:t>uz labā sāna gultā/ uz matrača</a:t>
            </a:r>
          </a:p>
        </p:txBody>
      </p:sp>
      <p:sp>
        <p:nvSpPr>
          <p:cNvPr id="26627" name="Rectangle 3"/>
          <p:cNvSpPr>
            <a:spLocks noGrp="1"/>
          </p:cNvSpPr>
          <p:nvPr>
            <p:ph type="body" idx="1"/>
          </p:nvPr>
        </p:nvSpPr>
        <p:spPr>
          <a:xfrm>
            <a:off x="683568" y="1739178"/>
            <a:ext cx="8229600" cy="4910138"/>
          </a:xfrm>
        </p:spPr>
        <p:txBody>
          <a:bodyPr/>
          <a:lstStyle/>
          <a:p>
            <a:pPr eaLnBrk="1" hangingPunct="1"/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Spilvens zem galvas, kakla (nelikt zem pleciem!);</a:t>
            </a:r>
          </a:p>
          <a:p>
            <a:pPr eaLnBrk="1" hangingPunct="1"/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Pakaviņu izver caur kājām;</a:t>
            </a:r>
          </a:p>
          <a:p>
            <a:pPr eaLnBrk="1" hangingPunct="1"/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Zem kreisās kājas novieto salocītu segu;</a:t>
            </a:r>
          </a:p>
          <a:p>
            <a:pPr eaLnBrk="1" hangingPunct="1"/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Vienu ķīļveida spilvenu novieto aizmugurē atbalstot muguru;</a:t>
            </a:r>
          </a:p>
          <a:p>
            <a:pPr eaLnBrk="1" hangingPunct="1"/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Otru </a:t>
            </a:r>
            <a:r>
              <a:rPr lang="lv-LV" altLang="lv-LV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ķīlveida</a:t>
            </a:r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spilvenu novieto priekšā atbalstot rokas un novēršot iespēju, ka klients sagāžas uz vēdera;</a:t>
            </a:r>
          </a:p>
          <a:p>
            <a:pPr eaLnBrk="1" hangingPunct="1"/>
            <a:r>
              <a:rPr lang="lv-LV" altLang="lv-LV" sz="2800" dirty="0" smtClean="0">
                <a:latin typeface="Times New Roman" panose="02020603050405020304" pitchFamily="18" charset="0"/>
              </a:rPr>
              <a:t>Maksimāli uz  vienu stundu;</a:t>
            </a:r>
          </a:p>
          <a:p>
            <a:pPr eaLnBrk="1" hangingPunct="1"/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Ik pa laikam sakārtot pozu!!!</a:t>
            </a:r>
          </a:p>
          <a:p>
            <a:pPr eaLnBrk="1" hangingPunct="1"/>
            <a:endParaRPr lang="lv-LV" altLang="lv-LV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lv-LV" altLang="lv-LV" dirty="0" smtClean="0"/>
          </a:p>
        </p:txBody>
      </p:sp>
    </p:spTree>
    <p:extLst>
      <p:ext uri="{BB962C8B-B14F-4D97-AF65-F5344CB8AC3E}">
        <p14:creationId xmlns:p14="http://schemas.microsoft.com/office/powerpoint/2010/main" val="159612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altLang="lv-LV" sz="40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3</a:t>
            </a:r>
            <a:r>
              <a:rPr lang="en-US" altLang="lv-LV" sz="40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r>
              <a:rPr lang="en-US" altLang="lv-LV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poza</a:t>
            </a:r>
            <a:r>
              <a:rPr lang="en-US" altLang="lv-LV" sz="4000" b="1" dirty="0" smtClean="0">
                <a:latin typeface="Times New Roman" panose="02020603050405020304" pitchFamily="18" charset="0"/>
              </a:rPr>
              <a:t> – </a:t>
            </a:r>
            <a:r>
              <a:rPr lang="lv-LV" altLang="lv-LV" sz="4000" b="1" dirty="0" smtClean="0">
                <a:latin typeface="Times New Roman" panose="02020603050405020304" pitchFamily="18" charset="0"/>
              </a:rPr>
              <a:t>uz kreisā sāna gultā/ uz matrača</a:t>
            </a:r>
          </a:p>
        </p:txBody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138"/>
          </a:xfrm>
        </p:spPr>
        <p:txBody>
          <a:bodyPr/>
          <a:lstStyle/>
          <a:p>
            <a:pPr marL="495300" indent="-495300" eaLnBrk="1" hangingPunct="1">
              <a:buFont typeface="Wingdings 3" panose="05040102010807070707" pitchFamily="18" charset="2"/>
              <a:buNone/>
            </a:pPr>
            <a:endParaRPr lang="lv-LV" altLang="lv-LV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95300" indent="-495300" eaLnBrk="1" hangingPunct="1">
              <a:buFont typeface="Wingdings 3" panose="05040102010807070707" pitchFamily="18" charset="2"/>
              <a:buNone/>
            </a:pPr>
            <a:r>
              <a:rPr lang="lv-LV" altLang="lv-LV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Pozicionēšanas </a:t>
            </a:r>
          </a:p>
          <a:p>
            <a:pPr marL="495300" indent="-495300" eaLnBrk="1" hangingPunct="1">
              <a:buFont typeface="Wingdings 3" panose="05040102010807070707" pitchFamily="18" charset="2"/>
              <a:buNone/>
            </a:pPr>
            <a:r>
              <a:rPr lang="lv-LV" altLang="lv-LV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palīgierīces:</a:t>
            </a:r>
          </a:p>
          <a:p>
            <a:pPr marL="0" indent="0" eaLnBrk="1" hangingPunct="1">
              <a:buNone/>
            </a:pPr>
            <a:endParaRPr lang="lv-LV" altLang="lv-LV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lv-LV" altLang="lv-LV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Ķīļveida spilvens </a:t>
            </a:r>
            <a:r>
              <a:rPr lang="lv-LV" altLang="lv-LV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lv-LV" altLang="lv-LV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2gb)</a:t>
            </a:r>
          </a:p>
          <a:p>
            <a:pPr marL="0" indent="0" eaLnBrk="1" hangingPunct="1">
              <a:buNone/>
            </a:pPr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2.Pakaviņš</a:t>
            </a:r>
          </a:p>
          <a:p>
            <a:pPr marL="0" indent="0" eaLnBrk="1" hangingPunct="1">
              <a:buNone/>
            </a:pPr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3.Salocīta sega</a:t>
            </a:r>
          </a:p>
          <a:p>
            <a:pPr marL="0" indent="0" eaLnBrk="1" hangingPunct="1">
              <a:buNone/>
            </a:pPr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4.Spilvens</a:t>
            </a:r>
          </a:p>
          <a:p>
            <a:pPr marL="495300" indent="-495300" eaLnBrk="1" hangingPunct="1">
              <a:buFont typeface="Wingdings 3" panose="05040102010807070707" pitchFamily="18" charset="2"/>
              <a:buAutoNum type="arabicPeriod"/>
            </a:pPr>
            <a:endParaRPr lang="lv-LV" altLang="lv-LV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95300" indent="-495300"/>
            <a:endParaRPr lang="lv-LV" altLang="lv-LV" dirty="0" smtClean="0"/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6372225" y="1700213"/>
            <a:ext cx="374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lv-LV" altLang="lv-LV">
                <a:solidFill>
                  <a:schemeClr val="bg1"/>
                </a:solidFill>
              </a:rPr>
              <a:t>1.</a:t>
            </a:r>
            <a:endParaRPr lang="lv-LV" altLang="lv-LV"/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6011863" y="2349500"/>
            <a:ext cx="37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lv-LV" altLang="lv-LV">
                <a:solidFill>
                  <a:schemeClr val="bg1"/>
                </a:solidFill>
              </a:rPr>
              <a:t>1.</a:t>
            </a:r>
            <a:endParaRPr lang="lv-LV" altLang="lv-LV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6011863" y="3357563"/>
            <a:ext cx="374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lv-LV" altLang="lv-LV">
                <a:solidFill>
                  <a:schemeClr val="bg1"/>
                </a:solidFill>
              </a:rPr>
              <a:t>2.</a:t>
            </a:r>
            <a:endParaRPr lang="lv-LV" altLang="lv-LV"/>
          </a:p>
        </p:txBody>
      </p:sp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6011863" y="1989138"/>
            <a:ext cx="374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lv-LV" altLang="lv-LV">
                <a:solidFill>
                  <a:schemeClr val="bg1"/>
                </a:solidFill>
              </a:rPr>
              <a:t>1.</a:t>
            </a:r>
            <a:endParaRPr lang="lv-LV" altLang="lv-LV"/>
          </a:p>
        </p:txBody>
      </p:sp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5867400" y="3284538"/>
            <a:ext cx="374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lv-LV" altLang="lv-LV">
                <a:solidFill>
                  <a:schemeClr val="bg1"/>
                </a:solidFill>
              </a:rPr>
              <a:t>2.</a:t>
            </a:r>
            <a:endParaRPr lang="lv-LV" altLang="lv-LV"/>
          </a:p>
        </p:txBody>
      </p:sp>
      <p:sp>
        <p:nvSpPr>
          <p:cNvPr id="2" name="Заголовок 1"/>
          <p:cNvSpPr>
            <a:spLocks/>
          </p:cNvSpPr>
          <p:nvPr/>
        </p:nvSpPr>
        <p:spPr bwMode="auto">
          <a:xfrm>
            <a:off x="6537678" y="6500423"/>
            <a:ext cx="19288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lv-LV" altLang="lv-LV" sz="2900" b="1" dirty="0">
                <a:solidFill>
                  <a:schemeClr val="tx2"/>
                </a:solidFill>
                <a:latin typeface="Times New Roman" panose="02020603050405020304" pitchFamily="18" charset="0"/>
              </a:rPr>
              <a:t/>
            </a:r>
            <a:br>
              <a:rPr lang="lv-LV" altLang="lv-LV" sz="2900" b="1" dirty="0">
                <a:solidFill>
                  <a:schemeClr val="tx2"/>
                </a:solidFill>
                <a:latin typeface="Times New Roman" panose="02020603050405020304" pitchFamily="18" charset="0"/>
              </a:rPr>
            </a:br>
            <a:r>
              <a:rPr lang="lv-LV" altLang="lv-LV" sz="1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3. attēls</a:t>
            </a:r>
            <a:endParaRPr lang="lv-LV" altLang="lv-LV" sz="1600" dirty="0">
              <a:latin typeface="Times New Roman" panose="02020603050405020304" pitchFamily="18" charset="0"/>
            </a:endParaRPr>
          </a:p>
        </p:txBody>
      </p:sp>
      <p:sp>
        <p:nvSpPr>
          <p:cNvPr id="27665" name="Rectangle 17"/>
          <p:cNvSpPr>
            <a:spLocks noChangeArrowheads="1"/>
          </p:cNvSpPr>
          <p:nvPr/>
        </p:nvSpPr>
        <p:spPr bwMode="auto">
          <a:xfrm>
            <a:off x="4356100" y="4365625"/>
            <a:ext cx="37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lv-LV" altLang="lv-LV" b="1">
                <a:solidFill>
                  <a:schemeClr val="bg1"/>
                </a:solidFill>
              </a:rPr>
              <a:t>2.</a:t>
            </a:r>
            <a:endParaRPr lang="en-US" altLang="lv-LV" b="1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43550" y="3068960"/>
            <a:ext cx="46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/>
              <a:t>1.</a:t>
            </a:r>
            <a:endParaRPr lang="lv-LV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959315" y="3232970"/>
            <a:ext cx="46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/>
              <a:t>1.</a:t>
            </a:r>
            <a:endParaRPr lang="lv-LV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820568" y="4706774"/>
            <a:ext cx="46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2</a:t>
            </a:r>
            <a:r>
              <a:rPr lang="lv-LV" b="1" dirty="0" smtClean="0"/>
              <a:t>.</a:t>
            </a:r>
            <a:endParaRPr lang="lv-LV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998178" y="5301208"/>
            <a:ext cx="46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3</a:t>
            </a:r>
            <a:r>
              <a:rPr lang="lv-LV" b="1" dirty="0" smtClean="0"/>
              <a:t>.</a:t>
            </a:r>
            <a:endParaRPr lang="lv-LV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72225" y="2066925"/>
            <a:ext cx="50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/>
              <a:t>4.</a:t>
            </a:r>
            <a:endParaRPr lang="lv-LV" b="1" dirty="0"/>
          </a:p>
        </p:txBody>
      </p:sp>
      <p:sp>
        <p:nvSpPr>
          <p:cNvPr id="3" name="Rectangle 2"/>
          <p:cNvSpPr/>
          <p:nvPr/>
        </p:nvSpPr>
        <p:spPr>
          <a:xfrm>
            <a:off x="5777706" y="3643948"/>
            <a:ext cx="1909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alt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(bez fotoattēliem)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04887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altLang="lv-LV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3.poza – </a:t>
            </a:r>
            <a:r>
              <a:rPr lang="lv-LV" altLang="lv-LV" sz="4000" b="1" dirty="0" smtClean="0">
                <a:latin typeface="Times New Roman" panose="02020603050405020304" pitchFamily="18" charset="0"/>
              </a:rPr>
              <a:t>uz kreisā sāna gultā/ uz matrača</a:t>
            </a:r>
          </a:p>
        </p:txBody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138"/>
          </a:xfrm>
        </p:spPr>
        <p:txBody>
          <a:bodyPr/>
          <a:lstStyle/>
          <a:p>
            <a:pPr eaLnBrk="1" hangingPunct="1"/>
            <a:endParaRPr lang="lv-LV" altLang="lv-LV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Spilvens zem galvas, kakla (nelikt zem pleciem!);</a:t>
            </a:r>
          </a:p>
          <a:p>
            <a:pPr eaLnBrk="1" hangingPunct="1"/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Pakaviņu izver caur kājām;</a:t>
            </a:r>
          </a:p>
          <a:p>
            <a:pPr eaLnBrk="1" hangingPunct="1"/>
            <a:r>
              <a:rPr lang="lv-LV" alt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Vienu ķīļveida spilvenu novieto aizmugurē atbalstot muguru;</a:t>
            </a:r>
          </a:p>
          <a:p>
            <a:pPr eaLnBrk="1" hangingPunct="1"/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Otru </a:t>
            </a:r>
            <a:r>
              <a:rPr lang="lv-LV" altLang="lv-LV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ķīlveida</a:t>
            </a:r>
            <a:r>
              <a:rPr lang="lv-LV" alt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spilvenu novieto priekšā atbalstot rokas un novēršot iespēju, ka klients sagāžas uz vēdera</a:t>
            </a:r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eaLnBrk="1" hangingPunct="1"/>
            <a:r>
              <a:rPr lang="lv-LV" alt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Zem </a:t>
            </a:r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labās kājas </a:t>
            </a:r>
            <a:r>
              <a:rPr lang="lv-LV" alt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novieto salocītu segu;</a:t>
            </a:r>
          </a:p>
          <a:p>
            <a:pPr eaLnBrk="1" hangingPunct="1"/>
            <a:r>
              <a:rPr lang="lv-LV" altLang="lv-LV" sz="2800" dirty="0" smtClean="0">
                <a:latin typeface="Times New Roman" panose="02020603050405020304" pitchFamily="18" charset="0"/>
              </a:rPr>
              <a:t>Maksimāli uz  vienu stundu </a:t>
            </a:r>
          </a:p>
          <a:p>
            <a:pPr eaLnBrk="1" hangingPunct="1"/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Ik pa laikam sakārtot pozu!!!</a:t>
            </a:r>
          </a:p>
          <a:p>
            <a:endParaRPr lang="lv-LV" altLang="lv-LV" dirty="0" smtClean="0"/>
          </a:p>
        </p:txBody>
      </p:sp>
    </p:spTree>
    <p:extLst>
      <p:ext uri="{BB962C8B-B14F-4D97-AF65-F5344CB8AC3E}">
        <p14:creationId xmlns:p14="http://schemas.microsoft.com/office/powerpoint/2010/main" val="405130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altLang="lv-LV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4.poza - </a:t>
            </a:r>
            <a:r>
              <a:rPr lang="lv-LV" altLang="lv-LV" sz="4000" b="1" dirty="0" smtClean="0">
                <a:latin typeface="Times New Roman" panose="02020603050405020304" pitchFamily="18" charset="0"/>
              </a:rPr>
              <a:t>guļus gultā uz vēdera</a:t>
            </a:r>
            <a:endParaRPr lang="en-US" altLang="lv-LV" sz="4000" b="1" dirty="0" smtClean="0">
              <a:latin typeface="Times New Roman" panose="02020603050405020304" pitchFamily="18" charset="0"/>
            </a:endParaRPr>
          </a:p>
        </p:txBody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138"/>
          </a:xfrm>
        </p:spPr>
        <p:txBody>
          <a:bodyPr/>
          <a:lstStyle/>
          <a:p>
            <a:pPr marL="495300" indent="-495300" eaLnBrk="1" hangingPunct="1">
              <a:buFont typeface="Wingdings 3" panose="05040102010807070707" pitchFamily="18" charset="2"/>
              <a:buNone/>
            </a:pPr>
            <a:endParaRPr lang="lv-LV" altLang="lv-LV" sz="2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95300" indent="-495300" eaLnBrk="1" hangingPunct="1">
              <a:buFont typeface="Wingdings 3" panose="05040102010807070707" pitchFamily="18" charset="2"/>
              <a:buNone/>
            </a:pPr>
            <a:r>
              <a:rPr lang="lv-LV" altLang="lv-LV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Pozicionēšanas </a:t>
            </a:r>
          </a:p>
          <a:p>
            <a:pPr marL="495300" indent="-495300" eaLnBrk="1" hangingPunct="1">
              <a:buFont typeface="Wingdings 3" panose="05040102010807070707" pitchFamily="18" charset="2"/>
              <a:buNone/>
            </a:pPr>
            <a:r>
              <a:rPr lang="lv-LV" altLang="lv-LV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palīgierīces:</a:t>
            </a:r>
          </a:p>
          <a:p>
            <a:pPr marL="0" indent="0" eaLnBrk="1" hangingPunct="1">
              <a:buNone/>
            </a:pPr>
            <a:endParaRPr lang="lv-LV" altLang="lv-LV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1.Spilvens </a:t>
            </a:r>
            <a:r>
              <a:rPr lang="lv-LV" alt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lv-LV" alt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2gb)</a:t>
            </a:r>
            <a:endParaRPr lang="lv-LV" altLang="lv-LV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2.Pakaviņš</a:t>
            </a:r>
          </a:p>
          <a:p>
            <a:pPr marL="0" indent="0" eaLnBrk="1" hangingPunct="1">
              <a:buNone/>
            </a:pPr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3.Salocīta sega/ rullis</a:t>
            </a:r>
          </a:p>
          <a:p>
            <a:pPr marL="495300" indent="-495300"/>
            <a:endParaRPr lang="en-US" altLang="lv-LV" dirty="0" smtClean="0"/>
          </a:p>
        </p:txBody>
      </p:sp>
      <p:sp>
        <p:nvSpPr>
          <p:cNvPr id="2" name="Заголовок 1"/>
          <p:cNvSpPr>
            <a:spLocks/>
          </p:cNvSpPr>
          <p:nvPr/>
        </p:nvSpPr>
        <p:spPr bwMode="auto">
          <a:xfrm>
            <a:off x="6508989" y="5032848"/>
            <a:ext cx="19288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>
                <a:solidFill>
                  <a:schemeClr val="tx2"/>
                </a:solidFill>
                <a:latin typeface="Bookman Old Style" panose="02050604050505020204" pitchFamily="18" charset="0"/>
              </a:defRPr>
            </a:lvl1pPr>
            <a:lvl2pPr eaLnBrk="0" hangingPunct="0">
              <a:defRPr sz="3200">
                <a:solidFill>
                  <a:schemeClr val="tx2"/>
                </a:solidFill>
                <a:latin typeface="Bookman Old Style" panose="02050604050505020204" pitchFamily="18" charset="0"/>
              </a:defRPr>
            </a:lvl2pPr>
            <a:lvl3pPr eaLnBrk="0" hangingPunct="0">
              <a:defRPr sz="3200">
                <a:solidFill>
                  <a:schemeClr val="tx2"/>
                </a:solidFill>
                <a:latin typeface="Bookman Old Style" panose="02050604050505020204" pitchFamily="18" charset="0"/>
              </a:defRPr>
            </a:lvl3pPr>
            <a:lvl4pPr eaLnBrk="0" hangingPunct="0">
              <a:defRPr sz="3200">
                <a:solidFill>
                  <a:schemeClr val="tx2"/>
                </a:solidFill>
                <a:latin typeface="Bookman Old Style" panose="02050604050505020204" pitchFamily="18" charset="0"/>
              </a:defRPr>
            </a:lvl4pPr>
            <a:lvl5pPr eaLnBrk="0" hangingPunct="0">
              <a:defRPr sz="3200">
                <a:solidFill>
                  <a:schemeClr val="tx2"/>
                </a:solidFill>
                <a:latin typeface="Bookman Old Style" panose="020506040505050202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anose="020506040505050202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anose="020506040505050202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anose="020506040505050202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anose="02050604050505020204" pitchFamily="18" charset="0"/>
              </a:defRPr>
            </a:lvl9pPr>
          </a:lstStyle>
          <a:p>
            <a:pPr algn="ctr" eaLnBrk="1" hangingPunct="1"/>
            <a:r>
              <a:rPr lang="lv-LV" altLang="lv-LV" sz="2900" b="1" dirty="0">
                <a:latin typeface="Times New Roman" panose="02020603050405020304" pitchFamily="18" charset="0"/>
              </a:rPr>
              <a:t/>
            </a:r>
            <a:br>
              <a:rPr lang="lv-LV" altLang="lv-LV" sz="2900" b="1" dirty="0">
                <a:latin typeface="Times New Roman" panose="02020603050405020304" pitchFamily="18" charset="0"/>
              </a:rPr>
            </a:br>
            <a:r>
              <a:rPr lang="lv-LV" altLang="lv-LV" sz="1200" b="1" dirty="0">
                <a:latin typeface="Times New Roman" panose="02020603050405020304" pitchFamily="18" charset="0"/>
              </a:rPr>
              <a:t>4. attēls</a:t>
            </a:r>
            <a:endParaRPr lang="en-US" altLang="lv-LV" sz="1200" b="1" dirty="0">
              <a:latin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8064" y="2902002"/>
            <a:ext cx="647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/>
              <a:t>1.</a:t>
            </a:r>
            <a:endParaRPr lang="lv-LV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044952" y="3680979"/>
            <a:ext cx="47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/>
              <a:t>2.</a:t>
            </a:r>
            <a:endParaRPr lang="lv-LV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740352" y="3865645"/>
            <a:ext cx="647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/>
              <a:t>1.</a:t>
            </a:r>
            <a:endParaRPr lang="lv-LV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995936" y="327133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/>
              <a:t>3.</a:t>
            </a:r>
            <a:endParaRPr lang="lv-LV" b="1" dirty="0"/>
          </a:p>
        </p:txBody>
      </p:sp>
      <p:sp>
        <p:nvSpPr>
          <p:cNvPr id="3" name="Rectangle 2"/>
          <p:cNvSpPr/>
          <p:nvPr/>
        </p:nvSpPr>
        <p:spPr>
          <a:xfrm>
            <a:off x="5325835" y="4057237"/>
            <a:ext cx="1909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alt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(bez fotoattēliem)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01547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altLang="lv-LV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Pozicionēšana</a:t>
            </a:r>
            <a:endParaRPr lang="lv-LV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05000"/>
            <a:ext cx="8066856" cy="4620344"/>
          </a:xfrm>
        </p:spPr>
        <p:txBody>
          <a:bodyPr/>
          <a:lstStyle/>
          <a:p>
            <a:pPr algn="just"/>
            <a:r>
              <a:rPr lang="lv-LV" sz="2800" b="1" dirty="0">
                <a:latin typeface="Times New Roman" panose="02020603050405020304" pitchFamily="18" charset="0"/>
                <a:cs typeface="Times New Roman" pitchFamily="18" charset="0"/>
              </a:rPr>
              <a:t>Pozicionēšana</a:t>
            </a:r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2800" dirty="0" smtClean="0">
                <a:latin typeface="Times New Roman" pitchFamily="18" charset="0"/>
                <a:cs typeface="Times New Roman" pitchFamily="18" charset="0"/>
              </a:rPr>
              <a:t>ir </a:t>
            </a:r>
            <a:r>
              <a:rPr lang="lv-LV" sz="2800" b="1" dirty="0" smtClean="0">
                <a:latin typeface="Times New Roman" pitchFamily="18" charset="0"/>
                <a:cs typeface="Times New Roman" pitchFamily="18" charset="0"/>
              </a:rPr>
              <a:t>guļošu, mazkustīgu klientu </a:t>
            </a:r>
            <a:r>
              <a:rPr lang="lv-LV" sz="2800" b="1" u="sng" dirty="0" smtClean="0">
                <a:latin typeface="Times New Roman" pitchFamily="18" charset="0"/>
                <a:cs typeface="Times New Roman" pitchFamily="18" charset="0"/>
              </a:rPr>
              <a:t>pareiza</a:t>
            </a:r>
            <a:r>
              <a:rPr lang="lv-LV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2800" b="1" dirty="0">
                <a:latin typeface="Times New Roman" pitchFamily="18" charset="0"/>
                <a:cs typeface="Times New Roman" pitchFamily="18" charset="0"/>
              </a:rPr>
              <a:t>noguldīšana</a:t>
            </a:r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 vai </a:t>
            </a:r>
            <a:r>
              <a:rPr lang="lv-LV" sz="2800" b="1" dirty="0">
                <a:latin typeface="Times New Roman" pitchFamily="18" charset="0"/>
                <a:cs typeface="Times New Roman" pitchFamily="18" charset="0"/>
              </a:rPr>
              <a:t>sēdināšana</a:t>
            </a:r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, maksimāli </a:t>
            </a:r>
            <a:r>
              <a:rPr lang="lv-LV" sz="2800" b="1" dirty="0">
                <a:latin typeface="Times New Roman" pitchFamily="18" charset="0"/>
                <a:cs typeface="Times New Roman" pitchFamily="18" charset="0"/>
              </a:rPr>
              <a:t>samazinot nekustīguma radītās problēmas</a:t>
            </a:r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, kas rodas, ja </a:t>
            </a:r>
            <a:r>
              <a:rPr lang="lv-LV" sz="2800" dirty="0" smtClean="0">
                <a:latin typeface="Times New Roman" pitchFamily="18" charset="0"/>
                <a:cs typeface="Times New Roman" pitchFamily="18" charset="0"/>
              </a:rPr>
              <a:t>klientam ir </a:t>
            </a:r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nestabils medicīniskais stāvoklis, smags funkcionāls defekts vai apjukums, motivācijas trūkums veikt noteiktas darbības</a:t>
            </a:r>
          </a:p>
          <a:p>
            <a:pPr algn="just"/>
            <a:endParaRPr lang="lv-LV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Nepieciešams veikt kā minimums </a:t>
            </a:r>
            <a:r>
              <a:rPr lang="lv-LV" sz="2800" b="1" dirty="0">
                <a:latin typeface="Times New Roman" pitchFamily="18" charset="0"/>
                <a:cs typeface="Times New Roman" pitchFamily="18" charset="0"/>
              </a:rPr>
              <a:t>ik pēc 2 stundām</a:t>
            </a:r>
            <a:br>
              <a:rPr lang="lv-LV" sz="2800" b="1" dirty="0">
                <a:latin typeface="Times New Roman" pitchFamily="18" charset="0"/>
                <a:cs typeface="Times New Roman" pitchFamily="18" charset="0"/>
              </a:rPr>
            </a:br>
            <a:endParaRPr lang="lv-LV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16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altLang="lv-LV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4.poza - </a:t>
            </a:r>
            <a:r>
              <a:rPr lang="lv-LV" altLang="lv-LV" sz="4000" b="1" dirty="0" smtClean="0">
                <a:latin typeface="Times New Roman" panose="02020603050405020304" pitchFamily="18" charset="0"/>
              </a:rPr>
              <a:t>guļus gultā uz vēdera</a:t>
            </a:r>
            <a:endParaRPr lang="en-US" altLang="lv-LV" sz="4000" b="1" dirty="0" smtClean="0">
              <a:latin typeface="Times New Roman" panose="02020603050405020304" pitchFamily="18" charset="0"/>
            </a:endParaRPr>
          </a:p>
        </p:txBody>
      </p:sp>
      <p:sp>
        <p:nvSpPr>
          <p:cNvPr id="30723" name="Rectangle 3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138"/>
          </a:xfrm>
        </p:spPr>
        <p:txBody>
          <a:bodyPr/>
          <a:lstStyle/>
          <a:p>
            <a:endParaRPr lang="lv-LV" altLang="lv-LV" dirty="0" smtClean="0">
              <a:latin typeface="Arial" panose="020B0604020202020204" pitchFamily="34" charset="0"/>
            </a:endParaRPr>
          </a:p>
          <a:p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Zem krūtīm liek spilvenu;</a:t>
            </a:r>
          </a:p>
          <a:p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Zem gurniem liek salocītu pakaviņu;</a:t>
            </a:r>
          </a:p>
          <a:p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Starp ceļiem liek spilvenu;</a:t>
            </a:r>
          </a:p>
          <a:p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Zem potītēm paliek salocītu segu/ rulli</a:t>
            </a:r>
          </a:p>
          <a:p>
            <a:pPr eaLnBrk="1" hangingPunct="1"/>
            <a:r>
              <a:rPr lang="lv-LV" altLang="lv-LV" sz="2800" dirty="0" smtClean="0">
                <a:latin typeface="Times New Roman" panose="02020603050405020304" pitchFamily="18" charset="0"/>
              </a:rPr>
              <a:t>Maksimāli uz pusstundu;</a:t>
            </a:r>
          </a:p>
          <a:p>
            <a:pPr eaLnBrk="1" hangingPunct="1"/>
            <a:r>
              <a:rPr lang="lv-LV" altLang="lv-LV" sz="2800" dirty="0" smtClean="0">
                <a:latin typeface="Times New Roman" panose="02020603050405020304" pitchFamily="18" charset="0"/>
              </a:rPr>
              <a:t>Ik pa laikam sakārtot pozu!!!</a:t>
            </a:r>
          </a:p>
          <a:p>
            <a:pPr eaLnBrk="1" hangingPunct="1"/>
            <a:r>
              <a:rPr lang="lv-LV" alt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Sekot līdzi galvas stāvoklim!!!</a:t>
            </a:r>
          </a:p>
          <a:p>
            <a:pPr eaLnBrk="1" hangingPunct="1"/>
            <a:endParaRPr lang="lv-LV" altLang="lv-LV" sz="2800" dirty="0" smtClean="0">
              <a:latin typeface="Times New Roman" panose="02020603050405020304" pitchFamily="18" charset="0"/>
            </a:endParaRPr>
          </a:p>
          <a:p>
            <a:pPr eaLnBrk="1" hangingPunct="1"/>
            <a:endParaRPr lang="lv-LV" altLang="lv-LV" sz="2800" dirty="0" smtClean="0">
              <a:latin typeface="Times New Roman" panose="02020603050405020304" pitchFamily="18" charset="0"/>
            </a:endParaRPr>
          </a:p>
          <a:p>
            <a:endParaRPr lang="lv-LV" altLang="lv-LV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altLang="lv-LV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lv-LV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41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lv-LV" altLang="lv-LV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lv-LV" altLang="lv-LV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poza</a:t>
            </a:r>
            <a:r>
              <a:rPr lang="lv-LV" altLang="lv-LV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sēdus riteņkrēslā</a:t>
            </a:r>
            <a:endParaRPr lang="en-US" altLang="lv-LV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2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395288" y="1341438"/>
            <a:ext cx="8085137" cy="4432300"/>
          </a:xfrm>
        </p:spPr>
        <p:txBody>
          <a:bodyPr/>
          <a:lstStyle/>
          <a:p>
            <a:pPr marL="381000" indent="-381000" eaLnBrk="1" hangingPunct="1">
              <a:buFont typeface="Wingdings 3" panose="05040102010807070707" pitchFamily="18" charset="2"/>
              <a:buNone/>
            </a:pPr>
            <a:endParaRPr lang="lv-LV" altLang="lv-LV" sz="24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381000" eaLnBrk="1" hangingPunct="1">
              <a:buFont typeface="Wingdings 3" panose="05040102010807070707" pitchFamily="18" charset="2"/>
              <a:buNone/>
            </a:pPr>
            <a:r>
              <a:rPr lang="lv-LV" altLang="lv-LV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Pozicionēšanas </a:t>
            </a:r>
          </a:p>
          <a:p>
            <a:pPr marL="381000" indent="-381000" eaLnBrk="1" hangingPunct="1">
              <a:buFont typeface="Wingdings 3" panose="05040102010807070707" pitchFamily="18" charset="2"/>
              <a:buNone/>
            </a:pPr>
            <a:r>
              <a:rPr lang="lv-LV" altLang="lv-LV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palīgierīces:</a:t>
            </a:r>
          </a:p>
          <a:p>
            <a:pPr marL="381000" indent="-381000" eaLnBrk="1" hangingPunct="1"/>
            <a:endParaRPr lang="lv-LV" altLang="lv-LV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1.Riteņkrēsls</a:t>
            </a:r>
          </a:p>
          <a:p>
            <a:pPr marL="0" indent="0" eaLnBrk="1" hangingPunct="1">
              <a:buNone/>
            </a:pPr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2.Stabilizācijas jostas</a:t>
            </a:r>
          </a:p>
          <a:p>
            <a:pPr marL="0" indent="0" eaLnBrk="1" hangingPunct="1">
              <a:buNone/>
            </a:pPr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3.Pretizgulejuma spilvens</a:t>
            </a:r>
          </a:p>
          <a:p>
            <a:pPr marL="0" indent="0" eaLnBrk="1" hangingPunct="1">
              <a:buNone/>
            </a:pPr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4.Cietā korsete</a:t>
            </a:r>
          </a:p>
          <a:p>
            <a:pPr marL="381000" indent="-381000" eaLnBrk="1" hangingPunct="1">
              <a:buFont typeface="Wingdings 3" panose="05040102010807070707" pitchFamily="18" charset="2"/>
              <a:buAutoNum type="arabicPeriod"/>
            </a:pPr>
            <a:endParaRPr lang="lv-LV" altLang="lv-LV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381000" eaLnBrk="1" hangingPunct="1">
              <a:buFont typeface="Wingdings 3" panose="05040102010807070707" pitchFamily="18" charset="2"/>
              <a:buAutoNum type="arabicPeriod"/>
            </a:pPr>
            <a:endParaRPr lang="lv-LV" altLang="lv-LV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381000" eaLnBrk="1" hangingPunct="1">
              <a:buFont typeface="Wingdings 3" panose="05040102010807070707" pitchFamily="18" charset="2"/>
              <a:buAutoNum type="arabicPeriod"/>
            </a:pPr>
            <a:endParaRPr lang="lv-LV" altLang="lv-LV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381000" eaLnBrk="1" hangingPunct="1">
              <a:buFont typeface="Wingdings 3" panose="05040102010807070707" pitchFamily="18" charset="2"/>
              <a:buAutoNum type="arabicPeriod"/>
            </a:pPr>
            <a:endParaRPr lang="lv-LV" altLang="lv-LV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381000" eaLnBrk="1" hangingPunct="1">
              <a:buFont typeface="Wingdings 3" panose="05040102010807070707" pitchFamily="18" charset="2"/>
              <a:buNone/>
            </a:pPr>
            <a:endParaRPr lang="lv-LV" altLang="lv-LV" sz="14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381000" eaLnBrk="1" hangingPunct="1">
              <a:buFont typeface="Wingdings 3" panose="05040102010807070707" pitchFamily="18" charset="2"/>
              <a:buNone/>
            </a:pPr>
            <a:endParaRPr lang="lv-LV" altLang="lv-LV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381000" eaLnBrk="1" hangingPunct="1">
              <a:buFont typeface="Wingdings 3" panose="05040102010807070707" pitchFamily="18" charset="2"/>
              <a:buNone/>
            </a:pPr>
            <a:endParaRPr lang="lv-LV" altLang="lv-LV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3" name="TextBox 5"/>
          <p:cNvSpPr txBox="1">
            <a:spLocks noChangeArrowheads="1"/>
          </p:cNvSpPr>
          <p:nvPr/>
        </p:nvSpPr>
        <p:spPr bwMode="auto">
          <a:xfrm>
            <a:off x="6265863" y="2771775"/>
            <a:ext cx="35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lv-LV" altLang="lv-LV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en-US" altLang="lv-LV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4" name="TextBox 4"/>
          <p:cNvSpPr txBox="1">
            <a:spLocks noChangeArrowheads="1"/>
          </p:cNvSpPr>
          <p:nvPr/>
        </p:nvSpPr>
        <p:spPr bwMode="auto">
          <a:xfrm>
            <a:off x="7331869" y="3190875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lv-LV" altLang="lv-LV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en-US" altLang="lv-LV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5" name="TextBox 4"/>
          <p:cNvSpPr txBox="1">
            <a:spLocks noChangeArrowheads="1"/>
          </p:cNvSpPr>
          <p:nvPr/>
        </p:nvSpPr>
        <p:spPr bwMode="auto">
          <a:xfrm>
            <a:off x="7141369" y="1873251"/>
            <a:ext cx="571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lv-LV" altLang="lv-LV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en-US" altLang="lv-LV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6723384" y="6489928"/>
            <a:ext cx="15843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lv-LV" altLang="lv-LV" sz="1200" b="1" dirty="0">
                <a:solidFill>
                  <a:schemeClr val="tx2"/>
                </a:solidFill>
              </a:rPr>
              <a:t>6. attēls</a:t>
            </a:r>
            <a:endParaRPr lang="en-US" altLang="lv-LV" sz="1200" b="1" dirty="0">
              <a:solidFill>
                <a:schemeClr val="tx2"/>
              </a:solidFill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6770688" y="2132013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lv-LV" altLang="lv-LV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lv-LV" altLang="lv-LV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lv-LV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9595" y="1369683"/>
            <a:ext cx="465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/>
              <a:t>1.</a:t>
            </a:r>
            <a:endParaRPr lang="lv-LV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072238" y="1997777"/>
            <a:ext cx="37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lv-LV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76040" y="3582233"/>
            <a:ext cx="477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>
                <a:solidFill>
                  <a:schemeClr val="bg1"/>
                </a:solidFill>
              </a:rPr>
              <a:t>3.</a:t>
            </a:r>
            <a:endParaRPr lang="lv-LV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14493" y="2311527"/>
            <a:ext cx="568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/>
              <a:t>4.</a:t>
            </a:r>
            <a:endParaRPr lang="lv-LV" b="1" dirty="0"/>
          </a:p>
        </p:txBody>
      </p:sp>
      <p:sp>
        <p:nvSpPr>
          <p:cNvPr id="2" name="Rectangle 1"/>
          <p:cNvSpPr/>
          <p:nvPr/>
        </p:nvSpPr>
        <p:spPr>
          <a:xfrm>
            <a:off x="5148064" y="3374230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alt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(bez fotoattēliem)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18732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428625" y="152400"/>
            <a:ext cx="8258175" cy="1188368"/>
          </a:xfrm>
        </p:spPr>
        <p:txBody>
          <a:bodyPr/>
          <a:lstStyle/>
          <a:p>
            <a:pPr algn="ctr" eaLnBrk="1" hangingPunct="1"/>
            <a:r>
              <a:rPr lang="lv-LV" altLang="lv-LV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lv-LV" altLang="lv-LV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altLang="lv-LV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altLang="lv-LV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poza</a:t>
            </a:r>
            <a:r>
              <a:rPr lang="lv-LV" altLang="lv-LV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sēdus riteņkrēslā</a:t>
            </a:r>
            <a:endParaRPr lang="en-US" altLang="lv-LV" sz="3200" dirty="0" smtClean="0"/>
          </a:p>
        </p:txBody>
      </p:sp>
      <p:sp>
        <p:nvSpPr>
          <p:cNvPr id="11267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>
              <a:buFont typeface="Wingdings 3" panose="05040102010807070707" pitchFamily="18" charset="2"/>
              <a:buNone/>
            </a:pPr>
            <a:endParaRPr lang="lv-LV" altLang="lv-LV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lv-LV" altLang="lv-LV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Obligāti jābūt uzvilktai cietai korsetei;</a:t>
            </a:r>
          </a:p>
          <a:p>
            <a:pPr eaLnBrk="1" hangingPunct="1"/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Rumpis tiek stabilizēts ar jostām;</a:t>
            </a:r>
          </a:p>
          <a:p>
            <a:pPr eaLnBrk="1" hangingPunct="1"/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Uz sēdvirsmas pretizgulējumu spilvens</a:t>
            </a:r>
          </a:p>
          <a:p>
            <a:pPr algn="just" eaLnBrk="1" hangingPunct="1"/>
            <a:r>
              <a:rPr lang="lv-LV" altLang="lv-LV" sz="2800" dirty="0" smtClean="0">
                <a:latin typeface="Times New Roman" panose="02020603050405020304" pitchFamily="18" charset="0"/>
              </a:rPr>
              <a:t>Ik pa laikam sakārtot pozu!!!</a:t>
            </a:r>
          </a:p>
          <a:p>
            <a:pPr eaLnBrk="1" hangingPunct="1">
              <a:buFont typeface="Wingdings 3" panose="05040102010807070707" pitchFamily="18" charset="2"/>
              <a:buNone/>
            </a:pPr>
            <a:endParaRPr lang="en-US" altLang="lv-LV" sz="2800" dirty="0" smtClean="0"/>
          </a:p>
        </p:txBody>
      </p:sp>
    </p:spTree>
    <p:extLst>
      <p:ext uri="{BB962C8B-B14F-4D97-AF65-F5344CB8AC3E}">
        <p14:creationId xmlns:p14="http://schemas.microsoft.com/office/powerpoint/2010/main" val="171003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323528" y="2132856"/>
            <a:ext cx="3096344" cy="2520280"/>
          </a:xfrm>
        </p:spPr>
        <p:txBody>
          <a:bodyPr/>
          <a:lstStyle/>
          <a:p>
            <a:r>
              <a:rPr lang="lv-LV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Laika grafiks</a:t>
            </a:r>
            <a:endParaRPr lang="lv-LV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atura vietturis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384699" y="903773"/>
            <a:ext cx="6822874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3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Pozicionēšanas atskaite</a:t>
            </a:r>
            <a:endParaRPr lang="lv-LV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648" y="1717675"/>
            <a:ext cx="6768752" cy="476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 </a:t>
            </a:r>
            <a:r>
              <a:rPr lang="lv-LV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Fiziskās aktivitātes</a:t>
            </a:r>
            <a:endParaRPr lang="lv-LV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Pasīvās kustības</a:t>
            </a:r>
          </a:p>
          <a:p>
            <a:endParaRPr lang="lv-LV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Aktīvā</a:t>
            </a:r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kustības</a:t>
            </a:r>
            <a:endParaRPr lang="lv-LV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Veselības veicināšana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Fizisko spēju sekmēšana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Kustību prasmju apgūšana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05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Fizisko aktivitāšu iespējas</a:t>
            </a:r>
            <a:endParaRPr lang="lv-LV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Aerobika</a:t>
            </a:r>
          </a:p>
          <a:p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Rīta rosme</a:t>
            </a:r>
          </a:p>
          <a:p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Pārgājieni</a:t>
            </a:r>
          </a:p>
          <a:p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Aktīvas pastaigas</a:t>
            </a:r>
          </a:p>
          <a:p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Nūjošana</a:t>
            </a:r>
          </a:p>
          <a:p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Sporta dienas</a:t>
            </a:r>
            <a:endParaRPr lang="lv-LV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70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Fiziskās aktivitātes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Kas var organizēt:</a:t>
            </a:r>
          </a:p>
          <a:p>
            <a:pPr marL="0" indent="0">
              <a:buNone/>
            </a:pPr>
            <a:endParaRPr lang="lv-LV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Sporta </a:t>
            </a:r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interešu pulciņa vadītāji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Fizioterapeiti/ fizioterapeitu asistenti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Ergoterapeiti/ </a:t>
            </a:r>
            <a:r>
              <a:rPr lang="lv-LV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ergoterapeitu</a:t>
            </a:r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asistenti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Sociālie aprūpētāji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Aprūpētāji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Sociālie </a:t>
            </a: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darbinieki</a:t>
            </a:r>
          </a:p>
        </p:txBody>
      </p:sp>
    </p:spTree>
    <p:extLst>
      <p:ext uri="{BB962C8B-B14F-4D97-AF65-F5344CB8AC3E}">
        <p14:creationId xmlns:p14="http://schemas.microsoft.com/office/powerpoint/2010/main" val="150472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AC521D-9273-4739-B9D6-812C07B71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Pozicionēšanas aprīkojums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2505D8-D205-46A2-81DC-6284DF37D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717675"/>
            <a:ext cx="7010400" cy="4302125"/>
          </a:xfrm>
        </p:spPr>
        <p:txBody>
          <a:bodyPr/>
          <a:lstStyle/>
          <a:p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Funkcionālā </a:t>
            </a: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gulta</a:t>
            </a:r>
          </a:p>
          <a:p>
            <a:endParaRPr lang="lv-LV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Pretizgulējumu</a:t>
            </a:r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matracis</a:t>
            </a:r>
          </a:p>
          <a:p>
            <a:endParaRPr lang="lv-LV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dirty="0"/>
          </a:p>
        </p:txBody>
      </p:sp>
      <p:pic>
        <p:nvPicPr>
          <p:cNvPr id="4" name="Picture 4" descr="http://www.slaugivita.lv/image/cache/data/Lovos/l4-278x235.jpg">
            <a:hlinkClick r:id="rId2"/>
            <a:extLst>
              <a:ext uri="{FF2B5EF4-FFF2-40B4-BE49-F238E27FC236}">
                <a16:creationId xmlns:a16="http://schemas.microsoft.com/office/drawing/2014/main" xmlns="" id="{08D35B33-A383-46EF-B4A3-C0BE0F369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269" y="1622911"/>
            <a:ext cx="2851750" cy="241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nmselpa.lv/files/r2013/m2-6-2.jpg">
            <a:hlinkClick r:id="rId4"/>
            <a:extLst>
              <a:ext uri="{FF2B5EF4-FFF2-40B4-BE49-F238E27FC236}">
                <a16:creationId xmlns:a16="http://schemas.microsoft.com/office/drawing/2014/main" xmlns="" id="{120A0DDE-9EA0-4F88-872C-58DE5E853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97152"/>
            <a:ext cx="2650252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www.palidzi.lv/img/text/thumb/18222.jpg">
            <a:hlinkClick r:id="rId6"/>
            <a:extLst>
              <a:ext uri="{FF2B5EF4-FFF2-40B4-BE49-F238E27FC236}">
                <a16:creationId xmlns:a16="http://schemas.microsoft.com/office/drawing/2014/main" xmlns="" id="{8FA9306D-DDF5-4F63-A220-FA1D60880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670" y="4797152"/>
            <a:ext cx="2304095" cy="153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7A985B1-1884-4C6E-BF58-94592FD80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345" y="4797152"/>
            <a:ext cx="1620180" cy="162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98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3E1576-7364-499C-B07D-E6FB25CCD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90501"/>
            <a:ext cx="7010400" cy="1006252"/>
          </a:xfrm>
        </p:spPr>
        <p:txBody>
          <a:bodyPr/>
          <a:lstStyle/>
          <a:p>
            <a:r>
              <a:rPr lang="lv-LV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Pozicionēšanas aprīkojums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DAA3BD-377E-4C58-AF69-6948F6003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013" y="1640538"/>
            <a:ext cx="7010400" cy="4463008"/>
          </a:xfrm>
        </p:spPr>
        <p:txBody>
          <a:bodyPr/>
          <a:lstStyle/>
          <a:p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Ruļļi, spilveni, segas, ķīļi, pakaviņi</a:t>
            </a:r>
          </a:p>
          <a:p>
            <a:endParaRPr lang="lv-LV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dirty="0"/>
          </a:p>
          <a:p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pic>
        <p:nvPicPr>
          <p:cNvPr id="8" name="Picture 2" descr="http://lkndz.lv/pakalpojumi/box/darbnica/10.jpg">
            <a:hlinkClick r:id="rId2"/>
            <a:extLst>
              <a:ext uri="{FF2B5EF4-FFF2-40B4-BE49-F238E27FC236}">
                <a16:creationId xmlns:a16="http://schemas.microsoft.com/office/drawing/2014/main" xmlns="" id="{BAFB9CF4-65ED-4DA1-8A05-9E891EAE1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57" y="2176427"/>
            <a:ext cx="2546869" cy="216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lkndz.lv/pakalpojumi/box/darbnica/8.jpg">
            <a:hlinkClick r:id="rId4"/>
            <a:extLst>
              <a:ext uri="{FF2B5EF4-FFF2-40B4-BE49-F238E27FC236}">
                <a16:creationId xmlns:a16="http://schemas.microsoft.com/office/drawing/2014/main" xmlns="" id="{29A4491F-AA88-4428-B78E-7BD3290B8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482" y="2117037"/>
            <a:ext cx="2781587" cy="19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.imebeles.lv/allitems/21/2179.jpg">
            <a:hlinkClick r:id="rId6"/>
            <a:extLst>
              <a:ext uri="{FF2B5EF4-FFF2-40B4-BE49-F238E27FC236}">
                <a16:creationId xmlns:a16="http://schemas.microsoft.com/office/drawing/2014/main" xmlns="" id="{05964035-E64E-4BEC-817A-700EA6600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84784"/>
            <a:ext cx="2294965" cy="208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0055CA81-2378-4211-8796-A80B879ED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57" y="4425878"/>
            <a:ext cx="2248664" cy="224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FD01AC47-8AD6-4772-B338-A8C17B4A2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833" y="3660859"/>
            <a:ext cx="2459160" cy="245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www.lkndz.lv/pakalpojumi/box/images/tehniskie/image03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221" y="4337092"/>
            <a:ext cx="2829615" cy="221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00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914BD7-A929-4F8B-9F76-61B6AAD33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Klienta </a:t>
            </a:r>
            <a:r>
              <a:rPr lang="lv-LV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imobilitātes</a:t>
            </a:r>
            <a:r>
              <a:rPr lang="lv-LV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sekas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40E097-F6A4-4FC9-8DAA-9344701B7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905000"/>
            <a:ext cx="7562800" cy="4476328"/>
          </a:xfrm>
        </p:spPr>
        <p:txBody>
          <a:bodyPr>
            <a:normAutofit fontScale="92500" lnSpcReduction="20000"/>
          </a:bodyPr>
          <a:lstStyle/>
          <a:p>
            <a:endParaRPr lang="lv-LV" u="sng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lv-LV" u="sng" dirty="0" smtClean="0">
                <a:latin typeface="Times New Roman" panose="02020603050405020304" pitchFamily="18" charset="0"/>
                <a:cs typeface="Times New Roman" pitchFamily="18" charset="0"/>
              </a:rPr>
              <a:t>Izgulējumi</a:t>
            </a:r>
            <a:endParaRPr lang="lv-LV" u="sng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lv-LV" dirty="0">
                <a:latin typeface="Times New Roman" pitchFamily="18" charset="0"/>
                <a:cs typeface="Times New Roman" pitchFamily="18" charset="0"/>
              </a:rPr>
              <a:t>Muskuļu atrofija</a:t>
            </a:r>
          </a:p>
          <a:p>
            <a:r>
              <a:rPr lang="lv-LV" dirty="0">
                <a:latin typeface="Times New Roman" pitchFamily="18" charset="0"/>
                <a:cs typeface="Times New Roman" pitchFamily="18" charset="0"/>
              </a:rPr>
              <a:t>Kustību apjoma samazināšanās locītavās</a:t>
            </a:r>
          </a:p>
          <a:p>
            <a:r>
              <a:rPr lang="lv-LV" dirty="0">
                <a:latin typeface="Times New Roman" pitchFamily="18" charset="0"/>
                <a:cs typeface="Times New Roman" pitchFamily="18" charset="0"/>
              </a:rPr>
              <a:t>Kaulu struktūras pārmaiņas</a:t>
            </a:r>
          </a:p>
          <a:p>
            <a:r>
              <a:rPr lang="lv-LV" dirty="0">
                <a:latin typeface="Times New Roman" pitchFamily="18" charset="0"/>
                <a:cs typeface="Times New Roman" pitchFamily="18" charset="0"/>
              </a:rPr>
              <a:t>Ietekme uz sirds un asinsvadu sistēmu</a:t>
            </a:r>
          </a:p>
          <a:p>
            <a:r>
              <a:rPr lang="lv-LV" dirty="0">
                <a:latin typeface="Times New Roman" pitchFamily="18" charset="0"/>
                <a:cs typeface="Times New Roman" pitchFamily="18" charset="0"/>
              </a:rPr>
              <a:t>Ierobežota skābekļa apmaiņu plaušās un </a:t>
            </a:r>
            <a:r>
              <a:rPr lang="lv-LV" dirty="0" smtClean="0">
                <a:latin typeface="Times New Roman" pitchFamily="18" charset="0"/>
                <a:cs typeface="Times New Roman" pitchFamily="18" charset="0"/>
              </a:rPr>
              <a:t>pneimonija</a:t>
            </a:r>
            <a:endParaRPr lang="lv-LV" dirty="0">
              <a:latin typeface="Times New Roman" pitchFamily="18" charset="0"/>
              <a:cs typeface="Times New Roman" pitchFamily="18" charset="0"/>
            </a:endParaRPr>
          </a:p>
          <a:p>
            <a:r>
              <a:rPr lang="lv-LV" dirty="0">
                <a:latin typeface="Times New Roman" pitchFamily="18" charset="0"/>
                <a:cs typeface="Times New Roman" pitchFamily="18" charset="0"/>
              </a:rPr>
              <a:t>Vēnu problēmas un trombu veidošanās </a:t>
            </a:r>
          </a:p>
          <a:p>
            <a:r>
              <a:rPr lang="lv-LV" dirty="0">
                <a:latin typeface="Times New Roman" pitchFamily="18" charset="0"/>
                <a:cs typeface="Times New Roman" pitchFamily="18" charset="0"/>
              </a:rPr>
              <a:t>Aizcietējumi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72796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AA54A6-7865-4BB7-B43A-F968B606D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Paldies par uzmanību!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08718B5-057A-4848-8CD2-17C59669F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368" y="3810998"/>
            <a:ext cx="6119018" cy="715910"/>
          </a:xfrm>
        </p:spPr>
        <p:txBody>
          <a:bodyPr/>
          <a:lstStyle/>
          <a:p>
            <a:pPr algn="r"/>
            <a:r>
              <a:rPr lang="lv-LV" dirty="0"/>
              <a:t>Jautājumi?</a:t>
            </a:r>
          </a:p>
        </p:txBody>
      </p:sp>
    </p:spTree>
    <p:extLst>
      <p:ext uri="{BB962C8B-B14F-4D97-AF65-F5344CB8AC3E}">
        <p14:creationId xmlns:p14="http://schemas.microsoft.com/office/powerpoint/2010/main" val="98177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F6146B-9691-4401-A739-F20DB8FD0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8208"/>
            <a:ext cx="7010400" cy="1527175"/>
          </a:xfrm>
        </p:spPr>
        <p:txBody>
          <a:bodyPr/>
          <a:lstStyle/>
          <a:p>
            <a:r>
              <a:rPr lang="lv-LV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Pozicionēšanas mērķi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BEE166-9908-4900-BB20-16AAD3A3E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700808"/>
            <a:ext cx="8066856" cy="4824536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lv-LV" sz="4500" u="sng" dirty="0">
                <a:latin typeface="Times New Roman" panose="02020603050405020304" pitchFamily="18" charset="0"/>
                <a:cs typeface="Times New Roman" pitchFamily="18" charset="0"/>
              </a:rPr>
              <a:t>Izgulējumu  profilakse</a:t>
            </a:r>
          </a:p>
          <a:p>
            <a:pPr algn="just"/>
            <a:r>
              <a:rPr lang="lv-LV" sz="4500" dirty="0">
                <a:latin typeface="Times New Roman" pitchFamily="18" charset="0"/>
                <a:cs typeface="Times New Roman" pitchFamily="18" charset="0"/>
              </a:rPr>
              <a:t>Kontraktūru veidošanās aizkavēšana</a:t>
            </a:r>
          </a:p>
          <a:p>
            <a:pPr algn="just"/>
            <a:r>
              <a:rPr lang="lv-LV" sz="4500" dirty="0">
                <a:latin typeface="Times New Roman" pitchFamily="18" charset="0"/>
                <a:cs typeface="Times New Roman" pitchFamily="18" charset="0"/>
              </a:rPr>
              <a:t>Ilgstoša spiediena uz kaulu izvirzījumu vietām samazināšana </a:t>
            </a:r>
          </a:p>
          <a:p>
            <a:pPr algn="just"/>
            <a:r>
              <a:rPr lang="lv-LV" sz="4500" dirty="0">
                <a:latin typeface="Times New Roman" pitchFamily="18" charset="0"/>
                <a:cs typeface="Times New Roman" pitchFamily="18" charset="0"/>
              </a:rPr>
              <a:t>Kustību iespēju galvai, rumpim un ekstremitātēm nodrošināšana</a:t>
            </a:r>
          </a:p>
          <a:p>
            <a:pPr algn="just"/>
            <a:r>
              <a:rPr lang="lv-LV" sz="4500" dirty="0">
                <a:latin typeface="Times New Roman" pitchFamily="18" charset="0"/>
                <a:cs typeface="Times New Roman" pitchFamily="18" charset="0"/>
              </a:rPr>
              <a:t>Krūšu kurvja ekskursiju palielināšana, </a:t>
            </a:r>
            <a:r>
              <a:rPr lang="lv-LV" sz="4500" dirty="0" err="1">
                <a:latin typeface="Times New Roman" pitchFamily="18" charset="0"/>
                <a:cs typeface="Times New Roman" pitchFamily="18" charset="0"/>
              </a:rPr>
              <a:t>posturālās</a:t>
            </a:r>
            <a:r>
              <a:rPr lang="lv-LV" sz="4500" dirty="0">
                <a:latin typeface="Times New Roman" pitchFamily="18" charset="0"/>
                <a:cs typeface="Times New Roman" pitchFamily="18" charset="0"/>
              </a:rPr>
              <a:t> drenāžas (tīrīšanas) nodrošināšana, lai neveidotos statiska pneimonija</a:t>
            </a:r>
          </a:p>
          <a:p>
            <a:pPr algn="just"/>
            <a:r>
              <a:rPr lang="lv-LV" sz="4500" dirty="0" err="1">
                <a:latin typeface="Times New Roman" pitchFamily="18" charset="0"/>
                <a:cs typeface="Times New Roman" pitchFamily="18" charset="0"/>
              </a:rPr>
              <a:t>Intraabdominālā</a:t>
            </a:r>
            <a:r>
              <a:rPr lang="lv-LV" sz="4500" dirty="0">
                <a:latin typeface="Times New Roman" pitchFamily="18" charset="0"/>
                <a:cs typeface="Times New Roman" pitchFamily="18" charset="0"/>
              </a:rPr>
              <a:t> (vēdera dobuma iekšējā) spiediena maiņas veicināšana zarnu darbības uzlabošanai</a:t>
            </a:r>
          </a:p>
          <a:p>
            <a:pPr algn="just"/>
            <a:r>
              <a:rPr lang="lv-LV" sz="4500" dirty="0" smtClean="0">
                <a:latin typeface="Times New Roman" pitchFamily="18" charset="0"/>
                <a:cs typeface="Times New Roman" pitchFamily="18" charset="0"/>
              </a:rPr>
              <a:t>Klienta komforta </a:t>
            </a:r>
            <a:r>
              <a:rPr lang="lv-LV" sz="4500" dirty="0">
                <a:latin typeface="Times New Roman" pitchFamily="18" charset="0"/>
                <a:cs typeface="Times New Roman" pitchFamily="18" charset="0"/>
              </a:rPr>
              <a:t>un aktivitātes nodrošināšana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0453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C79393-7A4C-48F7-9C98-257E6CD65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Pozicionēšanas kontrindikācijas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21649C-B193-441F-86C3-5008B242D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lv-LV" sz="2800" dirty="0" smtClean="0">
                <a:latin typeface="Times New Roman" pitchFamily="18" charset="0"/>
                <a:cs typeface="Times New Roman" pitchFamily="18" charset="0"/>
              </a:rPr>
              <a:t>Asiņošanas draudi</a:t>
            </a:r>
          </a:p>
          <a:p>
            <a:endParaRPr lang="lv-LV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Nefiksēti kaulu </a:t>
            </a:r>
            <a:r>
              <a:rPr lang="lv-LV" sz="2800" dirty="0" smtClean="0">
                <a:latin typeface="Times New Roman" pitchFamily="18" charset="0"/>
                <a:cs typeface="Times New Roman" pitchFamily="18" charset="0"/>
              </a:rPr>
              <a:t>lūzumi</a:t>
            </a:r>
          </a:p>
          <a:p>
            <a:endParaRPr lang="lv-LV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Elpošanas </a:t>
            </a:r>
            <a:r>
              <a:rPr lang="lv-LV" sz="2800" dirty="0" smtClean="0">
                <a:latin typeface="Times New Roman" pitchFamily="18" charset="0"/>
                <a:cs typeface="Times New Roman" pitchFamily="18" charset="0"/>
              </a:rPr>
              <a:t>mazspēja</a:t>
            </a:r>
          </a:p>
          <a:p>
            <a:endParaRPr lang="lv-LV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Nestabils medicīniskais stāvoklis</a:t>
            </a:r>
          </a:p>
          <a:p>
            <a:endParaRPr lang="lv-LV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98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724AD6-113A-414D-BA5F-CEDBB069F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Izgulējumu riska novērtēšana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10B335-F656-43F8-AEED-E51F76EBC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844824"/>
            <a:ext cx="7778824" cy="417497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lv-LV" dirty="0">
                <a:latin typeface="Times New Roman" panose="02020603050405020304" pitchFamily="18" charset="0"/>
                <a:cs typeface="Times New Roman" pitchFamily="18" charset="0"/>
              </a:rPr>
              <a:t>Pasaulē visplašāk lietotā riska novērtējuma skala ir </a:t>
            </a:r>
            <a:r>
              <a:rPr lang="lv-LV" b="1" dirty="0" err="1">
                <a:latin typeface="Times New Roman" pitchFamily="18" charset="0"/>
                <a:cs typeface="Times New Roman" pitchFamily="18" charset="0"/>
              </a:rPr>
              <a:t>Braden</a:t>
            </a:r>
            <a:r>
              <a:rPr lang="lv-LV" dirty="0">
                <a:latin typeface="Times New Roman" pitchFamily="18" charset="0"/>
                <a:cs typeface="Times New Roman" pitchFamily="18" charset="0"/>
              </a:rPr>
              <a:t> skala, kas ietver sešus apakšpunktus:</a:t>
            </a:r>
          </a:p>
          <a:p>
            <a:endParaRPr lang="lv-LV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lv-LV" dirty="0" smtClean="0">
                <a:latin typeface="Times New Roman" pitchFamily="18" charset="0"/>
                <a:cs typeface="Times New Roman" pitchFamily="18" charset="0"/>
              </a:rPr>
              <a:t>jušana</a:t>
            </a:r>
            <a:endParaRPr lang="lv-LV" dirty="0">
              <a:latin typeface="Times New Roman" pitchFamily="18" charset="0"/>
              <a:cs typeface="Times New Roman" pitchFamily="18" charset="0"/>
            </a:endParaRPr>
          </a:p>
          <a:p>
            <a:r>
              <a:rPr lang="lv-LV" dirty="0">
                <a:latin typeface="Times New Roman" pitchFamily="18" charset="0"/>
                <a:cs typeface="Times New Roman" pitchFamily="18" charset="0"/>
              </a:rPr>
              <a:t>ādas mitrums</a:t>
            </a:r>
          </a:p>
          <a:p>
            <a:r>
              <a:rPr lang="lv-LV" dirty="0">
                <a:latin typeface="Times New Roman" pitchFamily="18" charset="0"/>
                <a:cs typeface="Times New Roman" pitchFamily="18" charset="0"/>
              </a:rPr>
              <a:t>pacienta aktivitāte</a:t>
            </a:r>
          </a:p>
          <a:p>
            <a:r>
              <a:rPr lang="lv-LV" dirty="0">
                <a:latin typeface="Times New Roman" pitchFamily="18" charset="0"/>
                <a:cs typeface="Times New Roman" pitchFamily="18" charset="0"/>
              </a:rPr>
              <a:t>pacienta kustīgums</a:t>
            </a:r>
          </a:p>
          <a:p>
            <a:r>
              <a:rPr lang="lv-LV" dirty="0">
                <a:latin typeface="Times New Roman" pitchFamily="18" charset="0"/>
                <a:cs typeface="Times New Roman" pitchFamily="18" charset="0"/>
              </a:rPr>
              <a:t>uzturs</a:t>
            </a:r>
          </a:p>
          <a:p>
            <a:r>
              <a:rPr lang="lv-LV" dirty="0">
                <a:latin typeface="Times New Roman" pitchFamily="18" charset="0"/>
                <a:cs typeface="Times New Roman" pitchFamily="18" charset="0"/>
              </a:rPr>
              <a:t>bīde un berze</a:t>
            </a:r>
          </a:p>
        </p:txBody>
      </p:sp>
    </p:spTree>
    <p:extLst>
      <p:ext uri="{BB962C8B-B14F-4D97-AF65-F5344CB8AC3E}">
        <p14:creationId xmlns:p14="http://schemas.microsoft.com/office/powerpoint/2010/main" val="144335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2BC8B5-4604-49FD-BFD8-041471E3B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Izgulējumu riska zonas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3DDC784F-99C0-4A07-8C59-7B3CCA35AB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6" y="1988840"/>
            <a:ext cx="3314324" cy="4641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B3857A0-8DA9-4BF6-99E2-38DE2A2EEA73}"/>
              </a:ext>
            </a:extLst>
          </p:cNvPr>
          <p:cNvSpPr/>
          <p:nvPr/>
        </p:nvSpPr>
        <p:spPr>
          <a:xfrm>
            <a:off x="3491880" y="2276871"/>
            <a:ext cx="53285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lv-LV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 arī izgulējumi teorētiski var veidoties jebkurā ķermeņa daļā, tomēr praksē ir pierādījies, ka izgulējumi pārsvarā veidojas </a:t>
            </a:r>
            <a:r>
              <a:rPr lang="lv-LV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virs kaulu izciļņiem </a:t>
            </a:r>
            <a:r>
              <a:rPr lang="lv-LV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tajās ķermeņa daļās, kuras atbilst eksperimentāli noteiktajām paaugstināta spiediena zonām, </a:t>
            </a:r>
            <a:r>
              <a:rPr lang="lv-LV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klientam atrodoties </a:t>
            </a:r>
            <a:r>
              <a:rPr lang="lv-LV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sēdus vai guļus stāvokļos</a:t>
            </a:r>
            <a:endParaRPr lang="lv-LV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78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34FA413D-154F-4AA2-9020-7383F69C5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56095"/>
            <a:ext cx="8640960" cy="265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321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AE4D575A-B7F3-43C2-8FEE-D73D9AE2C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8207884" cy="3639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094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cho">
  <a:themeElements>
    <a:clrScheme name="Echo 8">
      <a:dk1>
        <a:srgbClr val="000000"/>
      </a:dk1>
      <a:lt1>
        <a:srgbClr val="FFFFFF"/>
      </a:lt1>
      <a:dk2>
        <a:srgbClr val="000000"/>
      </a:dk2>
      <a:lt2>
        <a:srgbClr val="666699"/>
      </a:lt2>
      <a:accent1>
        <a:srgbClr val="FF9900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0000"/>
      </a:accent6>
      <a:hlink>
        <a:srgbClr val="336699"/>
      </a:hlink>
      <a:folHlink>
        <a:srgbClr val="808080"/>
      </a:folHlink>
    </a:clrScheme>
    <a:fontScheme name="Ech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cho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3551</TotalTime>
  <Words>808</Words>
  <Application>Microsoft Office PowerPoint</Application>
  <PresentationFormat>On-screen Show (4:3)</PresentationFormat>
  <Paragraphs>265</Paragraphs>
  <Slides>30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Echo</vt:lpstr>
      <vt:lpstr>  Pozicionēšanas nozīme klientu aprūpē  </vt:lpstr>
      <vt:lpstr>Pozicionēšana</vt:lpstr>
      <vt:lpstr>Klienta imobilitātes sekas</vt:lpstr>
      <vt:lpstr>Pozicionēšanas mērķi</vt:lpstr>
      <vt:lpstr>Pozicionēšanas kontrindikācijas</vt:lpstr>
      <vt:lpstr>Izgulējumu riska novērtēšana</vt:lpstr>
      <vt:lpstr>Izgulējumu riska zonas</vt:lpstr>
      <vt:lpstr>PowerPoint Presentation</vt:lpstr>
      <vt:lpstr>PowerPoint Presentation</vt:lpstr>
      <vt:lpstr>PowerPoint Presentation</vt:lpstr>
      <vt:lpstr>Izgulējumu novēršanas plāns</vt:lpstr>
      <vt:lpstr>Individuālais posturālais režīms</vt:lpstr>
      <vt:lpstr>Klienta Vārds Uzvārds 1.poza – uz muguras gultā/ uz matrača</vt:lpstr>
      <vt:lpstr>1.poza – uz muguras gultā/ uz matrača</vt:lpstr>
      <vt:lpstr>2.poza – uz labā sāna gultā/ uz matrača</vt:lpstr>
      <vt:lpstr>2.poza – uz labā sāna gultā/ uz matrača</vt:lpstr>
      <vt:lpstr>3.poza – uz kreisā sāna gultā/ uz matrača</vt:lpstr>
      <vt:lpstr>3.poza – uz kreisā sāna gultā/ uz matrača</vt:lpstr>
      <vt:lpstr>4.poza - guļus gultā uz vēdera</vt:lpstr>
      <vt:lpstr>4.poza - guļus gultā uz vēdera</vt:lpstr>
      <vt:lpstr>5. poza – sēdus riteņkrēslā</vt:lpstr>
      <vt:lpstr>   5. poza – sēdus riteņkrēslā</vt:lpstr>
      <vt:lpstr>Laika grafiks</vt:lpstr>
      <vt:lpstr>Pozicionēšanas atskaite</vt:lpstr>
      <vt:lpstr> Fiziskās aktivitātes</vt:lpstr>
      <vt:lpstr>Fizisko aktivitāšu iespējas</vt:lpstr>
      <vt:lpstr>Fiziskās aktivitātes</vt:lpstr>
      <vt:lpstr>Pozicionēšanas aprīkojums</vt:lpstr>
      <vt:lpstr>Pozicionēšanas aprīkojums</vt:lpstr>
      <vt:lpstr>Paldies par uzmanību!</vt:lpstr>
    </vt:vector>
  </TitlesOfParts>
  <Company>$$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Juris</dc:creator>
  <cp:lastModifiedBy>Dzintra Kandere</cp:lastModifiedBy>
  <cp:revision>200</cp:revision>
  <cp:lastPrinted>2015-08-12T05:44:41Z</cp:lastPrinted>
  <dcterms:created xsi:type="dcterms:W3CDTF">2012-02-07T18:33:52Z</dcterms:created>
  <dcterms:modified xsi:type="dcterms:W3CDTF">2018-11-16T11:32:36Z</dcterms:modified>
</cp:coreProperties>
</file>