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4886" r:id="rId2"/>
  </p:sldMasterIdLst>
  <p:notesMasterIdLst>
    <p:notesMasterId r:id="rId43"/>
  </p:notesMasterIdLst>
  <p:sldIdLst>
    <p:sldId id="256" r:id="rId3"/>
    <p:sldId id="385" r:id="rId4"/>
    <p:sldId id="331" r:id="rId5"/>
    <p:sldId id="396" r:id="rId6"/>
    <p:sldId id="456" r:id="rId7"/>
    <p:sldId id="402" r:id="rId8"/>
    <p:sldId id="392" r:id="rId9"/>
    <p:sldId id="459" r:id="rId10"/>
    <p:sldId id="393" r:id="rId11"/>
    <p:sldId id="457" r:id="rId12"/>
    <p:sldId id="464" r:id="rId13"/>
    <p:sldId id="460" r:id="rId14"/>
    <p:sldId id="461" r:id="rId15"/>
    <p:sldId id="426" r:id="rId16"/>
    <p:sldId id="437" r:id="rId17"/>
    <p:sldId id="408" r:id="rId18"/>
    <p:sldId id="423" r:id="rId19"/>
    <p:sldId id="436" r:id="rId20"/>
    <p:sldId id="411" r:id="rId21"/>
    <p:sldId id="424" r:id="rId22"/>
    <p:sldId id="458" r:id="rId23"/>
    <p:sldId id="462" r:id="rId24"/>
    <p:sldId id="446" r:id="rId25"/>
    <p:sldId id="463" r:id="rId26"/>
    <p:sldId id="407" r:id="rId27"/>
    <p:sldId id="428" r:id="rId28"/>
    <p:sldId id="465" r:id="rId29"/>
    <p:sldId id="435" r:id="rId30"/>
    <p:sldId id="409" r:id="rId31"/>
    <p:sldId id="444" r:id="rId32"/>
    <p:sldId id="413" r:id="rId33"/>
    <p:sldId id="403" r:id="rId34"/>
    <p:sldId id="412" r:id="rId35"/>
    <p:sldId id="264" r:id="rId36"/>
    <p:sldId id="451" r:id="rId37"/>
    <p:sldId id="452" r:id="rId38"/>
    <p:sldId id="455" r:id="rId39"/>
    <p:sldId id="453" r:id="rId40"/>
    <p:sldId id="454" r:id="rId41"/>
    <p:sldId id="448" r:id="rId42"/>
  </p:sldIdLst>
  <p:sldSz cx="9144000" cy="6858000" type="screen4x3"/>
  <p:notesSz cx="7104063" cy="10234613"/>
  <p:defaultTextStyle>
    <a:defPPr>
      <a:defRPr lang="en-US"/>
    </a:defPPr>
    <a:lvl1pPr algn="l" defTabSz="938213" rtl="0" fontAlgn="base">
      <a:spcBef>
        <a:spcPct val="0"/>
      </a:spcBef>
      <a:spcAft>
        <a:spcPct val="0"/>
      </a:spcAft>
      <a:defRPr sz="1700" kern="1200">
        <a:solidFill>
          <a:schemeClr val="tx1"/>
        </a:solidFill>
        <a:latin typeface="Times New Roman" pitchFamily="18" charset="0"/>
        <a:ea typeface="+mn-ea"/>
        <a:cs typeface="Arial" charset="0"/>
      </a:defRPr>
    </a:lvl1pPr>
    <a:lvl2pPr marL="468313" indent="-11113" algn="l" defTabSz="938213" rtl="0" fontAlgn="base">
      <a:spcBef>
        <a:spcPct val="0"/>
      </a:spcBef>
      <a:spcAft>
        <a:spcPct val="0"/>
      </a:spcAft>
      <a:defRPr sz="1700" kern="1200">
        <a:solidFill>
          <a:schemeClr val="tx1"/>
        </a:solidFill>
        <a:latin typeface="Times New Roman" pitchFamily="18" charset="0"/>
        <a:ea typeface="+mn-ea"/>
        <a:cs typeface="Arial" charset="0"/>
      </a:defRPr>
    </a:lvl2pPr>
    <a:lvl3pPr marL="938213" indent="-23813" algn="l" defTabSz="938213" rtl="0" fontAlgn="base">
      <a:spcBef>
        <a:spcPct val="0"/>
      </a:spcBef>
      <a:spcAft>
        <a:spcPct val="0"/>
      </a:spcAft>
      <a:defRPr sz="1700" kern="1200">
        <a:solidFill>
          <a:schemeClr val="tx1"/>
        </a:solidFill>
        <a:latin typeface="Times New Roman" pitchFamily="18" charset="0"/>
        <a:ea typeface="+mn-ea"/>
        <a:cs typeface="Arial" charset="0"/>
      </a:defRPr>
    </a:lvl3pPr>
    <a:lvl4pPr marL="1408113" indent="-36513" algn="l" defTabSz="938213" rtl="0" fontAlgn="base">
      <a:spcBef>
        <a:spcPct val="0"/>
      </a:spcBef>
      <a:spcAft>
        <a:spcPct val="0"/>
      </a:spcAft>
      <a:defRPr sz="1700" kern="1200">
        <a:solidFill>
          <a:schemeClr val="tx1"/>
        </a:solidFill>
        <a:latin typeface="Times New Roman" pitchFamily="18" charset="0"/>
        <a:ea typeface="+mn-ea"/>
        <a:cs typeface="Arial" charset="0"/>
      </a:defRPr>
    </a:lvl4pPr>
    <a:lvl5pPr marL="1878013" indent="-49213" algn="l" defTabSz="938213" rtl="0" fontAlgn="base">
      <a:spcBef>
        <a:spcPct val="0"/>
      </a:spcBef>
      <a:spcAft>
        <a:spcPct val="0"/>
      </a:spcAft>
      <a:defRPr sz="1700" kern="1200">
        <a:solidFill>
          <a:schemeClr val="tx1"/>
        </a:solidFill>
        <a:latin typeface="Times New Roman" pitchFamily="18" charset="0"/>
        <a:ea typeface="+mn-ea"/>
        <a:cs typeface="Arial" charset="0"/>
      </a:defRPr>
    </a:lvl5pPr>
    <a:lvl6pPr marL="2286000" algn="l" defTabSz="914400" rtl="0" eaLnBrk="1" latinLnBrk="0" hangingPunct="1">
      <a:defRPr sz="1700" kern="1200">
        <a:solidFill>
          <a:schemeClr val="tx1"/>
        </a:solidFill>
        <a:latin typeface="Times New Roman" pitchFamily="18" charset="0"/>
        <a:ea typeface="+mn-ea"/>
        <a:cs typeface="Arial" charset="0"/>
      </a:defRPr>
    </a:lvl6pPr>
    <a:lvl7pPr marL="2743200" algn="l" defTabSz="914400" rtl="0" eaLnBrk="1" latinLnBrk="0" hangingPunct="1">
      <a:defRPr sz="1700" kern="1200">
        <a:solidFill>
          <a:schemeClr val="tx1"/>
        </a:solidFill>
        <a:latin typeface="Times New Roman" pitchFamily="18" charset="0"/>
        <a:ea typeface="+mn-ea"/>
        <a:cs typeface="Arial" charset="0"/>
      </a:defRPr>
    </a:lvl7pPr>
    <a:lvl8pPr marL="3200400" algn="l" defTabSz="914400" rtl="0" eaLnBrk="1" latinLnBrk="0" hangingPunct="1">
      <a:defRPr sz="1700" kern="1200">
        <a:solidFill>
          <a:schemeClr val="tx1"/>
        </a:solidFill>
        <a:latin typeface="Times New Roman" pitchFamily="18" charset="0"/>
        <a:ea typeface="+mn-ea"/>
        <a:cs typeface="Arial" charset="0"/>
      </a:defRPr>
    </a:lvl8pPr>
    <a:lvl9pPr marL="3657600" algn="l" defTabSz="914400" rtl="0" eaLnBrk="1" latinLnBrk="0" hangingPunct="1">
      <a:defRPr sz="17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FF6600"/>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97" autoAdjust="0"/>
    <p:restoredTop sz="94598" autoAdjust="0"/>
  </p:normalViewPr>
  <p:slideViewPr>
    <p:cSldViewPr snapToGrid="0" snapToObjects="1">
      <p:cViewPr varScale="1">
        <p:scale>
          <a:sx n="110" d="100"/>
          <a:sy n="110" d="100"/>
        </p:scale>
        <p:origin x="762" y="102"/>
      </p:cViewPr>
      <p:guideLst>
        <p:guide orient="horz" pos="2160"/>
        <p:guide pos="2880"/>
      </p:guideLst>
    </p:cSldViewPr>
  </p:slideViewPr>
  <p:outlineViewPr>
    <p:cViewPr>
      <p:scale>
        <a:sx n="33" d="100"/>
        <a:sy n="33" d="100"/>
      </p:scale>
      <p:origin x="0" y="89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pacienti!$C$22:$C$25</c:f>
              <c:strCache>
                <c:ptCount val="4"/>
                <c:pt idx="0">
                  <c:v>I. aprūpējamais līmenis</c:v>
                </c:pt>
                <c:pt idx="1">
                  <c:v>II. aprūpējamais līmenis</c:v>
                </c:pt>
                <c:pt idx="2">
                  <c:v>III. aprūpējamais līmenis</c:v>
                </c:pt>
                <c:pt idx="3">
                  <c:v>IV. aprūpējamais līmenis</c:v>
                </c:pt>
              </c:strCache>
            </c:strRef>
          </c:cat>
          <c:val>
            <c:numRef>
              <c:f>pacienti!$D$22:$D$25</c:f>
              <c:numCache>
                <c:formatCode>0%</c:formatCode>
                <c:ptCount val="4"/>
                <c:pt idx="0">
                  <c:v>5.7803468208092483E-3</c:v>
                </c:pt>
                <c:pt idx="1">
                  <c:v>0.24277456647398843</c:v>
                </c:pt>
                <c:pt idx="2">
                  <c:v>0.46820809248554912</c:v>
                </c:pt>
                <c:pt idx="3">
                  <c:v>0.24855491329479767</c:v>
                </c:pt>
              </c:numCache>
            </c:numRef>
          </c:val>
          <c:extLst xmlns:c16r2="http://schemas.microsoft.com/office/drawing/2015/06/chart">
            <c:ext xmlns:c16="http://schemas.microsoft.com/office/drawing/2014/chart" uri="{C3380CC4-5D6E-409C-BE32-E72D297353CC}">
              <c16:uniqueId val="{00000000-C6FE-4ECD-B5A1-97EE377C576E}"/>
            </c:ext>
          </c:extLst>
        </c:ser>
        <c:dLbls>
          <c:dLblPos val="outEnd"/>
          <c:showLegendKey val="0"/>
          <c:showVal val="1"/>
          <c:showCatName val="0"/>
          <c:showSerName val="0"/>
          <c:showPercent val="0"/>
          <c:showBubbleSize val="0"/>
        </c:dLbls>
        <c:gapWidth val="182"/>
        <c:axId val="377865888"/>
        <c:axId val="377867064"/>
      </c:barChart>
      <c:catAx>
        <c:axId val="377865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377867064"/>
        <c:crosses val="autoZero"/>
        <c:auto val="1"/>
        <c:lblAlgn val="ctr"/>
        <c:lblOffset val="100"/>
        <c:noMultiLvlLbl val="0"/>
      </c:catAx>
      <c:valAx>
        <c:axId val="3778670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3778658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pacienti!$C$18:$C$21</c:f>
              <c:strCache>
                <c:ptCount val="4"/>
                <c:pt idx="0">
                  <c:v>I. aprūpējamais līmenis</c:v>
                </c:pt>
                <c:pt idx="1">
                  <c:v>II. aprūpējamais līmenis</c:v>
                </c:pt>
                <c:pt idx="2">
                  <c:v>III. aprūpējamais līmenis</c:v>
                </c:pt>
                <c:pt idx="3">
                  <c:v>IV. aprūpējamais līmenis</c:v>
                </c:pt>
              </c:strCache>
            </c:strRef>
          </c:cat>
          <c:val>
            <c:numRef>
              <c:f>pacienti!$E$18:$E$21</c:f>
              <c:numCache>
                <c:formatCode>0%</c:formatCode>
                <c:ptCount val="4"/>
                <c:pt idx="0">
                  <c:v>0.19011406844106463</c:v>
                </c:pt>
                <c:pt idx="1">
                  <c:v>0.59315589353612164</c:v>
                </c:pt>
                <c:pt idx="2">
                  <c:v>0.1596958174904943</c:v>
                </c:pt>
                <c:pt idx="3">
                  <c:v>5.7034220532319393E-2</c:v>
                </c:pt>
              </c:numCache>
            </c:numRef>
          </c:val>
          <c:extLst xmlns:c16r2="http://schemas.microsoft.com/office/drawing/2015/06/chart">
            <c:ext xmlns:c16="http://schemas.microsoft.com/office/drawing/2014/chart" uri="{C3380CC4-5D6E-409C-BE32-E72D297353CC}">
              <c16:uniqueId val="{00000000-C6FE-4ECD-B5A1-97EE377C576E}"/>
            </c:ext>
          </c:extLst>
        </c:ser>
        <c:dLbls>
          <c:dLblPos val="outEnd"/>
          <c:showLegendKey val="0"/>
          <c:showVal val="1"/>
          <c:showCatName val="0"/>
          <c:showSerName val="0"/>
          <c:showPercent val="0"/>
          <c:showBubbleSize val="0"/>
        </c:dLbls>
        <c:gapWidth val="182"/>
        <c:axId val="377867848"/>
        <c:axId val="377868632"/>
      </c:barChart>
      <c:catAx>
        <c:axId val="37786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377868632"/>
        <c:crosses val="autoZero"/>
        <c:auto val="1"/>
        <c:lblAlgn val="ctr"/>
        <c:lblOffset val="100"/>
        <c:noMultiLvlLbl val="0"/>
      </c:catAx>
      <c:valAx>
        <c:axId val="3778686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3778678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'[13_darba fails SAC _Jurkalne ar aprekiniem_final_Jurkalne.xlsx]pacienti'!$C$21:$C$24</c:f>
              <c:strCache>
                <c:ptCount val="4"/>
                <c:pt idx="0">
                  <c:v>I. aprūpējamais līmenis</c:v>
                </c:pt>
                <c:pt idx="1">
                  <c:v>II. aprūpējamais līmenis</c:v>
                </c:pt>
                <c:pt idx="2">
                  <c:v>III. aprūpējamais līmenis</c:v>
                </c:pt>
                <c:pt idx="3">
                  <c:v>IV. aprūpējamais līmenis</c:v>
                </c:pt>
              </c:strCache>
            </c:strRef>
          </c:cat>
          <c:val>
            <c:numRef>
              <c:f>'[13_darba fails SAC _Jurkalne ar aprekiniem_final_Jurkalne.xlsx]pacienti'!$D$21:$D$24</c:f>
              <c:numCache>
                <c:formatCode>0%</c:formatCode>
                <c:ptCount val="4"/>
                <c:pt idx="0">
                  <c:v>0</c:v>
                </c:pt>
                <c:pt idx="1">
                  <c:v>0</c:v>
                </c:pt>
                <c:pt idx="2">
                  <c:v>0.34210526315789475</c:v>
                </c:pt>
                <c:pt idx="3">
                  <c:v>0.65789473684210531</c:v>
                </c:pt>
              </c:numCache>
            </c:numRef>
          </c:val>
          <c:extLst xmlns:c16r2="http://schemas.microsoft.com/office/drawing/2015/06/chart">
            <c:ext xmlns:c16="http://schemas.microsoft.com/office/drawing/2014/chart" uri="{C3380CC4-5D6E-409C-BE32-E72D297353CC}">
              <c16:uniqueId val="{00000000-C6FE-4ECD-B5A1-97EE377C576E}"/>
            </c:ext>
          </c:extLst>
        </c:ser>
        <c:dLbls>
          <c:showLegendKey val="0"/>
          <c:showVal val="1"/>
          <c:showCatName val="0"/>
          <c:showSerName val="0"/>
          <c:showPercent val="0"/>
          <c:showBubbleSize val="0"/>
        </c:dLbls>
        <c:gapWidth val="182"/>
        <c:axId val="380416696"/>
        <c:axId val="380410032"/>
      </c:barChart>
      <c:catAx>
        <c:axId val="380416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380410032"/>
        <c:crosses val="autoZero"/>
        <c:auto val="1"/>
        <c:lblAlgn val="ctr"/>
        <c:lblOffset val="100"/>
        <c:noMultiLvlLbl val="0"/>
      </c:catAx>
      <c:valAx>
        <c:axId val="380410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3804166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1731"/>
          </a:xfrm>
          <a:prstGeom prst="rect">
            <a:avLst/>
          </a:prstGeom>
        </p:spPr>
        <p:txBody>
          <a:bodyPr vert="horz" lIns="94915" tIns="47457" rIns="94915" bIns="47457" rtlCol="0"/>
          <a:lstStyle>
            <a:lvl1pPr algn="l" defTabSz="975279" eaLnBrk="1" fontAlgn="auto" hangingPunct="1">
              <a:spcBef>
                <a:spcPts val="0"/>
              </a:spcBef>
              <a:spcAft>
                <a:spcPts val="0"/>
              </a:spcAft>
              <a:defRPr sz="1200">
                <a:latin typeface="+mn-lt"/>
                <a:cs typeface="+mn-cs"/>
              </a:defRPr>
            </a:lvl1pPr>
          </a:lstStyle>
          <a:p>
            <a:pPr>
              <a:defRPr/>
            </a:pPr>
            <a:endParaRPr lang="lv-LV"/>
          </a:p>
        </p:txBody>
      </p:sp>
      <p:sp>
        <p:nvSpPr>
          <p:cNvPr id="3" name="Date Placeholder 2"/>
          <p:cNvSpPr>
            <a:spLocks noGrp="1"/>
          </p:cNvSpPr>
          <p:nvPr>
            <p:ph type="dt" idx="1"/>
          </p:nvPr>
        </p:nvSpPr>
        <p:spPr>
          <a:xfrm>
            <a:off x="4023992" y="0"/>
            <a:ext cx="3078427" cy="511731"/>
          </a:xfrm>
          <a:prstGeom prst="rect">
            <a:avLst/>
          </a:prstGeom>
        </p:spPr>
        <p:txBody>
          <a:bodyPr vert="horz" lIns="94915" tIns="47457" rIns="94915" bIns="47457" rtlCol="0"/>
          <a:lstStyle>
            <a:lvl1pPr algn="r" defTabSz="975279" eaLnBrk="1" fontAlgn="auto" hangingPunct="1">
              <a:spcBef>
                <a:spcPts val="0"/>
              </a:spcBef>
              <a:spcAft>
                <a:spcPts val="0"/>
              </a:spcAft>
              <a:defRPr sz="1200">
                <a:latin typeface="+mn-lt"/>
                <a:cs typeface="+mn-cs"/>
              </a:defRPr>
            </a:lvl1pPr>
          </a:lstStyle>
          <a:p>
            <a:pPr>
              <a:defRPr/>
            </a:pPr>
            <a:fld id="{08F583AF-5D5B-4E3A-9FFB-34D915BBA5D9}" type="datetimeFigureOut">
              <a:rPr lang="lv-LV"/>
              <a:pPr>
                <a:defRPr/>
              </a:pPr>
              <a:t>26.11.2020</a:t>
            </a:fld>
            <a:endParaRPr lang="lv-LV"/>
          </a:p>
        </p:txBody>
      </p:sp>
      <p:sp>
        <p:nvSpPr>
          <p:cNvPr id="4" name="Slide Image Placeholder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915" tIns="47457" rIns="94915" bIns="47457" rtlCol="0" anchor="ctr"/>
          <a:lstStyle/>
          <a:p>
            <a:pPr lvl="0"/>
            <a:endParaRPr lang="lv-LV" noProof="0"/>
          </a:p>
        </p:txBody>
      </p:sp>
      <p:sp>
        <p:nvSpPr>
          <p:cNvPr id="5" name="Notes Placeholder 4"/>
          <p:cNvSpPr>
            <a:spLocks noGrp="1"/>
          </p:cNvSpPr>
          <p:nvPr>
            <p:ph type="body" sz="quarter" idx="3"/>
          </p:nvPr>
        </p:nvSpPr>
        <p:spPr>
          <a:xfrm>
            <a:off x="710407" y="4861442"/>
            <a:ext cx="5683250" cy="4605576"/>
          </a:xfrm>
          <a:prstGeom prst="rect">
            <a:avLst/>
          </a:prstGeom>
        </p:spPr>
        <p:txBody>
          <a:bodyPr vert="horz" lIns="94915" tIns="47457" rIns="94915" bIns="47457"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lv-LV" noProof="0"/>
          </a:p>
        </p:txBody>
      </p:sp>
      <p:sp>
        <p:nvSpPr>
          <p:cNvPr id="6" name="Footer Placeholder 5"/>
          <p:cNvSpPr>
            <a:spLocks noGrp="1"/>
          </p:cNvSpPr>
          <p:nvPr>
            <p:ph type="ftr" sz="quarter" idx="4"/>
          </p:nvPr>
        </p:nvSpPr>
        <p:spPr>
          <a:xfrm>
            <a:off x="1" y="9721106"/>
            <a:ext cx="3078427" cy="511731"/>
          </a:xfrm>
          <a:prstGeom prst="rect">
            <a:avLst/>
          </a:prstGeom>
        </p:spPr>
        <p:txBody>
          <a:bodyPr vert="horz" lIns="94915" tIns="47457" rIns="94915" bIns="47457" rtlCol="0" anchor="b"/>
          <a:lstStyle>
            <a:lvl1pPr algn="l" defTabSz="975279" eaLnBrk="1" fontAlgn="auto" hangingPunct="1">
              <a:spcBef>
                <a:spcPts val="0"/>
              </a:spcBef>
              <a:spcAft>
                <a:spcPts val="0"/>
              </a:spcAft>
              <a:defRPr sz="1200">
                <a:latin typeface="+mn-lt"/>
                <a:cs typeface="+mn-cs"/>
              </a:defRPr>
            </a:lvl1pPr>
          </a:lstStyle>
          <a:p>
            <a:pPr>
              <a:defRPr/>
            </a:pPr>
            <a:endParaRPr lang="lv-LV"/>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wrap="square" lIns="94915" tIns="47457" rIns="94915" bIns="47457" numCol="1" anchor="b" anchorCtr="0" compatLnSpc="1">
            <a:prstTxWarp prst="textNoShape">
              <a:avLst/>
            </a:prstTxWarp>
          </a:bodyPr>
          <a:lstStyle>
            <a:lvl1pPr algn="r" eaLnBrk="1" hangingPunct="1">
              <a:defRPr sz="1200">
                <a:latin typeface="Calibri" pitchFamily="34" charset="0"/>
              </a:defRPr>
            </a:lvl1pPr>
          </a:lstStyle>
          <a:p>
            <a:pPr>
              <a:defRPr/>
            </a:pPr>
            <a:fld id="{0DBDF84F-DE00-4FA7-8DB9-7898684A3CF6}" type="slidenum">
              <a:rPr lang="lv-LV" altLang="en-US"/>
              <a:pPr>
                <a:defRPr/>
              </a:pPr>
              <a:t>‹#›</a:t>
            </a:fld>
            <a:endParaRPr lang="lv-LV" altLang="en-US"/>
          </a:p>
        </p:txBody>
      </p:sp>
    </p:spTree>
    <p:extLst>
      <p:ext uri="{BB962C8B-B14F-4D97-AF65-F5344CB8AC3E}">
        <p14:creationId xmlns:p14="http://schemas.microsoft.com/office/powerpoint/2010/main" val="434039069"/>
      </p:ext>
    </p:extLst>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n-ea"/>
        <a:cs typeface="+mn-cs"/>
      </a:defRPr>
    </a:lvl1pPr>
    <a:lvl2pPr marL="468313" algn="l" defTabSz="938213" rtl="0" eaLnBrk="0" fontAlgn="base" hangingPunct="0">
      <a:spcBef>
        <a:spcPct val="30000"/>
      </a:spcBef>
      <a:spcAft>
        <a:spcPct val="0"/>
      </a:spcAft>
      <a:defRPr sz="1200" kern="1200">
        <a:solidFill>
          <a:schemeClr val="tx1"/>
        </a:solidFill>
        <a:latin typeface="+mn-lt"/>
        <a:ea typeface="+mn-ea"/>
        <a:cs typeface="+mn-cs"/>
      </a:defRPr>
    </a:lvl2pPr>
    <a:lvl3pPr marL="938213" algn="l" defTabSz="938213" rtl="0" eaLnBrk="0" fontAlgn="base" hangingPunct="0">
      <a:spcBef>
        <a:spcPct val="30000"/>
      </a:spcBef>
      <a:spcAft>
        <a:spcPct val="0"/>
      </a:spcAft>
      <a:defRPr sz="1200" kern="1200">
        <a:solidFill>
          <a:schemeClr val="tx1"/>
        </a:solidFill>
        <a:latin typeface="+mn-lt"/>
        <a:ea typeface="+mn-ea"/>
        <a:cs typeface="+mn-cs"/>
      </a:defRPr>
    </a:lvl3pPr>
    <a:lvl4pPr marL="1408113" algn="l" defTabSz="938213" rtl="0" eaLnBrk="0" fontAlgn="base" hangingPunct="0">
      <a:spcBef>
        <a:spcPct val="30000"/>
      </a:spcBef>
      <a:spcAft>
        <a:spcPct val="0"/>
      </a:spcAft>
      <a:defRPr sz="1200" kern="1200">
        <a:solidFill>
          <a:schemeClr val="tx1"/>
        </a:solidFill>
        <a:latin typeface="+mn-lt"/>
        <a:ea typeface="+mn-ea"/>
        <a:cs typeface="+mn-cs"/>
      </a:defRPr>
    </a:lvl4pPr>
    <a:lvl5pPr marL="1878013" algn="l" defTabSz="938213" rtl="0" eaLnBrk="0" fontAlgn="base" hangingPunct="0">
      <a:spcBef>
        <a:spcPct val="30000"/>
      </a:spcBef>
      <a:spcAft>
        <a:spcPct val="0"/>
      </a:spcAft>
      <a:defRPr sz="1200" kern="1200">
        <a:solidFill>
          <a:schemeClr val="tx1"/>
        </a:solidFill>
        <a:latin typeface="+mn-lt"/>
        <a:ea typeface="+mn-ea"/>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0DBDF84F-DE00-4FA7-8DB9-7898684A3CF6}" type="slidenum">
              <a:rPr lang="lv-LV" altLang="en-US" smtClean="0"/>
              <a:pPr>
                <a:defRPr/>
              </a:pPr>
              <a:t>6</a:t>
            </a:fld>
            <a:endParaRPr lang="lv-LV" altLang="en-US"/>
          </a:p>
        </p:txBody>
      </p:sp>
    </p:spTree>
    <p:extLst>
      <p:ext uri="{BB962C8B-B14F-4D97-AF65-F5344CB8AC3E}">
        <p14:creationId xmlns:p14="http://schemas.microsoft.com/office/powerpoint/2010/main" val="332541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0DBDF84F-DE00-4FA7-8DB9-7898684A3CF6}" type="slidenum">
              <a:rPr lang="lv-LV" altLang="en-US" smtClean="0"/>
              <a:pPr>
                <a:defRPr/>
              </a:pPr>
              <a:t>9</a:t>
            </a:fld>
            <a:endParaRPr lang="lv-LV" altLang="en-US"/>
          </a:p>
        </p:txBody>
      </p:sp>
    </p:spTree>
    <p:extLst>
      <p:ext uri="{BB962C8B-B14F-4D97-AF65-F5344CB8AC3E}">
        <p14:creationId xmlns:p14="http://schemas.microsoft.com/office/powerpoint/2010/main" val="364153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0DBDF84F-DE00-4FA7-8DB9-7898684A3CF6}" type="slidenum">
              <a:rPr lang="lv-LV" altLang="en-US" smtClean="0"/>
              <a:pPr>
                <a:defRPr/>
              </a:pPr>
              <a:t>13</a:t>
            </a:fld>
            <a:endParaRPr lang="lv-LV" altLang="en-US"/>
          </a:p>
        </p:txBody>
      </p:sp>
    </p:spTree>
    <p:extLst>
      <p:ext uri="{BB962C8B-B14F-4D97-AF65-F5344CB8AC3E}">
        <p14:creationId xmlns:p14="http://schemas.microsoft.com/office/powerpoint/2010/main" val="174580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0DBDF84F-DE00-4FA7-8DB9-7898684A3CF6}" type="slidenum">
              <a:rPr lang="lv-LV" altLang="en-US" smtClean="0"/>
              <a:pPr>
                <a:defRPr/>
              </a:pPr>
              <a:t>22</a:t>
            </a:fld>
            <a:endParaRPr lang="lv-LV" altLang="en-US"/>
          </a:p>
        </p:txBody>
      </p:sp>
    </p:spTree>
    <p:extLst>
      <p:ext uri="{BB962C8B-B14F-4D97-AF65-F5344CB8AC3E}">
        <p14:creationId xmlns:p14="http://schemas.microsoft.com/office/powerpoint/2010/main" val="121113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0DBDF84F-DE00-4FA7-8DB9-7898684A3CF6}" type="slidenum">
              <a:rPr lang="lv-LV" altLang="en-US" smtClean="0"/>
              <a:pPr>
                <a:defRPr/>
              </a:pPr>
              <a:t>24</a:t>
            </a:fld>
            <a:endParaRPr lang="lv-LV" altLang="en-US"/>
          </a:p>
        </p:txBody>
      </p:sp>
    </p:spTree>
    <p:extLst>
      <p:ext uri="{BB962C8B-B14F-4D97-AF65-F5344CB8AC3E}">
        <p14:creationId xmlns:p14="http://schemas.microsoft.com/office/powerpoint/2010/main" val="287655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0DBDF84F-DE00-4FA7-8DB9-7898684A3CF6}" type="slidenum">
              <a:rPr lang="lv-LV" altLang="en-US" smtClean="0"/>
              <a:pPr>
                <a:defRPr/>
              </a:pPr>
              <a:t>30</a:t>
            </a:fld>
            <a:endParaRPr lang="lv-LV" altLang="en-US"/>
          </a:p>
        </p:txBody>
      </p:sp>
    </p:spTree>
    <p:extLst>
      <p:ext uri="{BB962C8B-B14F-4D97-AF65-F5344CB8AC3E}">
        <p14:creationId xmlns:p14="http://schemas.microsoft.com/office/powerpoint/2010/main" val="4275422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0DBDF84F-DE00-4FA7-8DB9-7898684A3CF6}" type="slidenum">
              <a:rPr lang="lv-LV" altLang="en-US" smtClean="0"/>
              <a:pPr>
                <a:defRPr/>
              </a:pPr>
              <a:t>40</a:t>
            </a:fld>
            <a:endParaRPr lang="lv-LV" altLang="en-US"/>
          </a:p>
        </p:txBody>
      </p:sp>
    </p:spTree>
    <p:extLst>
      <p:ext uri="{BB962C8B-B14F-4D97-AF65-F5344CB8AC3E}">
        <p14:creationId xmlns:p14="http://schemas.microsoft.com/office/powerpoint/2010/main" val="1134988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2682875" y="0"/>
            <a:ext cx="3778250" cy="4165600"/>
          </a:xfrm>
          <a:prstGeom prst="rect">
            <a:avLst/>
          </a:prstGeom>
          <a:noFill/>
          <a:ln w="9525">
            <a:noFill/>
            <a:miter lim="800000"/>
            <a:headEnd/>
            <a:tailEnd/>
          </a:ln>
        </p:spPr>
      </p:pic>
      <p:pic>
        <p:nvPicPr>
          <p:cNvPr id="6" name="Picture 7"/>
          <p:cNvPicPr>
            <a:picLocks noChangeAspect="1"/>
          </p:cNvPicPr>
          <p:nvPr userDrawn="1"/>
        </p:nvPicPr>
        <p:blipFill>
          <a:blip r:embed="rId3" cstate="print"/>
          <a:srcRect/>
          <a:stretch>
            <a:fillRect/>
          </a:stretch>
        </p:blipFill>
        <p:spPr bwMode="auto">
          <a:xfrm>
            <a:off x="0" y="6621463"/>
            <a:ext cx="9144000" cy="246062"/>
          </a:xfrm>
          <a:prstGeom prst="rect">
            <a:avLst/>
          </a:prstGeom>
          <a:noFill/>
          <a:ln w="9525">
            <a:noFill/>
            <a:miter lim="800000"/>
            <a:headEnd/>
            <a:tailEnd/>
          </a:ln>
        </p:spPr>
      </p:pic>
      <p:sp>
        <p:nvSpPr>
          <p:cNvPr id="7" name="Title 1"/>
          <p:cNvSpPr txBox="1">
            <a:spLocks/>
          </p:cNvSpPr>
          <p:nvPr userDrawn="1"/>
        </p:nvSpPr>
        <p:spPr>
          <a:xfrm>
            <a:off x="685800" y="4724400"/>
            <a:ext cx="77724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685800" y="3505200"/>
            <a:ext cx="77724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18"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2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lv-LV"/>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211204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991509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lv-LV"/>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909199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6" name="Footer Placeholder 5"/>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1247851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8" name="Footer Placeholder 7"/>
          <p:cNvSpPr>
            <a:spLocks noGrp="1"/>
          </p:cNvSpPr>
          <p:nvPr>
            <p:ph type="ftr" sz="quarter" idx="11"/>
          </p:nvPr>
        </p:nvSpPr>
        <p:spPr/>
        <p:txBody>
          <a:bodyPr/>
          <a:lstStyle/>
          <a:p>
            <a:endParaRPr lang="lv-LV">
              <a:solidFill>
                <a:prstClr val="black">
                  <a:tint val="75000"/>
                </a:prstClr>
              </a:solidFill>
            </a:endParaRPr>
          </a:p>
        </p:txBody>
      </p:sp>
      <p:sp>
        <p:nvSpPr>
          <p:cNvPr id="9" name="Slide Number Placeholder 8"/>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472654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4" name="Footer Placeholder 3"/>
          <p:cNvSpPr>
            <a:spLocks noGrp="1"/>
          </p:cNvSpPr>
          <p:nvPr>
            <p:ph type="ftr" sz="quarter" idx="11"/>
          </p:nvPr>
        </p:nvSpPr>
        <p:spPr/>
        <p:txBody>
          <a:bodyPr/>
          <a:lstStyle/>
          <a:p>
            <a:endParaRPr lang="lv-LV">
              <a:solidFill>
                <a:prstClr val="black">
                  <a:tint val="75000"/>
                </a:prstClr>
              </a:solidFill>
            </a:endParaRPr>
          </a:p>
        </p:txBody>
      </p:sp>
      <p:sp>
        <p:nvSpPr>
          <p:cNvPr id="5" name="Slide Number Placeholder 4"/>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756718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3" name="Footer Placeholder 2"/>
          <p:cNvSpPr>
            <a:spLocks noGrp="1"/>
          </p:cNvSpPr>
          <p:nvPr>
            <p:ph type="ftr" sz="quarter" idx="11"/>
          </p:nvPr>
        </p:nvSpPr>
        <p:spPr/>
        <p:txBody>
          <a:bodyPr/>
          <a:lstStyle/>
          <a:p>
            <a:endParaRPr lang="lv-LV">
              <a:solidFill>
                <a:prstClr val="black">
                  <a:tint val="75000"/>
                </a:prstClr>
              </a:solidFill>
            </a:endParaRPr>
          </a:p>
        </p:txBody>
      </p:sp>
      <p:sp>
        <p:nvSpPr>
          <p:cNvPr id="4" name="Slide Number Placeholder 3"/>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4125504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lv-LV"/>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6" name="Footer Placeholder 5"/>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1730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lv-LV"/>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lv-LV"/>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6" name="Footer Placeholder 5"/>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561976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6323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81000"/>
            <a:ext cx="6096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590800" y="1752600"/>
            <a:ext cx="6096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smtClean="0"/>
              <a:t>Click to edit Master text styles</a:t>
            </a:r>
          </a:p>
        </p:txBody>
      </p:sp>
      <p:sp>
        <p:nvSpPr>
          <p:cNvPr id="24"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25"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0DBD4795-7096-4A07-8057-22738CEC2768}"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97314AB-74C7-4ED6-9814-C3FF59662198}" type="datetimeFigureOut">
              <a:rPr lang="lv-LV" smtClean="0">
                <a:solidFill>
                  <a:prstClr val="black">
                    <a:tint val="75000"/>
                  </a:prstClr>
                </a:solidFill>
              </a:rPr>
              <a:pPr/>
              <a:t>26.11.2020</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462EA3-2BD8-43B0-AD14-C0CA323DF14A}"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353224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657600"/>
            <a:ext cx="6096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2590800" y="381000"/>
            <a:ext cx="6096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smtClean="0"/>
              <a:t>Click to edit Master text styles</a:t>
            </a:r>
          </a:p>
        </p:txBody>
      </p:sp>
      <p:sp>
        <p:nvSpPr>
          <p:cNvPr id="10"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1"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CD2FFF3D-6204-4DA0-8073-32CA88E08600}"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2590800" y="1752600"/>
            <a:ext cx="28956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715000" y="1752600"/>
            <a:ext cx="29718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2"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8"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3296BA5C-603A-4994-B4B8-8CD93C14BF15}"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14"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15" name="Content Placeholder 2"/>
          <p:cNvSpPr>
            <a:spLocks noGrp="1"/>
          </p:cNvSpPr>
          <p:nvPr>
            <p:ph sz="half" idx="1"/>
          </p:nvPr>
        </p:nvSpPr>
        <p:spPr>
          <a:xfrm>
            <a:off x="2590800" y="2386940"/>
            <a:ext cx="28956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3"/>
          <p:cNvSpPr>
            <a:spLocks noGrp="1"/>
          </p:cNvSpPr>
          <p:nvPr>
            <p:ph sz="half" idx="2"/>
          </p:nvPr>
        </p:nvSpPr>
        <p:spPr>
          <a:xfrm>
            <a:off x="5715000" y="2386940"/>
            <a:ext cx="29718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 name="Text Placeholder 21"/>
          <p:cNvSpPr>
            <a:spLocks noGrp="1"/>
          </p:cNvSpPr>
          <p:nvPr>
            <p:ph type="body" sz="quarter" idx="16"/>
          </p:nvPr>
        </p:nvSpPr>
        <p:spPr>
          <a:xfrm>
            <a:off x="2590800" y="1852613"/>
            <a:ext cx="28956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23" name="Text Placeholder 21"/>
          <p:cNvSpPr>
            <a:spLocks noGrp="1"/>
          </p:cNvSpPr>
          <p:nvPr>
            <p:ph type="body" sz="quarter" idx="17"/>
          </p:nvPr>
        </p:nvSpPr>
        <p:spPr>
          <a:xfrm>
            <a:off x="5715000" y="1851953"/>
            <a:ext cx="2971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3"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Slide Number Placeholder 22"/>
          <p:cNvSpPr>
            <a:spLocks noGrp="1"/>
          </p:cNvSpPr>
          <p:nvPr>
            <p:ph type="sldNum" sz="quarter" idx="18"/>
          </p:nvPr>
        </p:nvSpPr>
        <p:spPr>
          <a:xfrm>
            <a:off x="8534400" y="6324600"/>
            <a:ext cx="304800" cy="304800"/>
          </a:xfrm>
        </p:spPr>
        <p:txBody>
          <a:bodyPr/>
          <a:lstStyle>
            <a:lvl1pPr>
              <a:defRPr sz="1000">
                <a:latin typeface="Verdana" pitchFamily="34" charset="0"/>
              </a:defRPr>
            </a:lvl1pPr>
          </a:lstStyle>
          <a:p>
            <a:pPr>
              <a:defRPr/>
            </a:pPr>
            <a:fld id="{234FBC52-36A9-41D4-8DA1-254D285BAB71}"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13"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6"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010AD537-7759-4E41-B7E0-DC2E12D78E92}"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6"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5"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B8095564-E39E-4A98-84FD-89D6093EAC8D}"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272975"/>
            <a:ext cx="2751026"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569527" y="273054"/>
            <a:ext cx="3269672"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90800" y="1435119"/>
            <a:ext cx="2751026"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smtClean="0"/>
              <a:t>Click to edit Master text styles</a:t>
            </a:r>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8"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0ADBE849-6D39-4BD0-8489-1335AE365E2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6621463"/>
            <a:ext cx="9144000" cy="246062"/>
          </a:xfrm>
          <a:prstGeom prst="rect">
            <a:avLst/>
          </a:prstGeom>
          <a:noFill/>
          <a:ln w="9525">
            <a:noFill/>
            <a:miter lim="800000"/>
            <a:headEnd/>
            <a:tailEnd/>
          </a:ln>
        </p:spPr>
      </p:pic>
      <p:pic>
        <p:nvPicPr>
          <p:cNvPr id="5" name="Picture 6"/>
          <p:cNvPicPr>
            <a:picLocks noChangeAspect="1"/>
          </p:cNvPicPr>
          <p:nvPr userDrawn="1"/>
        </p:nvPicPr>
        <p:blipFill>
          <a:blip r:embed="rId3" cstate="print"/>
          <a:srcRect/>
          <a:stretch>
            <a:fillRect/>
          </a:stretch>
        </p:blipFill>
        <p:spPr bwMode="auto">
          <a:xfrm>
            <a:off x="2682875" y="0"/>
            <a:ext cx="3778250" cy="4165600"/>
          </a:xfrm>
          <a:prstGeom prst="rect">
            <a:avLst/>
          </a:prstGeom>
          <a:noFill/>
          <a:ln w="9525">
            <a:noFill/>
            <a:miter lim="800000"/>
            <a:headEnd/>
            <a:tailEnd/>
          </a:ln>
        </p:spPr>
      </p:pic>
      <p:sp>
        <p:nvSpPr>
          <p:cNvPr id="9"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3957" tIns="46979" rIns="93957" bIns="46979" numCol="1" anchor="ctr" anchorCtr="0" compatLnSpc="1">
            <a:prstTxWarp prst="textNoShape">
              <a:avLst/>
            </a:prstTxWarp>
          </a:bodyPr>
          <a:lstStyle/>
          <a:p>
            <a:pPr lvl="0"/>
            <a:r>
              <a:rPr lang="en-US" altLang="lv-LV"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3957" tIns="46979" rIns="93957" bIns="46979" numCol="1" anchor="t" anchorCtr="0" compatLnSpc="1">
            <a:prstTxWarp prst="textNoShape">
              <a:avLst/>
            </a:prstTxWarp>
          </a:bodyPr>
          <a:lstStyle/>
          <a:p>
            <a:pPr lvl="0"/>
            <a:r>
              <a:rPr lang="en-US" altLang="lv-LV" smtClean="0"/>
              <a:t>Click to edit Master text styles</a:t>
            </a:r>
          </a:p>
          <a:p>
            <a:pPr lvl="1"/>
            <a:r>
              <a:rPr lang="en-US" altLang="lv-LV" smtClean="0"/>
              <a:t>Second level</a:t>
            </a:r>
          </a:p>
          <a:p>
            <a:pPr lvl="2"/>
            <a:r>
              <a:rPr lang="en-US" altLang="lv-LV" smtClean="0"/>
              <a:t>Third level</a:t>
            </a:r>
          </a:p>
          <a:p>
            <a:pPr lvl="3"/>
            <a:r>
              <a:rPr lang="en-US" altLang="lv-LV" smtClean="0"/>
              <a:t>Fourth level</a:t>
            </a:r>
          </a:p>
          <a:p>
            <a:pPr lvl="4"/>
            <a:r>
              <a:rPr lang="en-US" altLang="lv-LV"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3957" tIns="46979" rIns="93957" bIns="46979" rtlCol="0" anchor="ctr"/>
          <a:lstStyle>
            <a:lvl1pPr algn="l" defTabSz="939575" eaLnBrk="1" fontAlgn="auto" hangingPunct="1">
              <a:spcBef>
                <a:spcPts val="0"/>
              </a:spcBef>
              <a:spcAft>
                <a:spcPts val="0"/>
              </a:spcAft>
              <a:defRPr sz="1200">
                <a:solidFill>
                  <a:schemeClr val="tx1">
                    <a:tint val="75000"/>
                  </a:schemeClr>
                </a:solidFill>
                <a:latin typeface="+mn-lt"/>
                <a:cs typeface="+mn-cs"/>
              </a:defRPr>
            </a:lvl1pPr>
          </a:lstStyle>
          <a:p>
            <a:pPr>
              <a:defRPr/>
            </a:pPr>
            <a:fld id="{A0E18687-F79F-4B89-83AD-2240221C4999}" type="datetime1">
              <a:rPr lang="en-US"/>
              <a:pPr>
                <a:defRPr/>
              </a:pPr>
              <a:t>11/26/2020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3957" tIns="46979" rIns="93957" bIns="46979" rtlCol="0" anchor="ctr"/>
          <a:lstStyle>
            <a:lvl1pPr algn="ctr" defTabSz="939575"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3957" tIns="46979" rIns="93957" bIns="46979" numCol="1" anchor="ctr" anchorCtr="0" compatLnSpc="1">
            <a:prstTxWarp prst="textNoShape">
              <a:avLst/>
            </a:prstTxWarp>
          </a:bodyPr>
          <a:lstStyle>
            <a:lvl1pPr algn="r" eaLnBrk="1" hangingPunct="1">
              <a:defRPr sz="1200">
                <a:solidFill>
                  <a:srgbClr val="898989"/>
                </a:solidFill>
              </a:defRPr>
            </a:lvl1pPr>
          </a:lstStyle>
          <a:p>
            <a:pPr>
              <a:defRPr/>
            </a:pPr>
            <a:fld id="{E347089E-93C2-4E14-9C5D-16DA1DA7406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Lst>
  <p:timing>
    <p:tnLst>
      <p:par>
        <p:cTn id="1" dur="indefinite" restart="never" nodeType="tmRoot"/>
      </p:par>
    </p:tnLst>
  </p:timing>
  <p:hf hdr="0" ftr="0" dt="0"/>
  <p:txStyles>
    <p:titleStyle>
      <a:lvl1pPr algn="ctr" defTabSz="938213" rtl="0" eaLnBrk="0" fontAlgn="base" hangingPunct="0">
        <a:spcBef>
          <a:spcPct val="0"/>
        </a:spcBef>
        <a:spcAft>
          <a:spcPct val="0"/>
        </a:spcAft>
        <a:defRPr sz="4500" kern="1200">
          <a:solidFill>
            <a:schemeClr val="tx1"/>
          </a:solidFill>
          <a:latin typeface="+mj-lt"/>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897314AB-74C7-4ED6-9814-C3FF59662198}" type="datetimeFigureOut">
              <a:rPr lang="lv-LV" smtClean="0">
                <a:solidFill>
                  <a:prstClr val="black">
                    <a:tint val="75000"/>
                  </a:prstClr>
                </a:solidFill>
                <a:latin typeface="Calibri" panose="020F0502020204030204"/>
                <a:cs typeface="+mn-cs"/>
              </a:rPr>
              <a:pPr defTabSz="685800" fontAlgn="auto">
                <a:spcBef>
                  <a:spcPts val="0"/>
                </a:spcBef>
                <a:spcAft>
                  <a:spcPts val="0"/>
                </a:spcAft>
              </a:pPr>
              <a:t>26.11.2020</a:t>
            </a:fld>
            <a:endParaRPr lang="lv-LV">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lv-LV">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31462EA3-2BD8-43B0-AD14-C0CA323DF14A}" type="slidenum">
              <a:rPr lang="lv-LV" smtClean="0">
                <a:solidFill>
                  <a:prstClr val="black">
                    <a:tint val="75000"/>
                  </a:prstClr>
                </a:solidFill>
                <a:latin typeface="Calibri" panose="020F0502020204030204"/>
                <a:cs typeface="+mn-cs"/>
              </a:rPr>
              <a:pPr defTabSz="685800" fontAlgn="auto">
                <a:spcBef>
                  <a:spcPts val="0"/>
                </a:spcBef>
                <a:spcAft>
                  <a:spcPts val="0"/>
                </a:spcAft>
              </a:pPr>
              <a:t>‹#›</a:t>
            </a:fld>
            <a:endParaRPr lang="lv-LV">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921396646"/>
      </p:ext>
    </p:extLst>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lv-LV"/>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spkc.gov.lv/lv/profesionali/pacientu-drosiba-un-arstniecibas-kvalitate/ieteikumi-arstniecibas-iestad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lawnj.net/information/nursing-home/can-you-sue-a-nursing-home-for-covid-19/"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5800" y="3505200"/>
            <a:ext cx="7772400" cy="960438"/>
          </a:xfrm>
        </p:spPr>
        <p:txBody>
          <a:bodyPr>
            <a:normAutofit/>
          </a:bodyPr>
          <a:lstStyle/>
          <a:p>
            <a:r>
              <a:rPr lang="lv-LV" altLang="en-US" sz="2800" dirty="0" smtClean="0">
                <a:solidFill>
                  <a:srgbClr val="640C1F"/>
                </a:solidFill>
              </a:rPr>
              <a:t>Sociālās aprūpes iestāžu audits/pārbaude 2020</a:t>
            </a:r>
          </a:p>
        </p:txBody>
      </p:sp>
      <p:sp>
        <p:nvSpPr>
          <p:cNvPr id="11268" name="Text Placeholder 3"/>
          <p:cNvSpPr>
            <a:spLocks noGrp="1"/>
          </p:cNvSpPr>
          <p:nvPr>
            <p:ph type="body" sz="quarter" idx="11"/>
          </p:nvPr>
        </p:nvSpPr>
        <p:spPr/>
        <p:txBody>
          <a:bodyPr/>
          <a:lstStyle/>
          <a:p>
            <a:r>
              <a:rPr lang="lv-LV" altLang="en-US" dirty="0" smtClean="0"/>
              <a:t>Rīga, 26.11.2020.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053652" y="381000"/>
            <a:ext cx="6633148" cy="965201"/>
          </a:xfrm>
        </p:spPr>
        <p:txBody>
          <a:bodyPr>
            <a:normAutofit/>
          </a:bodyPr>
          <a:lstStyle/>
          <a:p>
            <a:r>
              <a:rPr lang="lv-LV" sz="2000" dirty="0" smtClean="0">
                <a:solidFill>
                  <a:schemeClr val="accent6">
                    <a:lumMod val="75000"/>
                  </a:schemeClr>
                </a:solidFill>
              </a:rPr>
              <a:t>3. </a:t>
            </a:r>
            <a:r>
              <a:rPr lang="fi-FI" sz="2000" dirty="0" smtClean="0">
                <a:solidFill>
                  <a:schemeClr val="accent6">
                    <a:lumMod val="75000"/>
                  </a:schemeClr>
                </a:solidFill>
              </a:rPr>
              <a:t>Ģimenes </a:t>
            </a:r>
            <a:r>
              <a:rPr lang="fi-FI" sz="2000" dirty="0">
                <a:solidFill>
                  <a:schemeClr val="accent6">
                    <a:lumMod val="75000"/>
                  </a:schemeClr>
                </a:solidFill>
              </a:rPr>
              <a:t>ārsta loma SAC klientiem</a:t>
            </a:r>
            <a:br>
              <a:rPr lang="fi-FI" sz="2000" dirty="0">
                <a:solidFill>
                  <a:schemeClr val="accent6">
                    <a:lumMod val="75000"/>
                  </a:schemeClr>
                </a:solidFill>
              </a:rPr>
            </a:br>
            <a:endParaRPr lang="lv-LV" sz="2000" dirty="0">
              <a:solidFill>
                <a:schemeClr val="accent6">
                  <a:lumMod val="75000"/>
                </a:schemeClr>
              </a:solidFill>
            </a:endParaRPr>
          </a:p>
        </p:txBody>
      </p:sp>
      <p:sp>
        <p:nvSpPr>
          <p:cNvPr id="12291" name="Content Placeholder 2"/>
          <p:cNvSpPr>
            <a:spLocks noGrp="1"/>
          </p:cNvSpPr>
          <p:nvPr>
            <p:ph idx="1"/>
          </p:nvPr>
        </p:nvSpPr>
        <p:spPr>
          <a:xfrm>
            <a:off x="419372" y="2350150"/>
            <a:ext cx="8358868" cy="4502394"/>
          </a:xfrm>
          <a:solidFill>
            <a:schemeClr val="bg1"/>
          </a:solidFill>
        </p:spPr>
        <p:txBody>
          <a:bodyPr>
            <a:noAutofit/>
          </a:bodyPr>
          <a:lstStyle/>
          <a:p>
            <a:pPr>
              <a:spcBef>
                <a:spcPts val="0"/>
              </a:spcBef>
              <a:spcAft>
                <a:spcPts val="600"/>
              </a:spcAft>
            </a:pPr>
            <a:r>
              <a:rPr lang="lv-LV" sz="1600" b="1" dirty="0">
                <a:solidFill>
                  <a:schemeClr val="accent6">
                    <a:lumMod val="75000"/>
                  </a:schemeClr>
                </a:solidFill>
                <a:cs typeface="Arial" charset="0"/>
              </a:rPr>
              <a:t>Inspekcijas komentārs</a:t>
            </a:r>
            <a:r>
              <a:rPr lang="lv-LV" sz="1600" dirty="0">
                <a:solidFill>
                  <a:prstClr val="black"/>
                </a:solidFill>
                <a:cs typeface="Arial" charset="0"/>
              </a:rPr>
              <a:t>: </a:t>
            </a:r>
            <a:endParaRPr lang="lv-LV" sz="1600" dirty="0" smtClean="0">
              <a:solidFill>
                <a:prstClr val="black"/>
              </a:solidFill>
              <a:cs typeface="Arial" charset="0"/>
            </a:endParaRPr>
          </a:p>
          <a:p>
            <a:pPr>
              <a:spcBef>
                <a:spcPts val="0"/>
              </a:spcBef>
              <a:spcAft>
                <a:spcPts val="600"/>
              </a:spcAft>
            </a:pPr>
            <a:r>
              <a:rPr lang="lv-LV" sz="1600" dirty="0" smtClean="0">
                <a:solidFill>
                  <a:prstClr val="black"/>
                </a:solidFill>
                <a:cs typeface="Arial" charset="0"/>
              </a:rPr>
              <a:t>1</a:t>
            </a:r>
            <a:r>
              <a:rPr lang="lv-LV" sz="1400" dirty="0" smtClean="0">
                <a:solidFill>
                  <a:prstClr val="black"/>
                </a:solidFill>
                <a:cs typeface="Arial" charset="0"/>
              </a:rPr>
              <a:t>. Sociālas </a:t>
            </a:r>
            <a:r>
              <a:rPr lang="lv-LV" sz="1400" dirty="0">
                <a:solidFill>
                  <a:prstClr val="black"/>
                </a:solidFill>
                <a:cs typeface="Arial" charset="0"/>
              </a:rPr>
              <a:t>aprūpes pārvaldei, formējot dokumentāciju, no ārsta ir nepieciešamā izziņa (MK.265, 73.pielikums), ka pacientam nav kontrindikāciju ievietošanas SAC (tajā jābūt </a:t>
            </a:r>
            <a:r>
              <a:rPr lang="lv-LV" sz="1400" dirty="0" err="1">
                <a:solidFill>
                  <a:prstClr val="black"/>
                </a:solidFill>
                <a:cs typeface="Arial" charset="0"/>
              </a:rPr>
              <a:t>Dg</a:t>
            </a:r>
            <a:r>
              <a:rPr lang="lv-LV" sz="1400" dirty="0">
                <a:solidFill>
                  <a:prstClr val="black"/>
                </a:solidFill>
                <a:cs typeface="Arial" charset="0"/>
              </a:rPr>
              <a:t>; RTG; alerģiskas reakcijas. NETIEK PRASĪTA INFORMĀCIJA PAR MED.TERAPIJU.</a:t>
            </a:r>
          </a:p>
          <a:p>
            <a:pPr>
              <a:spcBef>
                <a:spcPts val="0"/>
              </a:spcBef>
              <a:spcAft>
                <a:spcPts val="1200"/>
              </a:spcAft>
            </a:pPr>
            <a:r>
              <a:rPr lang="lv-LV" sz="1400" dirty="0" smtClean="0">
                <a:solidFill>
                  <a:prstClr val="black"/>
                </a:solidFill>
                <a:cs typeface="Arial" charset="0"/>
              </a:rPr>
              <a:t>Pie </a:t>
            </a:r>
            <a:r>
              <a:rPr lang="lv-LV" sz="1400" dirty="0">
                <a:solidFill>
                  <a:prstClr val="black"/>
                </a:solidFill>
                <a:cs typeface="Arial" charset="0"/>
              </a:rPr>
              <a:t>iestāšanas SAC </a:t>
            </a:r>
            <a:r>
              <a:rPr lang="lv-LV" sz="1400" dirty="0" smtClean="0">
                <a:solidFill>
                  <a:prstClr val="black"/>
                </a:solidFill>
                <a:cs typeface="Arial" charset="0"/>
              </a:rPr>
              <a:t>– no ĢĀ nepieciešams izraksts </a:t>
            </a:r>
            <a:r>
              <a:rPr lang="lv-LV" sz="1400" dirty="0">
                <a:solidFill>
                  <a:prstClr val="black"/>
                </a:solidFill>
                <a:cs typeface="Arial" charset="0"/>
              </a:rPr>
              <a:t>no ambulatorās kartes (MK265, 12.pielikums, jeb forma 027/u), kurā jābūt atzīmētai terapijai. </a:t>
            </a:r>
          </a:p>
          <a:p>
            <a:pPr marL="285750" indent="-285750">
              <a:spcBef>
                <a:spcPts val="0"/>
              </a:spcBef>
              <a:spcAft>
                <a:spcPts val="600"/>
              </a:spcAft>
              <a:buFont typeface="Wingdings" panose="05000000000000000000" pitchFamily="2" charset="2"/>
              <a:buChar char="§"/>
            </a:pPr>
            <a:r>
              <a:rPr lang="lv-LV" sz="1200" dirty="0" smtClean="0">
                <a:solidFill>
                  <a:prstClr val="black"/>
                </a:solidFill>
                <a:cs typeface="Arial" charset="0"/>
              </a:rPr>
              <a:t>NAV </a:t>
            </a:r>
            <a:r>
              <a:rPr lang="lv-LV" sz="1200" dirty="0">
                <a:solidFill>
                  <a:prstClr val="black"/>
                </a:solidFill>
                <a:cs typeface="Arial" charset="0"/>
              </a:rPr>
              <a:t>atrisināts jautājums, kuram un kad tiek izrakstīta 027/u formā, jo ar sociālā dienesta ienākošiem dokumentiem ir pieejama tikai 73.pielikuma forma (kas bieži vien tiek nepareizi aizpildīta 027/u veidā</a:t>
            </a:r>
            <a:r>
              <a:rPr lang="lv-LV" sz="1200" dirty="0" smtClean="0">
                <a:solidFill>
                  <a:prstClr val="black"/>
                </a:solidFill>
                <a:cs typeface="Arial" charset="0"/>
              </a:rPr>
              <a:t>).</a:t>
            </a:r>
          </a:p>
          <a:p>
            <a:pPr marL="285750" indent="-285750">
              <a:spcBef>
                <a:spcPts val="0"/>
              </a:spcBef>
              <a:spcAft>
                <a:spcPts val="600"/>
              </a:spcAft>
              <a:buFont typeface="Wingdings" panose="05000000000000000000" pitchFamily="2" charset="2"/>
              <a:buChar char="§"/>
            </a:pPr>
            <a:r>
              <a:rPr lang="lv-LV" sz="1200" dirty="0" smtClean="0">
                <a:solidFill>
                  <a:prstClr val="black"/>
                </a:solidFill>
                <a:cs typeface="Arial" charset="0"/>
              </a:rPr>
              <a:t>Ja </a:t>
            </a:r>
            <a:r>
              <a:rPr lang="lv-LV" sz="1200" dirty="0">
                <a:solidFill>
                  <a:prstClr val="black"/>
                </a:solidFill>
                <a:cs typeface="Arial" charset="0"/>
              </a:rPr>
              <a:t>SAC ir reģistrēts kā </a:t>
            </a:r>
            <a:r>
              <a:rPr lang="lv-LV" sz="1200" dirty="0" smtClean="0">
                <a:solidFill>
                  <a:prstClr val="black"/>
                </a:solidFill>
                <a:cs typeface="Arial" charset="0"/>
              </a:rPr>
              <a:t>ĀI vai līgumiski atrunāts pilnvarojums, SAC ir </a:t>
            </a:r>
            <a:r>
              <a:rPr lang="lv-LV" sz="1200" dirty="0">
                <a:solidFill>
                  <a:prstClr val="black"/>
                </a:solidFill>
                <a:cs typeface="Arial" charset="0"/>
              </a:rPr>
              <a:t>tiesības pieprasīt pilnu </a:t>
            </a:r>
            <a:r>
              <a:rPr lang="lv-LV" sz="1200" dirty="0" smtClean="0">
                <a:solidFill>
                  <a:prstClr val="black"/>
                </a:solidFill>
                <a:cs typeface="Arial" charset="0"/>
              </a:rPr>
              <a:t>izrakstu. Ja tāda pilnvarojuma nav –</a:t>
            </a:r>
            <a:r>
              <a:rPr lang="lv-LV" sz="1200" dirty="0">
                <a:solidFill>
                  <a:prstClr val="black"/>
                </a:solidFill>
                <a:cs typeface="Arial" charset="0"/>
              </a:rPr>
              <a:t>tad leģitīmi jālūdz piegādāt šo formu radiniekiem vai aizbildņiem</a:t>
            </a:r>
            <a:r>
              <a:rPr lang="lv-LV" sz="1200" dirty="0" smtClean="0">
                <a:solidFill>
                  <a:prstClr val="black"/>
                </a:solidFill>
                <a:cs typeface="Arial" charset="0"/>
              </a:rPr>
              <a:t>.                     (</a:t>
            </a:r>
            <a:r>
              <a:rPr lang="lv-LV" sz="1200" b="1" dirty="0" smtClean="0">
                <a:solidFill>
                  <a:schemeClr val="accent6">
                    <a:lumMod val="75000"/>
                  </a:schemeClr>
                </a:solidFill>
                <a:cs typeface="Arial" charset="0"/>
              </a:rPr>
              <a:t>RISKS!! </a:t>
            </a:r>
            <a:r>
              <a:rPr lang="lv-LV" sz="1200" dirty="0" smtClean="0">
                <a:solidFill>
                  <a:prstClr val="black"/>
                </a:solidFill>
                <a:cs typeface="Arial" charset="0"/>
              </a:rPr>
              <a:t>netiek </a:t>
            </a:r>
            <a:r>
              <a:rPr lang="lv-LV" sz="1200" dirty="0">
                <a:solidFill>
                  <a:prstClr val="black"/>
                </a:solidFill>
                <a:cs typeface="Arial" charset="0"/>
              </a:rPr>
              <a:t>saņemtas nepieciešamas </a:t>
            </a:r>
            <a:r>
              <a:rPr lang="lv-LV" sz="1200" dirty="0" smtClean="0">
                <a:solidFill>
                  <a:prstClr val="black"/>
                </a:solidFill>
                <a:cs typeface="Arial" charset="0"/>
              </a:rPr>
              <a:t>zāles). </a:t>
            </a:r>
          </a:p>
          <a:p>
            <a:pPr>
              <a:spcBef>
                <a:spcPts val="0"/>
              </a:spcBef>
              <a:spcAft>
                <a:spcPts val="600"/>
              </a:spcAft>
            </a:pPr>
            <a:r>
              <a:rPr lang="lv-LV" sz="1600" dirty="0" smtClean="0">
                <a:solidFill>
                  <a:prstClr val="black"/>
                </a:solidFill>
                <a:cs typeface="Arial" charset="0"/>
              </a:rPr>
              <a:t>2. </a:t>
            </a:r>
            <a:r>
              <a:rPr lang="lv-LV" sz="1400" dirty="0" smtClean="0">
                <a:solidFill>
                  <a:prstClr val="black"/>
                </a:solidFill>
                <a:cs typeface="Arial" charset="0"/>
              </a:rPr>
              <a:t>Apspriežams </a:t>
            </a:r>
            <a:r>
              <a:rPr lang="lv-LV" sz="1400" dirty="0">
                <a:solidFill>
                  <a:prstClr val="black"/>
                </a:solidFill>
                <a:cs typeface="Arial" charset="0"/>
              </a:rPr>
              <a:t>jautājums par </a:t>
            </a:r>
            <a:r>
              <a:rPr lang="lv-LV" sz="1400" b="1" dirty="0">
                <a:solidFill>
                  <a:prstClr val="black"/>
                </a:solidFill>
                <a:cs typeface="Arial" charset="0"/>
              </a:rPr>
              <a:t>SAC un ĢĀ līgumiskām </a:t>
            </a:r>
            <a:r>
              <a:rPr lang="lv-LV" sz="1400" b="1" dirty="0" smtClean="0">
                <a:solidFill>
                  <a:prstClr val="black"/>
                </a:solidFill>
                <a:cs typeface="Arial" charset="0"/>
              </a:rPr>
              <a:t>attiecībām</a:t>
            </a:r>
            <a:endParaRPr lang="lv-LV" sz="1400" dirty="0" smtClean="0">
              <a:solidFill>
                <a:prstClr val="black"/>
              </a:solidFill>
              <a:cs typeface="Arial" charset="0"/>
            </a:endParaRPr>
          </a:p>
          <a:p>
            <a:pPr>
              <a:spcBef>
                <a:spcPts val="0"/>
              </a:spcBef>
              <a:spcAft>
                <a:spcPts val="600"/>
              </a:spcAft>
            </a:pPr>
            <a:r>
              <a:rPr lang="lv-LV" sz="1400" dirty="0" smtClean="0">
                <a:solidFill>
                  <a:prstClr val="black"/>
                </a:solidFill>
                <a:cs typeface="Arial" charset="0"/>
              </a:rPr>
              <a:t>3. </a:t>
            </a:r>
            <a:r>
              <a:rPr lang="lv-LV" sz="1400" dirty="0" smtClean="0">
                <a:solidFill>
                  <a:prstClr val="black"/>
                </a:solidFill>
                <a:cs typeface="Arial" charset="0"/>
              </a:rPr>
              <a:t> Bērnu </a:t>
            </a:r>
            <a:r>
              <a:rPr lang="lv-LV" sz="1400" dirty="0" smtClean="0">
                <a:solidFill>
                  <a:prstClr val="black"/>
                </a:solidFill>
                <a:cs typeface="Arial" charset="0"/>
              </a:rPr>
              <a:t>SAC risināms jautājums par GĀ un pediatra atbildību, iespējams, deleģējot šo atbildību pediatram (t.sk. norīkojumu </a:t>
            </a:r>
            <a:r>
              <a:rPr lang="lv-LV" sz="1400" dirty="0" smtClean="0">
                <a:solidFill>
                  <a:prstClr val="black"/>
                </a:solidFill>
                <a:cs typeface="Arial" charset="0"/>
              </a:rPr>
              <a:t>izsniegšanā, </a:t>
            </a:r>
            <a:r>
              <a:rPr lang="lv-LV" sz="1400" dirty="0" smtClean="0">
                <a:solidFill>
                  <a:prstClr val="black"/>
                </a:solidFill>
                <a:cs typeface="Arial" charset="0"/>
              </a:rPr>
              <a:t>kompensējamo medikamentu </a:t>
            </a:r>
            <a:r>
              <a:rPr lang="lv-LV" sz="1400" dirty="0" smtClean="0">
                <a:solidFill>
                  <a:prstClr val="black"/>
                </a:solidFill>
                <a:cs typeface="Arial" charset="0"/>
              </a:rPr>
              <a:t>izrakstīšanā, vakcinācijā </a:t>
            </a:r>
            <a:r>
              <a:rPr lang="lv-LV" sz="1400" dirty="0" smtClean="0">
                <a:solidFill>
                  <a:prstClr val="black"/>
                </a:solidFill>
                <a:cs typeface="Arial" charset="0"/>
              </a:rPr>
              <a:t>un </a:t>
            </a:r>
            <a:r>
              <a:rPr lang="lv-LV" sz="1400" dirty="0" err="1" smtClean="0">
                <a:solidFill>
                  <a:prstClr val="black"/>
                </a:solidFill>
                <a:cs typeface="Arial" charset="0"/>
              </a:rPr>
              <a:t>tml</a:t>
            </a:r>
            <a:r>
              <a:rPr lang="lv-LV" sz="1400" dirty="0" smtClean="0">
                <a:solidFill>
                  <a:prstClr val="black"/>
                </a:solidFill>
                <a:cs typeface="Arial" charset="0"/>
              </a:rPr>
              <a:t>).</a:t>
            </a:r>
            <a:endParaRPr lang="lv-LV" sz="1400" dirty="0">
              <a:solidFill>
                <a:prstClr val="black"/>
              </a:solidFill>
              <a:cs typeface="Arial" charset="0"/>
            </a:endParaRPr>
          </a:p>
        </p:txBody>
      </p:sp>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10</a:t>
            </a:fld>
            <a:endParaRPr lang="en-US" altLang="en-US" smtClean="0"/>
          </a:p>
        </p:txBody>
      </p:sp>
      <p:sp>
        <p:nvSpPr>
          <p:cNvPr id="6" name="TextBox 5"/>
          <p:cNvSpPr txBox="1"/>
          <p:nvPr/>
        </p:nvSpPr>
        <p:spPr>
          <a:xfrm>
            <a:off x="518615" y="1360068"/>
            <a:ext cx="1535998" cy="353943"/>
          </a:xfrm>
          <a:prstGeom prst="rect">
            <a:avLst/>
          </a:prstGeom>
          <a:noFill/>
        </p:spPr>
        <p:txBody>
          <a:bodyPr wrap="none" rtlCol="0">
            <a:spAutoFit/>
          </a:bodyPr>
          <a:lstStyle/>
          <a:p>
            <a:r>
              <a:rPr lang="lv-LV" sz="1600" b="1" dirty="0">
                <a:solidFill>
                  <a:schemeClr val="accent6">
                    <a:lumMod val="75000"/>
                  </a:schemeClr>
                </a:solidFill>
                <a:latin typeface="Verdana" panose="020B0604030504040204" pitchFamily="34" charset="0"/>
                <a:ea typeface="Verdana" panose="020B0604030504040204" pitchFamily="34" charset="0"/>
              </a:rPr>
              <a:t>Riska</a:t>
            </a:r>
            <a:r>
              <a:rPr lang="lv-LV" b="1" dirty="0" smtClean="0">
                <a:solidFill>
                  <a:schemeClr val="accent6">
                    <a:lumMod val="75000"/>
                  </a:schemeClr>
                </a:solidFill>
              </a:rPr>
              <a:t> </a:t>
            </a:r>
            <a:r>
              <a:rPr lang="lv-LV" sz="1600" b="1" dirty="0" smtClean="0">
                <a:solidFill>
                  <a:schemeClr val="accent6">
                    <a:lumMod val="75000"/>
                  </a:schemeClr>
                </a:solidFill>
                <a:latin typeface="Verdana" panose="020B0604030504040204" pitchFamily="34" charset="0"/>
                <a:ea typeface="Verdana" panose="020B0604030504040204" pitchFamily="34" charset="0"/>
              </a:rPr>
              <a:t>zonas</a:t>
            </a:r>
            <a:endParaRPr lang="lv-LV" sz="1600" b="1" dirty="0">
              <a:solidFill>
                <a:schemeClr val="accent6">
                  <a:lumMod val="75000"/>
                </a:schemeClr>
              </a:solidFill>
              <a:latin typeface="Verdana" panose="020B0604030504040204" pitchFamily="34" charset="0"/>
              <a:ea typeface="Verdana" panose="020B0604030504040204" pitchFamily="34" charset="0"/>
            </a:endParaRPr>
          </a:p>
        </p:txBody>
      </p:sp>
      <p:sp>
        <p:nvSpPr>
          <p:cNvPr id="4" name="TextBox 3"/>
          <p:cNvSpPr txBox="1"/>
          <p:nvPr/>
        </p:nvSpPr>
        <p:spPr>
          <a:xfrm>
            <a:off x="205007" y="1714011"/>
            <a:ext cx="7755521" cy="769441"/>
          </a:xfrm>
          <a:prstGeom prst="rect">
            <a:avLst/>
          </a:prstGeom>
          <a:noFill/>
        </p:spPr>
        <p:txBody>
          <a:bodyPr wrap="none" rtlCol="0">
            <a:spAutoFit/>
          </a:bodyPr>
          <a:lstStyle/>
          <a:p>
            <a:pPr marL="342900" indent="-342900">
              <a:buAutoNum type="arabicPeriod"/>
            </a:pPr>
            <a:r>
              <a:rPr lang="lv-LV" sz="1400" dirty="0" smtClean="0">
                <a:solidFill>
                  <a:prstClr val="black"/>
                </a:solidFill>
                <a:latin typeface="Verdana" panose="020B0604030504040204" pitchFamily="34" charset="0"/>
                <a:ea typeface="Verdana" panose="020B0604030504040204" pitchFamily="34" charset="0"/>
              </a:rPr>
              <a:t>Nepietiekošā </a:t>
            </a:r>
            <a:r>
              <a:rPr lang="lv-LV" sz="1400" dirty="0">
                <a:solidFill>
                  <a:prstClr val="black"/>
                </a:solidFill>
                <a:latin typeface="Verdana" panose="020B0604030504040204" pitchFamily="34" charset="0"/>
                <a:ea typeface="Verdana" panose="020B0604030504040204" pitchFamily="34" charset="0"/>
              </a:rPr>
              <a:t>informācija par klienta diagnozēm un lietojamiem </a:t>
            </a:r>
            <a:r>
              <a:rPr lang="lv-LV" sz="1400" dirty="0" smtClean="0">
                <a:solidFill>
                  <a:prstClr val="black"/>
                </a:solidFill>
                <a:latin typeface="Verdana" panose="020B0604030504040204" pitchFamily="34" charset="0"/>
                <a:ea typeface="Verdana" panose="020B0604030504040204" pitchFamily="34" charset="0"/>
              </a:rPr>
              <a:t>medikamentiem</a:t>
            </a:r>
          </a:p>
          <a:p>
            <a:pPr marL="342900" indent="-342900">
              <a:buAutoNum type="arabicPeriod"/>
            </a:pPr>
            <a:r>
              <a:rPr lang="lv-LV" sz="1400" dirty="0" smtClean="0">
                <a:solidFill>
                  <a:prstClr val="black"/>
                </a:solidFill>
                <a:latin typeface="Verdana" panose="020B0604030504040204" pitchFamily="34" charset="0"/>
                <a:ea typeface="Verdana" panose="020B0604030504040204" pitchFamily="34" charset="0"/>
              </a:rPr>
              <a:t>Nepietiekoša motivācija SAC klientu uzraudzībā</a:t>
            </a:r>
          </a:p>
          <a:p>
            <a:pPr marL="342900" indent="-342900">
              <a:buAutoNum type="arabicPeriod"/>
            </a:pPr>
            <a:endParaRPr lang="lv-LV" sz="1600"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89232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11</a:t>
            </a:fld>
            <a:endParaRPr lang="en-US" altLang="en-US"/>
          </a:p>
        </p:txBody>
      </p:sp>
      <p:pic>
        <p:nvPicPr>
          <p:cNvPr id="7" name="Picture 6"/>
          <p:cNvPicPr>
            <a:picLocks noChangeAspect="1"/>
          </p:cNvPicPr>
          <p:nvPr/>
        </p:nvPicPr>
        <p:blipFill>
          <a:blip r:embed="rId2"/>
          <a:stretch>
            <a:fillRect/>
          </a:stretch>
        </p:blipFill>
        <p:spPr>
          <a:xfrm>
            <a:off x="764558" y="1266825"/>
            <a:ext cx="3848100" cy="5362575"/>
          </a:xfrm>
          <a:prstGeom prst="rect">
            <a:avLst/>
          </a:prstGeom>
        </p:spPr>
      </p:pic>
      <p:pic>
        <p:nvPicPr>
          <p:cNvPr id="8" name="Picture 7"/>
          <p:cNvPicPr>
            <a:picLocks noChangeAspect="1"/>
          </p:cNvPicPr>
          <p:nvPr/>
        </p:nvPicPr>
        <p:blipFill>
          <a:blip r:embed="rId3"/>
          <a:stretch>
            <a:fillRect/>
          </a:stretch>
        </p:blipFill>
        <p:spPr>
          <a:xfrm>
            <a:off x="5292141" y="354842"/>
            <a:ext cx="2562775" cy="3431203"/>
          </a:xfrm>
          <a:prstGeom prst="rect">
            <a:avLst/>
          </a:prstGeom>
        </p:spPr>
      </p:pic>
      <p:pic>
        <p:nvPicPr>
          <p:cNvPr id="9" name="Picture 8"/>
          <p:cNvPicPr>
            <a:picLocks noChangeAspect="1"/>
          </p:cNvPicPr>
          <p:nvPr/>
        </p:nvPicPr>
        <p:blipFill>
          <a:blip r:embed="rId4"/>
          <a:stretch>
            <a:fillRect/>
          </a:stretch>
        </p:blipFill>
        <p:spPr>
          <a:xfrm>
            <a:off x="5962350" y="2922896"/>
            <a:ext cx="2572049" cy="3554104"/>
          </a:xfrm>
          <a:prstGeom prst="rect">
            <a:avLst/>
          </a:prstGeom>
        </p:spPr>
      </p:pic>
      <p:sp>
        <p:nvSpPr>
          <p:cNvPr id="2" name="Rectangle 1"/>
          <p:cNvSpPr/>
          <p:nvPr/>
        </p:nvSpPr>
        <p:spPr>
          <a:xfrm>
            <a:off x="1848051" y="2502568"/>
            <a:ext cx="1010652" cy="42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256421" y="1266825"/>
            <a:ext cx="1395663" cy="263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1232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053652" y="381000"/>
            <a:ext cx="6633148" cy="965201"/>
          </a:xfrm>
        </p:spPr>
        <p:txBody>
          <a:bodyPr>
            <a:normAutofit/>
          </a:bodyPr>
          <a:lstStyle/>
          <a:p>
            <a:r>
              <a:rPr lang="lv-LV" sz="2000" dirty="0" smtClean="0">
                <a:solidFill>
                  <a:schemeClr val="accent6">
                    <a:lumMod val="75000"/>
                  </a:schemeClr>
                </a:solidFill>
              </a:rPr>
              <a:t>4. </a:t>
            </a:r>
            <a:r>
              <a:rPr lang="fi-FI" sz="2000" dirty="0" smtClean="0">
                <a:solidFill>
                  <a:schemeClr val="accent6">
                    <a:lumMod val="75000"/>
                  </a:schemeClr>
                </a:solidFill>
              </a:rPr>
              <a:t>Vai </a:t>
            </a:r>
            <a:r>
              <a:rPr lang="fi-FI" sz="2000" dirty="0">
                <a:solidFill>
                  <a:schemeClr val="accent6">
                    <a:lumMod val="75000"/>
                  </a:schemeClr>
                </a:solidFill>
              </a:rPr>
              <a:t>un kā SAC pārstāv Klienta intereses veselības aprūpes jautājumos?</a:t>
            </a:r>
          </a:p>
        </p:txBody>
      </p:sp>
      <p:sp>
        <p:nvSpPr>
          <p:cNvPr id="12291" name="Content Placeholder 2"/>
          <p:cNvSpPr>
            <a:spLocks noGrp="1"/>
          </p:cNvSpPr>
          <p:nvPr>
            <p:ph idx="1"/>
          </p:nvPr>
        </p:nvSpPr>
        <p:spPr>
          <a:xfrm>
            <a:off x="175532" y="1584203"/>
            <a:ext cx="8358868" cy="4502394"/>
          </a:xfrm>
          <a:solidFill>
            <a:schemeClr val="bg1"/>
          </a:solidFill>
        </p:spPr>
        <p:txBody>
          <a:bodyPr>
            <a:noAutofit/>
          </a:bodyPr>
          <a:lstStyle/>
          <a:p>
            <a:pPr>
              <a:spcBef>
                <a:spcPts val="0"/>
              </a:spcBef>
              <a:spcAft>
                <a:spcPts val="600"/>
              </a:spcAft>
            </a:pPr>
            <a:r>
              <a:rPr lang="lv-LV" sz="1600" b="1" dirty="0">
                <a:solidFill>
                  <a:schemeClr val="accent6">
                    <a:lumMod val="75000"/>
                  </a:schemeClr>
                </a:solidFill>
                <a:cs typeface="Arial" charset="0"/>
              </a:rPr>
              <a:t>Inspekcijas </a:t>
            </a:r>
            <a:r>
              <a:rPr lang="lv-LV" sz="1600" b="1" dirty="0" smtClean="0">
                <a:solidFill>
                  <a:schemeClr val="accent6">
                    <a:lumMod val="75000"/>
                  </a:schemeClr>
                </a:solidFill>
                <a:cs typeface="Arial" charset="0"/>
              </a:rPr>
              <a:t>ieskatā:</a:t>
            </a:r>
            <a:r>
              <a:rPr lang="lv-LV" sz="1600" dirty="0" smtClean="0">
                <a:solidFill>
                  <a:prstClr val="black"/>
                </a:solidFill>
                <a:cs typeface="Arial" charset="0"/>
              </a:rPr>
              <a:t> </a:t>
            </a:r>
          </a:p>
          <a:p>
            <a:pPr>
              <a:spcBef>
                <a:spcPts val="0"/>
              </a:spcBef>
              <a:spcAft>
                <a:spcPts val="600"/>
              </a:spcAft>
            </a:pPr>
            <a:endParaRPr lang="lv-LV" sz="1600" dirty="0" smtClean="0">
              <a:solidFill>
                <a:prstClr val="black"/>
              </a:solidFill>
              <a:cs typeface="Arial" charset="0"/>
            </a:endParaRPr>
          </a:p>
          <a:p>
            <a:pPr>
              <a:spcBef>
                <a:spcPts val="0"/>
              </a:spcBef>
              <a:spcAft>
                <a:spcPts val="600"/>
              </a:spcAft>
            </a:pPr>
            <a:r>
              <a:rPr lang="lv-LV" sz="1600" dirty="0" smtClean="0">
                <a:solidFill>
                  <a:prstClr val="black"/>
                </a:solidFill>
                <a:cs typeface="Arial" charset="0"/>
              </a:rPr>
              <a:t>1. SAC līgumā ar Klientu </a:t>
            </a:r>
            <a:r>
              <a:rPr lang="lv-LV" sz="1600" dirty="0">
                <a:solidFill>
                  <a:prstClr val="black"/>
                </a:solidFill>
                <a:cs typeface="Arial" charset="0"/>
              </a:rPr>
              <a:t>jābūt atrunātam </a:t>
            </a:r>
            <a:r>
              <a:rPr lang="lv-LV" sz="1600" b="1" dirty="0" smtClean="0">
                <a:solidFill>
                  <a:prstClr val="black"/>
                </a:solidFill>
                <a:cs typeface="Arial" charset="0"/>
              </a:rPr>
              <a:t>pilnvarām saņemt un pieprasīt ar</a:t>
            </a:r>
          </a:p>
          <a:p>
            <a:pPr>
              <a:spcBef>
                <a:spcPts val="0"/>
              </a:spcBef>
              <a:spcAft>
                <a:spcPts val="600"/>
              </a:spcAft>
            </a:pPr>
            <a:r>
              <a:rPr lang="lv-LV" sz="1600" b="1" dirty="0" smtClean="0">
                <a:solidFill>
                  <a:prstClr val="black"/>
                </a:solidFill>
                <a:cs typeface="Arial" charset="0"/>
              </a:rPr>
              <a:t>klienta veselības aprūpi saistītu informāciju </a:t>
            </a:r>
            <a:r>
              <a:rPr lang="lv-LV" sz="1600" dirty="0" smtClean="0">
                <a:solidFill>
                  <a:prstClr val="black"/>
                </a:solidFill>
                <a:cs typeface="Arial" charset="0"/>
              </a:rPr>
              <a:t>(savas kompetences ietvaros)</a:t>
            </a:r>
          </a:p>
          <a:p>
            <a:pPr>
              <a:spcBef>
                <a:spcPts val="0"/>
              </a:spcBef>
              <a:spcAft>
                <a:spcPts val="600"/>
              </a:spcAft>
            </a:pPr>
            <a:r>
              <a:rPr lang="lv-LV" sz="1600" dirty="0" smtClean="0">
                <a:solidFill>
                  <a:prstClr val="black"/>
                </a:solidFill>
                <a:cs typeface="Arial" charset="0"/>
              </a:rPr>
              <a:t>2. SAC </a:t>
            </a:r>
            <a:r>
              <a:rPr lang="lv-LV" sz="1600" dirty="0" smtClean="0">
                <a:solidFill>
                  <a:prstClr val="black"/>
                </a:solidFill>
                <a:cs typeface="Arial" charset="0"/>
              </a:rPr>
              <a:t>personālām </a:t>
            </a:r>
            <a:r>
              <a:rPr lang="lv-LV" sz="1600" dirty="0" smtClean="0">
                <a:solidFill>
                  <a:prstClr val="black"/>
                </a:solidFill>
                <a:cs typeface="Arial" charset="0"/>
              </a:rPr>
              <a:t>jābūt tiesībām </a:t>
            </a:r>
            <a:r>
              <a:rPr lang="lv-LV" sz="1600" dirty="0" smtClean="0">
                <a:solidFill>
                  <a:prstClr val="black"/>
                </a:solidFill>
                <a:cs typeface="Arial" charset="0"/>
              </a:rPr>
              <a:t>pavadīt, </a:t>
            </a:r>
            <a:r>
              <a:rPr lang="lv-LV" sz="1600" dirty="0">
                <a:solidFill>
                  <a:prstClr val="black"/>
                </a:solidFill>
                <a:cs typeface="Arial" charset="0"/>
              </a:rPr>
              <a:t>ir </a:t>
            </a:r>
            <a:r>
              <a:rPr lang="lv-LV" sz="1600" dirty="0" smtClean="0">
                <a:solidFill>
                  <a:prstClr val="black"/>
                </a:solidFill>
                <a:cs typeface="Arial" charset="0"/>
              </a:rPr>
              <a:t>jāpavada un jāpiedalās</a:t>
            </a:r>
            <a:r>
              <a:rPr lang="lv-LV" sz="1600" dirty="0" smtClean="0">
                <a:solidFill>
                  <a:prstClr val="black"/>
                </a:solidFill>
                <a:cs typeface="Arial" charset="0"/>
              </a:rPr>
              <a:t> </a:t>
            </a:r>
            <a:r>
              <a:rPr lang="lv-LV" sz="1600" dirty="0" smtClean="0">
                <a:solidFill>
                  <a:prstClr val="black"/>
                </a:solidFill>
                <a:cs typeface="Arial" charset="0"/>
              </a:rPr>
              <a:t>klientu </a:t>
            </a:r>
            <a:r>
              <a:rPr lang="lv-LV" sz="1600" dirty="0" smtClean="0">
                <a:solidFill>
                  <a:prstClr val="black"/>
                </a:solidFill>
                <a:cs typeface="Arial" charset="0"/>
              </a:rPr>
              <a:t>konsultācijā (ja klients neiebilsts), </a:t>
            </a:r>
            <a:r>
              <a:rPr lang="lv-LV" sz="1600" dirty="0" smtClean="0">
                <a:solidFill>
                  <a:prstClr val="black"/>
                </a:solidFill>
                <a:cs typeface="Arial" charset="0"/>
              </a:rPr>
              <a:t>izmeklējumos un tml. </a:t>
            </a:r>
            <a:endParaRPr lang="lv-LV" sz="1600" dirty="0" smtClean="0">
              <a:solidFill>
                <a:prstClr val="black"/>
              </a:solidFill>
              <a:cs typeface="Arial" charset="0"/>
            </a:endParaRPr>
          </a:p>
          <a:p>
            <a:pPr>
              <a:spcBef>
                <a:spcPts val="0"/>
              </a:spcBef>
              <a:spcAft>
                <a:spcPts val="600"/>
              </a:spcAft>
            </a:pPr>
            <a:r>
              <a:rPr lang="lv-LV" sz="1600" dirty="0" smtClean="0">
                <a:solidFill>
                  <a:prstClr val="black"/>
                </a:solidFill>
                <a:cs typeface="Arial" charset="0"/>
              </a:rPr>
              <a:t>Arī </a:t>
            </a:r>
            <a:r>
              <a:rPr lang="lv-LV" sz="1600" dirty="0">
                <a:solidFill>
                  <a:prstClr val="black"/>
                </a:solidFill>
                <a:cs typeface="Arial" charset="0"/>
              </a:rPr>
              <a:t>attālinātās konsultācijās.</a:t>
            </a:r>
          </a:p>
          <a:p>
            <a:pPr>
              <a:spcBef>
                <a:spcPts val="0"/>
              </a:spcBef>
              <a:spcAft>
                <a:spcPts val="600"/>
              </a:spcAft>
            </a:pPr>
            <a:endParaRPr lang="lv-LV" sz="1600" dirty="0" smtClean="0">
              <a:solidFill>
                <a:prstClr val="black"/>
              </a:solidFill>
              <a:cs typeface="Arial" charset="0"/>
            </a:endParaRPr>
          </a:p>
          <a:p>
            <a:pPr marL="342900" indent="-342900">
              <a:spcBef>
                <a:spcPts val="0"/>
              </a:spcBef>
              <a:spcAft>
                <a:spcPts val="600"/>
              </a:spcAft>
              <a:buAutoNum type="arabicPeriod" startAt="3"/>
            </a:pPr>
            <a:r>
              <a:rPr lang="lv-LV" sz="1600" dirty="0" smtClean="0">
                <a:solidFill>
                  <a:prstClr val="black"/>
                </a:solidFill>
                <a:cs typeface="Arial" charset="0"/>
              </a:rPr>
              <a:t>Informētā piekrišana</a:t>
            </a:r>
          </a:p>
          <a:p>
            <a:pPr>
              <a:spcBef>
                <a:spcPts val="0"/>
              </a:spcBef>
              <a:spcAft>
                <a:spcPts val="600"/>
              </a:spcAft>
            </a:pPr>
            <a:endParaRPr lang="lv-LV" sz="1400" dirty="0">
              <a:solidFill>
                <a:prstClr val="black"/>
              </a:solidFill>
              <a:cs typeface="Arial" charset="0"/>
            </a:endParaRPr>
          </a:p>
        </p:txBody>
      </p:sp>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12</a:t>
            </a:fld>
            <a:endParaRPr lang="en-US" altLang="en-US" smtClean="0"/>
          </a:p>
        </p:txBody>
      </p:sp>
      <p:pic>
        <p:nvPicPr>
          <p:cNvPr id="7" name="Picture 6"/>
          <p:cNvPicPr>
            <a:picLocks noChangeAspect="1"/>
          </p:cNvPicPr>
          <p:nvPr/>
        </p:nvPicPr>
        <p:blipFill>
          <a:blip r:embed="rId2"/>
          <a:stretch>
            <a:fillRect/>
          </a:stretch>
        </p:blipFill>
        <p:spPr>
          <a:xfrm>
            <a:off x="4225970" y="3445592"/>
            <a:ext cx="4097422" cy="2641005"/>
          </a:xfrm>
          <a:prstGeom prst="rect">
            <a:avLst/>
          </a:prstGeom>
        </p:spPr>
      </p:pic>
    </p:spTree>
    <p:extLst>
      <p:ext uri="{BB962C8B-B14F-4D97-AF65-F5344CB8AC3E}">
        <p14:creationId xmlns:p14="http://schemas.microsoft.com/office/powerpoint/2010/main" val="3888427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409432" y="1527032"/>
            <a:ext cx="7608627" cy="1337480"/>
          </a:xfrm>
          <a:noFill/>
        </p:spPr>
        <p:txBody>
          <a:bodyPr>
            <a:noAutofit/>
          </a:bodyPr>
          <a:lstStyle/>
          <a:p>
            <a:pPr marL="342900" indent="-342900">
              <a:spcBef>
                <a:spcPts val="0"/>
              </a:spcBef>
              <a:spcAft>
                <a:spcPts val="600"/>
              </a:spcAft>
              <a:buFont typeface="+mj-lt"/>
              <a:buAutoNum type="arabicPeriod"/>
            </a:pPr>
            <a:endParaRPr lang="lv-LV" sz="1600" dirty="0" smtClean="0">
              <a:solidFill>
                <a:prstClr val="black"/>
              </a:solidFill>
              <a:latin typeface="Calibri" panose="020F0502020204030204" pitchFamily="34" charset="0"/>
              <a:cs typeface="Calibri" panose="020F0502020204030204" pitchFamily="34" charset="0"/>
            </a:endParaRPr>
          </a:p>
          <a:p>
            <a:pPr marL="1104900" lvl="1" indent="-342900">
              <a:spcBef>
                <a:spcPts val="0"/>
              </a:spcBef>
              <a:spcAft>
                <a:spcPts val="0"/>
              </a:spcAft>
              <a:buFont typeface="+mj-lt"/>
              <a:buAutoNum type="arabicPeriod"/>
            </a:pPr>
            <a:r>
              <a:rPr lang="lv-LV" sz="1600" dirty="0" smtClean="0">
                <a:solidFill>
                  <a:prstClr val="black"/>
                </a:solidFill>
                <a:latin typeface="Calibri" panose="020F0502020204030204" pitchFamily="34" charset="0"/>
                <a:cs typeface="Calibri" panose="020F0502020204030204" pitchFamily="34" charset="0"/>
              </a:rPr>
              <a:t>Zāļu aprite SAC saistīta ar lielāku risku nekā Zāļu aprite mājās vai stacionārā</a:t>
            </a:r>
          </a:p>
          <a:p>
            <a:pPr marL="1104900" lvl="1" indent="-342900">
              <a:spcBef>
                <a:spcPts val="0"/>
              </a:spcBef>
              <a:spcAft>
                <a:spcPts val="0"/>
              </a:spcAft>
              <a:buFont typeface="+mj-lt"/>
              <a:buAutoNum type="arabicPeriod"/>
            </a:pPr>
            <a:r>
              <a:rPr lang="lv-LV" sz="1600" dirty="0" smtClean="0">
                <a:solidFill>
                  <a:prstClr val="black"/>
                </a:solidFill>
                <a:latin typeface="Calibri" panose="020F0502020204030204" pitchFamily="34" charset="0"/>
                <a:cs typeface="Calibri" panose="020F0502020204030204" pitchFamily="34" charset="0"/>
              </a:rPr>
              <a:t>Zāļu ordināciju un ordināciju izmaiņu </a:t>
            </a:r>
            <a:r>
              <a:rPr lang="lv-LV" sz="1600" b="1" dirty="0" err="1" smtClean="0">
                <a:solidFill>
                  <a:prstClr val="black"/>
                </a:solidFill>
                <a:latin typeface="Calibri" panose="020F0502020204030204" pitchFamily="34" charset="0"/>
                <a:cs typeface="Calibri" panose="020F0502020204030204" pitchFamily="34" charset="0"/>
              </a:rPr>
              <a:t>Nepārskatāmība</a:t>
            </a:r>
            <a:r>
              <a:rPr lang="lv-LV" sz="1600" b="1" dirty="0" smtClean="0">
                <a:solidFill>
                  <a:prstClr val="black"/>
                </a:solidFill>
                <a:latin typeface="Calibri" panose="020F0502020204030204" pitchFamily="34" charset="0"/>
                <a:cs typeface="Calibri" panose="020F0502020204030204" pitchFamily="34" charset="0"/>
              </a:rPr>
              <a:t> </a:t>
            </a:r>
          </a:p>
          <a:p>
            <a:pPr marL="1104900" lvl="1" indent="-342900">
              <a:spcBef>
                <a:spcPts val="0"/>
              </a:spcBef>
              <a:spcAft>
                <a:spcPts val="0"/>
              </a:spcAft>
              <a:buFont typeface="+mj-lt"/>
              <a:buAutoNum type="arabicPeriod"/>
            </a:pPr>
            <a:r>
              <a:rPr lang="lv-LV" sz="1600" dirty="0" smtClean="0">
                <a:solidFill>
                  <a:prstClr val="black"/>
                </a:solidFill>
                <a:latin typeface="Calibri" panose="020F0502020204030204" pitchFamily="34" charset="0"/>
                <a:cs typeface="Calibri" panose="020F0502020204030204" pitchFamily="34" charset="0"/>
              </a:rPr>
              <a:t>Zāļu marķējums sadales </a:t>
            </a:r>
            <a:r>
              <a:rPr lang="lv-LV" sz="1600" dirty="0" smtClean="0">
                <a:solidFill>
                  <a:prstClr val="black"/>
                </a:solidFill>
                <a:latin typeface="Calibri" panose="020F0502020204030204" pitchFamily="34" charset="0"/>
                <a:cs typeface="Calibri" panose="020F0502020204030204" pitchFamily="34" charset="0"/>
              </a:rPr>
              <a:t>procesā</a:t>
            </a:r>
            <a:endParaRPr lang="lv-LV" sz="1600" dirty="0" smtClean="0">
              <a:solidFill>
                <a:prstClr val="black"/>
              </a:solidFill>
              <a:cs typeface="Arial" charset="0"/>
            </a:endParaRPr>
          </a:p>
        </p:txBody>
      </p:sp>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13</a:t>
            </a:fld>
            <a:endParaRPr lang="en-US" altLang="en-US" smtClean="0"/>
          </a:p>
        </p:txBody>
      </p:sp>
      <p:sp>
        <p:nvSpPr>
          <p:cNvPr id="6" name="Title 1"/>
          <p:cNvSpPr>
            <a:spLocks noGrp="1"/>
          </p:cNvSpPr>
          <p:nvPr>
            <p:ph type="title"/>
          </p:nvPr>
        </p:nvSpPr>
        <p:spPr>
          <a:xfrm>
            <a:off x="2367551" y="375692"/>
            <a:ext cx="6633148" cy="965201"/>
          </a:xfrm>
        </p:spPr>
        <p:txBody>
          <a:bodyPr>
            <a:normAutofit/>
          </a:bodyPr>
          <a:lstStyle/>
          <a:p>
            <a:r>
              <a:rPr lang="lv-LV" sz="2000" dirty="0" smtClean="0">
                <a:solidFill>
                  <a:schemeClr val="accent6">
                    <a:lumMod val="75000"/>
                  </a:schemeClr>
                </a:solidFill>
              </a:rPr>
              <a:t>5. ZĀĻU APRITE</a:t>
            </a:r>
            <a:endParaRPr lang="fi-FI" sz="2000" dirty="0">
              <a:solidFill>
                <a:schemeClr val="accent6">
                  <a:lumMod val="75000"/>
                </a:schemeClr>
              </a:solidFill>
            </a:endParaRPr>
          </a:p>
        </p:txBody>
      </p:sp>
      <p:sp>
        <p:nvSpPr>
          <p:cNvPr id="7" name="TextBox 6"/>
          <p:cNvSpPr txBox="1"/>
          <p:nvPr/>
        </p:nvSpPr>
        <p:spPr>
          <a:xfrm>
            <a:off x="518615" y="1521425"/>
            <a:ext cx="1535998" cy="353943"/>
          </a:xfrm>
          <a:prstGeom prst="rect">
            <a:avLst/>
          </a:prstGeom>
          <a:noFill/>
        </p:spPr>
        <p:txBody>
          <a:bodyPr wrap="none" rtlCol="0">
            <a:spAutoFit/>
          </a:bodyPr>
          <a:lstStyle/>
          <a:p>
            <a:r>
              <a:rPr lang="lv-LV" sz="1600" b="1" dirty="0">
                <a:solidFill>
                  <a:schemeClr val="accent6">
                    <a:lumMod val="75000"/>
                  </a:schemeClr>
                </a:solidFill>
                <a:latin typeface="Verdana" panose="020B0604030504040204" pitchFamily="34" charset="0"/>
                <a:ea typeface="Verdana" panose="020B0604030504040204" pitchFamily="34" charset="0"/>
              </a:rPr>
              <a:t>Riska</a:t>
            </a:r>
            <a:r>
              <a:rPr lang="lv-LV" b="1" dirty="0" smtClean="0">
                <a:solidFill>
                  <a:schemeClr val="accent6">
                    <a:lumMod val="75000"/>
                  </a:schemeClr>
                </a:solidFill>
              </a:rPr>
              <a:t> </a:t>
            </a:r>
            <a:r>
              <a:rPr lang="lv-LV" sz="1600" b="1" dirty="0" smtClean="0">
                <a:solidFill>
                  <a:schemeClr val="accent6">
                    <a:lumMod val="75000"/>
                  </a:schemeClr>
                </a:solidFill>
                <a:latin typeface="Verdana" panose="020B0604030504040204" pitchFamily="34" charset="0"/>
                <a:ea typeface="Verdana" panose="020B0604030504040204" pitchFamily="34" charset="0"/>
              </a:rPr>
              <a:t>zonas</a:t>
            </a:r>
            <a:endParaRPr lang="lv-LV" sz="1600" b="1" dirty="0">
              <a:solidFill>
                <a:schemeClr val="accent6">
                  <a:lumMod val="75000"/>
                </a:schemeClr>
              </a:solidFill>
              <a:latin typeface="Verdana" panose="020B0604030504040204" pitchFamily="34" charset="0"/>
              <a:ea typeface="Verdana" panose="020B0604030504040204" pitchFamily="34" charset="0"/>
            </a:endParaRPr>
          </a:p>
        </p:txBody>
      </p:sp>
      <p:sp>
        <p:nvSpPr>
          <p:cNvPr id="3" name="TextBox 2"/>
          <p:cNvSpPr txBox="1"/>
          <p:nvPr/>
        </p:nvSpPr>
        <p:spPr>
          <a:xfrm>
            <a:off x="518614" y="2799070"/>
            <a:ext cx="7915701" cy="3677930"/>
          </a:xfrm>
          <a:prstGeom prst="rect">
            <a:avLst/>
          </a:prstGeom>
          <a:noFill/>
        </p:spPr>
        <p:txBody>
          <a:bodyPr wrap="square" rtlCol="0">
            <a:spAutoFit/>
          </a:bodyPr>
          <a:lstStyle/>
          <a:p>
            <a:pPr algn="just"/>
            <a:r>
              <a:rPr lang="lv-LV" sz="1200" dirty="0">
                <a:latin typeface="Calibri" panose="020F0502020204030204" pitchFamily="34" charset="0"/>
                <a:cs typeface="Calibri" panose="020F0502020204030204" pitchFamily="34" charset="0"/>
              </a:rPr>
              <a:t>MK 220 48.p. </a:t>
            </a:r>
            <a:r>
              <a:rPr lang="lv-LV" sz="1200" b="1" dirty="0">
                <a:latin typeface="Calibri" panose="020F0502020204030204" pitchFamily="34" charset="0"/>
                <a:cs typeface="Calibri" panose="020F0502020204030204" pitchFamily="34" charset="0"/>
              </a:rPr>
              <a:t>Zāles lieto, pamatojoties uz ārstniecības personas ierakstu slimības </a:t>
            </a:r>
            <a:r>
              <a:rPr lang="lv-LV" sz="1200" b="1" dirty="0" smtClean="0">
                <a:latin typeface="Calibri" panose="020F0502020204030204" pitchFamily="34" charset="0"/>
                <a:cs typeface="Calibri" panose="020F0502020204030204" pitchFamily="34" charset="0"/>
              </a:rPr>
              <a:t>vēsturē </a:t>
            </a:r>
            <a:r>
              <a:rPr lang="lv-LV" sz="1200" dirty="0" smtClean="0">
                <a:latin typeface="Calibri" panose="020F0502020204030204" pitchFamily="34" charset="0"/>
                <a:cs typeface="Calibri" panose="020F0502020204030204" pitchFamily="34" charset="0"/>
              </a:rPr>
              <a:t>(ordinācijas lapa ir slimības vēstures sastāvdaļa)</a:t>
            </a:r>
            <a:r>
              <a:rPr lang="lv-LV" sz="1200" b="1" dirty="0" smtClean="0">
                <a:latin typeface="Calibri" panose="020F0502020204030204" pitchFamily="34" charset="0"/>
                <a:cs typeface="Calibri" panose="020F0502020204030204" pitchFamily="34" charset="0"/>
              </a:rPr>
              <a:t>  </a:t>
            </a:r>
            <a:r>
              <a:rPr lang="lv-LV" sz="1200" b="1" dirty="0">
                <a:latin typeface="Calibri" panose="020F0502020204030204" pitchFamily="34" charset="0"/>
                <a:cs typeface="Calibri" panose="020F0502020204030204" pitchFamily="34" charset="0"/>
              </a:rPr>
              <a:t>vai ambulatorā pacienta medicīniskajā kartē, </a:t>
            </a:r>
            <a:r>
              <a:rPr lang="lv-LV" sz="1200" dirty="0">
                <a:latin typeface="Calibri" panose="020F0502020204030204" pitchFamily="34" charset="0"/>
                <a:cs typeface="Calibri" panose="020F0502020204030204" pitchFamily="34" charset="0"/>
              </a:rPr>
              <a:t>kas nozīmē to, ka:</a:t>
            </a:r>
          </a:p>
          <a:p>
            <a:pPr algn="just"/>
            <a:r>
              <a:rPr lang="lv-LV" sz="1200" dirty="0">
                <a:latin typeface="Calibri" panose="020F0502020204030204" pitchFamily="34" charset="0"/>
                <a:cs typeface="Calibri" panose="020F0502020204030204" pitchFamily="34" charset="0"/>
              </a:rPr>
              <a:t>-visiem zāļu nozīmējumiem jābūt nepārprotami dokumentētiem, izsekojamiem gan nozīmējum laika ziņā, gan tās ārstniecības personas ziņā, kura šīs zāles ordinējusi, gan </a:t>
            </a:r>
            <a:r>
              <a:rPr lang="lv-LV" sz="1200" dirty="0" smtClean="0">
                <a:latin typeface="Calibri" panose="020F0502020204030204" pitchFamily="34" charset="0"/>
                <a:cs typeface="Calibri" panose="020F0502020204030204" pitchFamily="34" charset="0"/>
              </a:rPr>
              <a:t>jebkurām </a:t>
            </a:r>
            <a:r>
              <a:rPr lang="lv-LV" sz="1200" dirty="0">
                <a:latin typeface="Calibri" panose="020F0502020204030204" pitchFamily="34" charset="0"/>
                <a:cs typeface="Calibri" panose="020F0502020204030204" pitchFamily="34" charset="0"/>
              </a:rPr>
              <a:t>izmaiņām devā vai lietošanas biežumā, ilgumā, izlietojumā.</a:t>
            </a:r>
          </a:p>
          <a:p>
            <a:pPr algn="just"/>
            <a:r>
              <a:rPr lang="lv-LV" sz="1200" dirty="0">
                <a:latin typeface="Calibri" panose="020F0502020204030204" pitchFamily="34" charset="0"/>
                <a:cs typeface="Calibri" panose="020F0502020204030204" pitchFamily="34" charset="0"/>
              </a:rPr>
              <a:t>-izrakstot no stacionāra vai pēc speciālista konsultācijas, pacientam tiek izsniegts izraksts, </a:t>
            </a:r>
            <a:r>
              <a:rPr lang="lv-LV" sz="1200" dirty="0" smtClean="0">
                <a:latin typeface="Calibri" panose="020F0502020204030204" pitchFamily="34" charset="0"/>
                <a:cs typeface="Calibri" panose="020F0502020204030204" pitchFamily="34" charset="0"/>
              </a:rPr>
              <a:t>kurā </a:t>
            </a:r>
            <a:r>
              <a:rPr lang="lv-LV" sz="1200" dirty="0">
                <a:latin typeface="Calibri" panose="020F0502020204030204" pitchFamily="34" charset="0"/>
                <a:cs typeface="Calibri" panose="020F0502020204030204" pitchFamily="34" charset="0"/>
              </a:rPr>
              <a:t>specialists norāda rekomendācijas, kas īstenojamas  ģimenes ārsta uzraudzībā (šis punkts ir iekļauts praktiski visos izrakstos- turpināt ārstēšanu ambulatori ģimenes ārsta uzraudzībā), </a:t>
            </a:r>
            <a:r>
              <a:rPr lang="lv-LV" sz="1200" dirty="0" smtClean="0">
                <a:latin typeface="Calibri" panose="020F0502020204030204" pitchFamily="34" charset="0"/>
                <a:cs typeface="Calibri" panose="020F0502020204030204" pitchFamily="34" charset="0"/>
              </a:rPr>
              <a:t>līdz </a:t>
            </a:r>
            <a:r>
              <a:rPr lang="lv-LV" sz="1200" dirty="0">
                <a:latin typeface="Calibri" panose="020F0502020204030204" pitchFamily="34" charset="0"/>
                <a:cs typeface="Calibri" panose="020F0502020204030204" pitchFamily="34" charset="0"/>
              </a:rPr>
              <a:t>ar to zāļu turpināšana, saskaņojot no jauna nozīmētās ar jau </a:t>
            </a:r>
            <a:r>
              <a:rPr lang="lv-LV" sz="1200" dirty="0" smtClean="0">
                <a:latin typeface="Calibri" panose="020F0502020204030204" pitchFamily="34" charset="0"/>
                <a:cs typeface="Calibri" panose="020F0502020204030204" pitchFamily="34" charset="0"/>
              </a:rPr>
              <a:t>iepriekš ordinētajām</a:t>
            </a:r>
            <a:r>
              <a:rPr lang="lv-LV" sz="1200" dirty="0">
                <a:latin typeface="Calibri" panose="020F0502020204030204" pitchFamily="34" charset="0"/>
                <a:cs typeface="Calibri" panose="020F0502020204030204" pitchFamily="34" charset="0"/>
              </a:rPr>
              <a:t>, ir ģimenes ārsta kompetencē, bet SAC kā klienta pārstāvis realizē (atbalsta) klienta pienākumu izpildīt rekomendācijas. Ja SAC strādā Ārsts, kurš nav ģimenes Ārsts, šie pienākumi un atbildība saskaņojami, nodrošinot, ka ģimenes Ārsts ir informēts par sava pacienta ārstniecības procesa turpināšanu.</a:t>
            </a:r>
          </a:p>
          <a:p>
            <a:pPr algn="just"/>
            <a:r>
              <a:rPr lang="lv-LV" sz="1200" dirty="0">
                <a:latin typeface="Calibri" panose="020F0502020204030204" pitchFamily="34" charset="0"/>
                <a:cs typeface="Calibri" panose="020F0502020204030204" pitchFamily="34" charset="0"/>
              </a:rPr>
              <a:t>-</a:t>
            </a:r>
            <a:r>
              <a:rPr lang="lv-LV" sz="1200" b="1" dirty="0">
                <a:latin typeface="Calibri" panose="020F0502020204030204" pitchFamily="34" charset="0"/>
                <a:cs typeface="Calibri" panose="020F0502020204030204" pitchFamily="34" charset="0"/>
              </a:rPr>
              <a:t>SAC būtu jābūt atrunātam (dokumentētam) procesam</a:t>
            </a:r>
            <a:r>
              <a:rPr lang="lv-LV" sz="1200" dirty="0">
                <a:latin typeface="Calibri" panose="020F0502020204030204" pitchFamily="34" charset="0"/>
                <a:cs typeface="Calibri" panose="020F0502020204030204" pitchFamily="34" charset="0"/>
              </a:rPr>
              <a:t>, kā māsa saskaņo ar ģimenes ārstu ordinācijas pēc klienta izrakstīšanas no stacionāra vai konsultācijas līdz ģimenes ārsta veiktai ambulatorai apskatei un ordināciju apstiprināšanai. Veicot izmaiņas ordināciju sarakstā, māsai būtu jānorāda zāļu nozīmēšanas datums un dokuments, uz kā pamata māsa izmaiņas veic (piemēram, 28.okt., neirologs, izraksts no </a:t>
            </a:r>
            <a:r>
              <a:rPr lang="lv-LV" sz="1200" dirty="0" err="1">
                <a:latin typeface="Calibri" panose="020F0502020204030204" pitchFamily="34" charset="0"/>
                <a:cs typeface="Calibri" panose="020F0502020204030204" pitchFamily="34" charset="0"/>
              </a:rPr>
              <a:t>stac</a:t>
            </a:r>
            <a:r>
              <a:rPr lang="lv-LV" sz="1200" dirty="0">
                <a:latin typeface="Calibri" panose="020F0502020204030204" pitchFamily="34" charset="0"/>
                <a:cs typeface="Calibri" panose="020F0502020204030204" pitchFamily="34" charset="0"/>
              </a:rPr>
              <a:t>.), savukārt, ārstam veicams saskaņojums, veicot ierakstus ambulatorajā kartē un saskaņojot izmaiņas zāļu ordinācijās.</a:t>
            </a:r>
          </a:p>
          <a:p>
            <a:pPr algn="just"/>
            <a:r>
              <a:rPr lang="lv-LV" sz="1200" dirty="0">
                <a:latin typeface="Calibri" panose="020F0502020204030204" pitchFamily="34" charset="0"/>
                <a:cs typeface="Calibri" panose="020F0502020204030204" pitchFamily="34" charset="0"/>
              </a:rPr>
              <a:t>-zāļu ordināciju lapā būtu jāparādās jebkurām zālēm, kuras māsa kādu veselības iemeslu dēļ ar vai bez mutiska </a:t>
            </a:r>
            <a:r>
              <a:rPr lang="lv-LV" sz="1200" dirty="0" err="1">
                <a:latin typeface="Calibri" panose="020F0502020204030204" pitchFamily="34" charset="0"/>
                <a:cs typeface="Calibri" panose="020F0502020204030204" pitchFamily="34" charset="0"/>
              </a:rPr>
              <a:t>utml</a:t>
            </a:r>
            <a:r>
              <a:rPr lang="lv-LV" sz="1200" dirty="0">
                <a:latin typeface="Calibri" panose="020F0502020204030204" pitchFamily="34" charset="0"/>
                <a:cs typeface="Calibri" panose="020F0502020204030204" pitchFamily="34" charset="0"/>
              </a:rPr>
              <a:t>. saskaņojuma ar ārstu dod klientam, norādot zāļu nosaukumu, datumu, iemeslu (māsu dokumentācijā). Ārstam, lai pieņemtu klīniskus lēmumus, jāredz visu zāļu ordināciju kopaina (tai </a:t>
            </a:r>
            <a:r>
              <a:rPr lang="lv-LV" sz="1200" dirty="0" err="1">
                <a:latin typeface="Calibri" panose="020F0502020204030204" pitchFamily="34" charset="0"/>
                <a:cs typeface="Calibri" panose="020F0502020204030204" pitchFamily="34" charset="0"/>
              </a:rPr>
              <a:t>sk,papildu</a:t>
            </a:r>
            <a:r>
              <a:rPr lang="lv-LV" sz="1200" dirty="0">
                <a:latin typeface="Calibri" panose="020F0502020204030204" pitchFamily="34" charset="0"/>
                <a:cs typeface="Calibri" panose="020F0502020204030204" pitchFamily="34" charset="0"/>
              </a:rPr>
              <a:t> iedotas asinsspiediena, temperatūras vai sāpju zāles, insulīns </a:t>
            </a:r>
            <a:r>
              <a:rPr lang="lv-LV" sz="1200" dirty="0" err="1">
                <a:latin typeface="Calibri" panose="020F0502020204030204" pitchFamily="34" charset="0"/>
                <a:cs typeface="Calibri" panose="020F0502020204030204" pitchFamily="34" charset="0"/>
              </a:rPr>
              <a:t>utml</a:t>
            </a:r>
            <a:r>
              <a:rPr lang="lv-LV" sz="1200" dirty="0" smtClean="0">
                <a:latin typeface="Calibri" panose="020F0502020204030204" pitchFamily="34" charset="0"/>
                <a:cs typeface="Calibri" panose="020F0502020204030204" pitchFamily="34" charset="0"/>
              </a:rPr>
              <a:t>.).</a:t>
            </a:r>
            <a:r>
              <a:rPr lang="lv-LV" dirty="0" smtClean="0"/>
              <a:t> </a:t>
            </a:r>
            <a:endParaRPr lang="lv-LV" dirty="0"/>
          </a:p>
        </p:txBody>
      </p:sp>
    </p:spTree>
    <p:extLst>
      <p:ext uri="{BB962C8B-B14F-4D97-AF65-F5344CB8AC3E}">
        <p14:creationId xmlns:p14="http://schemas.microsoft.com/office/powerpoint/2010/main" val="1869316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9938" y="2500437"/>
            <a:ext cx="1133669" cy="1376598"/>
          </a:xfrm>
          <a:prstGeom prst="rect">
            <a:avLst/>
          </a:prstGeom>
        </p:spPr>
      </p:pic>
      <p:sp>
        <p:nvSpPr>
          <p:cNvPr id="9" name="Rectangle 8"/>
          <p:cNvSpPr/>
          <p:nvPr/>
        </p:nvSpPr>
        <p:spPr>
          <a:xfrm>
            <a:off x="2149826" y="4720884"/>
            <a:ext cx="840224" cy="432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lv-LV" sz="825" dirty="0">
                <a:solidFill>
                  <a:prstClr val="black"/>
                </a:solidFill>
              </a:rPr>
              <a:t>Zāļu ievadīšana SW un/vai ordinācijās</a:t>
            </a:r>
          </a:p>
        </p:txBody>
      </p:sp>
      <p:pic>
        <p:nvPicPr>
          <p:cNvPr id="14" name="Picture 13"/>
          <p:cNvPicPr>
            <a:picLocks noChangeAspect="1"/>
          </p:cNvPicPr>
          <p:nvPr/>
        </p:nvPicPr>
        <p:blipFill>
          <a:blip r:embed="rId3"/>
          <a:stretch>
            <a:fillRect/>
          </a:stretch>
        </p:blipFill>
        <p:spPr>
          <a:xfrm>
            <a:off x="993622" y="4123921"/>
            <a:ext cx="499699" cy="534562"/>
          </a:xfrm>
          <a:prstGeom prst="rect">
            <a:avLst/>
          </a:prstGeom>
        </p:spPr>
      </p:pic>
      <p:sp>
        <p:nvSpPr>
          <p:cNvPr id="15" name="TextBox 14"/>
          <p:cNvSpPr txBox="1"/>
          <p:nvPr/>
        </p:nvSpPr>
        <p:spPr>
          <a:xfrm>
            <a:off x="790640" y="4748010"/>
            <a:ext cx="947695" cy="369332"/>
          </a:xfrm>
          <a:prstGeom prst="rect">
            <a:avLst/>
          </a:prstGeom>
          <a:noFill/>
        </p:spPr>
        <p:txBody>
          <a:bodyPr wrap="none" rtlCol="0">
            <a:spAutoFit/>
          </a:bodyPr>
          <a:lstStyle/>
          <a:p>
            <a:pPr defTabSz="685800" fontAlgn="auto">
              <a:spcBef>
                <a:spcPts val="0"/>
              </a:spcBef>
              <a:spcAft>
                <a:spcPts val="0"/>
              </a:spcAft>
            </a:pPr>
            <a:r>
              <a:rPr lang="lv-LV" sz="900" b="1" dirty="0" smtClean="0">
                <a:solidFill>
                  <a:prstClr val="black"/>
                </a:solidFill>
                <a:latin typeface="Calibri" panose="020F0502020204030204"/>
                <a:cs typeface="+mn-cs"/>
              </a:rPr>
              <a:t>Ģimenes ārsts 1</a:t>
            </a:r>
            <a:endParaRPr lang="lv-LV" sz="900" b="1" dirty="0">
              <a:solidFill>
                <a:prstClr val="black"/>
              </a:solidFill>
              <a:latin typeface="Calibri" panose="020F0502020204030204"/>
              <a:cs typeface="+mn-cs"/>
            </a:endParaRPr>
          </a:p>
          <a:p>
            <a:pPr defTabSz="685800" fontAlgn="auto">
              <a:spcBef>
                <a:spcPts val="0"/>
              </a:spcBef>
              <a:spcAft>
                <a:spcPts val="0"/>
              </a:spcAft>
            </a:pPr>
            <a:r>
              <a:rPr lang="lv-LV" sz="900" b="1" dirty="0">
                <a:solidFill>
                  <a:prstClr val="black"/>
                </a:solidFill>
                <a:latin typeface="Calibri" panose="020F0502020204030204"/>
                <a:cs typeface="+mn-cs"/>
              </a:rPr>
              <a:t> nosūtījums</a:t>
            </a:r>
          </a:p>
        </p:txBody>
      </p:sp>
      <p:pic>
        <p:nvPicPr>
          <p:cNvPr id="21" name="Picture 20"/>
          <p:cNvPicPr>
            <a:picLocks noChangeAspect="1"/>
          </p:cNvPicPr>
          <p:nvPr/>
        </p:nvPicPr>
        <p:blipFill>
          <a:blip r:embed="rId4"/>
          <a:stretch>
            <a:fillRect/>
          </a:stretch>
        </p:blipFill>
        <p:spPr>
          <a:xfrm>
            <a:off x="2294851" y="4174970"/>
            <a:ext cx="436846" cy="499833"/>
          </a:xfrm>
          <a:prstGeom prst="rect">
            <a:avLst/>
          </a:prstGeom>
        </p:spPr>
      </p:pic>
      <p:pic>
        <p:nvPicPr>
          <p:cNvPr id="22" name="Picture 21"/>
          <p:cNvPicPr>
            <a:picLocks noChangeAspect="1"/>
          </p:cNvPicPr>
          <p:nvPr/>
        </p:nvPicPr>
        <p:blipFill>
          <a:blip r:embed="rId4"/>
          <a:stretch>
            <a:fillRect/>
          </a:stretch>
        </p:blipFill>
        <p:spPr>
          <a:xfrm>
            <a:off x="5742266" y="4248177"/>
            <a:ext cx="436846" cy="499833"/>
          </a:xfrm>
          <a:prstGeom prst="rect">
            <a:avLst/>
          </a:prstGeom>
        </p:spPr>
      </p:pic>
      <p:sp>
        <p:nvSpPr>
          <p:cNvPr id="35" name="Rectangle 34"/>
          <p:cNvSpPr/>
          <p:nvPr/>
        </p:nvSpPr>
        <p:spPr>
          <a:xfrm>
            <a:off x="5568439" y="4693158"/>
            <a:ext cx="840224" cy="432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lv-LV" sz="825" dirty="0">
                <a:solidFill>
                  <a:prstClr val="black"/>
                </a:solidFill>
              </a:rPr>
              <a:t>Zāļu </a:t>
            </a:r>
            <a:r>
              <a:rPr lang="lv-LV" sz="825" dirty="0" smtClean="0">
                <a:solidFill>
                  <a:prstClr val="black"/>
                </a:solidFill>
              </a:rPr>
              <a:t>korekcija</a:t>
            </a:r>
            <a:endParaRPr lang="lv-LV" sz="825" dirty="0">
              <a:solidFill>
                <a:prstClr val="black"/>
              </a:solidFill>
            </a:endParaRPr>
          </a:p>
        </p:txBody>
      </p:sp>
      <p:pic>
        <p:nvPicPr>
          <p:cNvPr id="39" name="Picture 38"/>
          <p:cNvPicPr>
            <a:picLocks noChangeAspect="1"/>
          </p:cNvPicPr>
          <p:nvPr/>
        </p:nvPicPr>
        <p:blipFill>
          <a:blip r:embed="rId5"/>
          <a:stretch>
            <a:fillRect/>
          </a:stretch>
        </p:blipFill>
        <p:spPr>
          <a:xfrm>
            <a:off x="4476283" y="1308786"/>
            <a:ext cx="419825" cy="391523"/>
          </a:xfrm>
          <a:prstGeom prst="rect">
            <a:avLst/>
          </a:prstGeom>
        </p:spPr>
      </p:pic>
      <p:pic>
        <p:nvPicPr>
          <p:cNvPr id="40" name="Picture 39"/>
          <p:cNvPicPr>
            <a:picLocks noChangeAspect="1"/>
          </p:cNvPicPr>
          <p:nvPr/>
        </p:nvPicPr>
        <p:blipFill>
          <a:blip r:embed="rId6"/>
          <a:stretch>
            <a:fillRect/>
          </a:stretch>
        </p:blipFill>
        <p:spPr>
          <a:xfrm>
            <a:off x="5311180" y="1997376"/>
            <a:ext cx="416088" cy="393226"/>
          </a:xfrm>
          <a:prstGeom prst="rect">
            <a:avLst/>
          </a:prstGeom>
        </p:spPr>
      </p:pic>
      <p:pic>
        <p:nvPicPr>
          <p:cNvPr id="41" name="Picture 40"/>
          <p:cNvPicPr>
            <a:picLocks noChangeAspect="1"/>
          </p:cNvPicPr>
          <p:nvPr/>
        </p:nvPicPr>
        <p:blipFill>
          <a:blip r:embed="rId6"/>
          <a:stretch>
            <a:fillRect/>
          </a:stretch>
        </p:blipFill>
        <p:spPr>
          <a:xfrm>
            <a:off x="5057541" y="1774896"/>
            <a:ext cx="416088" cy="393226"/>
          </a:xfrm>
          <a:prstGeom prst="rect">
            <a:avLst/>
          </a:prstGeom>
        </p:spPr>
      </p:pic>
      <p:pic>
        <p:nvPicPr>
          <p:cNvPr id="42" name="Picture 41"/>
          <p:cNvPicPr>
            <a:picLocks noChangeAspect="1"/>
          </p:cNvPicPr>
          <p:nvPr/>
        </p:nvPicPr>
        <p:blipFill>
          <a:blip r:embed="rId6"/>
          <a:stretch>
            <a:fillRect/>
          </a:stretch>
        </p:blipFill>
        <p:spPr>
          <a:xfrm>
            <a:off x="4731755" y="1514610"/>
            <a:ext cx="416088" cy="393226"/>
          </a:xfrm>
          <a:prstGeom prst="rect">
            <a:avLst/>
          </a:prstGeom>
        </p:spPr>
      </p:pic>
      <p:pic>
        <p:nvPicPr>
          <p:cNvPr id="44" name="Picture 43"/>
          <p:cNvPicPr>
            <a:picLocks noChangeAspect="1"/>
          </p:cNvPicPr>
          <p:nvPr/>
        </p:nvPicPr>
        <p:blipFill>
          <a:blip r:embed="rId7"/>
          <a:stretch>
            <a:fillRect/>
          </a:stretch>
        </p:blipFill>
        <p:spPr>
          <a:xfrm>
            <a:off x="1044965" y="1404876"/>
            <a:ext cx="600867" cy="553037"/>
          </a:xfrm>
          <a:prstGeom prst="rect">
            <a:avLst/>
          </a:prstGeom>
        </p:spPr>
      </p:pic>
      <p:sp>
        <p:nvSpPr>
          <p:cNvPr id="45" name="TextBox 44"/>
          <p:cNvSpPr txBox="1"/>
          <p:nvPr/>
        </p:nvSpPr>
        <p:spPr>
          <a:xfrm>
            <a:off x="1042313" y="1999401"/>
            <a:ext cx="689612" cy="369332"/>
          </a:xfrm>
          <a:prstGeom prst="rect">
            <a:avLst/>
          </a:prstGeom>
          <a:noFill/>
        </p:spPr>
        <p:txBody>
          <a:bodyPr wrap="none" rtlCol="0">
            <a:spAutoFit/>
          </a:bodyPr>
          <a:lstStyle/>
          <a:p>
            <a:pPr defTabSz="685800" fontAlgn="auto">
              <a:spcBef>
                <a:spcPts val="0"/>
              </a:spcBef>
              <a:spcAft>
                <a:spcPts val="0"/>
              </a:spcAft>
            </a:pPr>
            <a:r>
              <a:rPr lang="lv-LV" sz="900" b="1" dirty="0">
                <a:solidFill>
                  <a:prstClr val="black"/>
                </a:solidFill>
                <a:latin typeface="Calibri" panose="020F0502020204030204"/>
                <a:cs typeface="+mn-cs"/>
              </a:rPr>
              <a:t>Sociālais </a:t>
            </a:r>
          </a:p>
          <a:p>
            <a:pPr defTabSz="685800" fontAlgn="auto">
              <a:spcBef>
                <a:spcPts val="0"/>
              </a:spcBef>
              <a:spcAft>
                <a:spcPts val="0"/>
              </a:spcAft>
            </a:pPr>
            <a:r>
              <a:rPr lang="lv-LV" sz="900" b="1" dirty="0">
                <a:solidFill>
                  <a:prstClr val="black"/>
                </a:solidFill>
                <a:latin typeface="Calibri" panose="020F0502020204030204"/>
                <a:cs typeface="+mn-cs"/>
              </a:rPr>
              <a:t>darbinieks</a:t>
            </a:r>
          </a:p>
        </p:txBody>
      </p:sp>
      <p:pic>
        <p:nvPicPr>
          <p:cNvPr id="47" name="Picture 46"/>
          <p:cNvPicPr>
            <a:picLocks noChangeAspect="1"/>
          </p:cNvPicPr>
          <p:nvPr/>
        </p:nvPicPr>
        <p:blipFill>
          <a:blip r:embed="rId7"/>
          <a:stretch>
            <a:fillRect/>
          </a:stretch>
        </p:blipFill>
        <p:spPr>
          <a:xfrm>
            <a:off x="1670155" y="1400158"/>
            <a:ext cx="600867" cy="553037"/>
          </a:xfrm>
          <a:prstGeom prst="rect">
            <a:avLst/>
          </a:prstGeom>
        </p:spPr>
      </p:pic>
      <p:sp>
        <p:nvSpPr>
          <p:cNvPr id="48" name="TextBox 47"/>
          <p:cNvSpPr txBox="1"/>
          <p:nvPr/>
        </p:nvSpPr>
        <p:spPr>
          <a:xfrm>
            <a:off x="1708591" y="1994998"/>
            <a:ext cx="852515" cy="369332"/>
          </a:xfrm>
          <a:prstGeom prst="rect">
            <a:avLst/>
          </a:prstGeom>
          <a:noFill/>
        </p:spPr>
        <p:txBody>
          <a:bodyPr wrap="square" rtlCol="0">
            <a:spAutoFit/>
          </a:bodyPr>
          <a:lstStyle/>
          <a:p>
            <a:pPr defTabSz="685800" fontAlgn="auto">
              <a:spcBef>
                <a:spcPts val="0"/>
              </a:spcBef>
              <a:spcAft>
                <a:spcPts val="0"/>
              </a:spcAft>
            </a:pPr>
            <a:r>
              <a:rPr lang="lv-LV" sz="900" b="1" dirty="0">
                <a:solidFill>
                  <a:prstClr val="black"/>
                </a:solidFill>
                <a:latin typeface="Calibri" panose="020F0502020204030204"/>
                <a:cs typeface="+mn-cs"/>
              </a:rPr>
              <a:t>Sociālais </a:t>
            </a:r>
            <a:r>
              <a:rPr lang="lv-LV" sz="900" b="1" dirty="0" err="1">
                <a:solidFill>
                  <a:prstClr val="black"/>
                </a:solidFill>
                <a:latin typeface="Calibri" panose="020F0502020204030204"/>
                <a:cs typeface="+mn-cs"/>
              </a:rPr>
              <a:t>rehabilitologs</a:t>
            </a:r>
            <a:endParaRPr lang="lv-LV" sz="900" b="1" dirty="0">
              <a:solidFill>
                <a:prstClr val="black"/>
              </a:solidFill>
              <a:latin typeface="Calibri" panose="020F0502020204030204"/>
              <a:cs typeface="+mn-cs"/>
            </a:endParaRPr>
          </a:p>
        </p:txBody>
      </p:sp>
      <p:sp>
        <p:nvSpPr>
          <p:cNvPr id="49" name="TextBox 48"/>
          <p:cNvSpPr txBox="1"/>
          <p:nvPr/>
        </p:nvSpPr>
        <p:spPr>
          <a:xfrm>
            <a:off x="2843911" y="1461918"/>
            <a:ext cx="909315" cy="346249"/>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defTabSz="685800" fontAlgn="auto">
              <a:spcBef>
                <a:spcPts val="0"/>
              </a:spcBef>
              <a:spcAft>
                <a:spcPts val="0"/>
              </a:spcAft>
            </a:pPr>
            <a:r>
              <a:rPr lang="lv-LV" sz="825" dirty="0">
                <a:solidFill>
                  <a:prstClr val="white"/>
                </a:solidFill>
                <a:latin typeface="Calibri" panose="020F0502020204030204"/>
                <a:cs typeface="+mn-cs"/>
              </a:rPr>
              <a:t>Aprūpes līmeņa novērtējums</a:t>
            </a:r>
          </a:p>
        </p:txBody>
      </p:sp>
      <p:sp>
        <p:nvSpPr>
          <p:cNvPr id="50" name="TextBox 49"/>
          <p:cNvSpPr txBox="1"/>
          <p:nvPr/>
        </p:nvSpPr>
        <p:spPr>
          <a:xfrm>
            <a:off x="2838158" y="1861408"/>
            <a:ext cx="909315" cy="219291"/>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defTabSz="685800" fontAlgn="auto">
              <a:spcBef>
                <a:spcPts val="0"/>
              </a:spcBef>
              <a:spcAft>
                <a:spcPts val="0"/>
              </a:spcAft>
            </a:pPr>
            <a:r>
              <a:rPr lang="lv-LV" sz="825" dirty="0">
                <a:solidFill>
                  <a:prstClr val="white"/>
                </a:solidFill>
                <a:latin typeface="Calibri" panose="020F0502020204030204"/>
                <a:cs typeface="+mn-cs"/>
              </a:rPr>
              <a:t>Aprūpes plāns</a:t>
            </a:r>
          </a:p>
        </p:txBody>
      </p:sp>
      <p:sp>
        <p:nvSpPr>
          <p:cNvPr id="51" name="TextBox 50"/>
          <p:cNvSpPr txBox="1"/>
          <p:nvPr/>
        </p:nvSpPr>
        <p:spPr>
          <a:xfrm>
            <a:off x="6649647" y="698907"/>
            <a:ext cx="1845120" cy="1938992"/>
          </a:xfrm>
          <a:prstGeom prst="rect">
            <a:avLst/>
          </a:prstGeom>
          <a:solidFill>
            <a:schemeClr val="accent6">
              <a:lumMod val="60000"/>
              <a:lumOff val="40000"/>
            </a:schemeClr>
          </a:solidFill>
          <a:ln>
            <a:solidFill>
              <a:schemeClr val="accent6">
                <a:lumMod val="75000"/>
              </a:schemeClr>
            </a:solidFill>
          </a:ln>
        </p:spPr>
        <p:txBody>
          <a:bodyPr wrap="none" rtlCol="0">
            <a:spAutoFit/>
          </a:bodyPr>
          <a:lstStyle/>
          <a:p>
            <a:pPr defTabSz="685800" fontAlgn="auto">
              <a:spcBef>
                <a:spcPts val="0"/>
              </a:spcBef>
              <a:spcAft>
                <a:spcPts val="0"/>
              </a:spcAft>
            </a:pPr>
            <a:r>
              <a:rPr lang="lv-LV" sz="1200" dirty="0" smtClean="0">
                <a:latin typeface="Calibri" panose="020F0502020204030204"/>
                <a:cs typeface="+mn-cs"/>
              </a:rPr>
              <a:t>Aprūpētāju maiņas žurnāls</a:t>
            </a:r>
          </a:p>
          <a:p>
            <a:pPr defTabSz="685800" fontAlgn="auto">
              <a:spcBef>
                <a:spcPts val="0"/>
              </a:spcBef>
              <a:spcAft>
                <a:spcPts val="0"/>
              </a:spcAft>
            </a:pPr>
            <a:r>
              <a:rPr lang="lv-LV" sz="1200" dirty="0" smtClean="0">
                <a:solidFill>
                  <a:prstClr val="white"/>
                </a:solidFill>
                <a:latin typeface="Calibri" panose="020F0502020204030204"/>
                <a:cs typeface="+mn-cs"/>
              </a:rPr>
              <a:t>Temperatūra </a:t>
            </a:r>
            <a:endParaRPr lang="lv-LV" sz="1200" dirty="0">
              <a:solidFill>
                <a:prstClr val="white"/>
              </a:solidFill>
              <a:latin typeface="Calibri" panose="020F0502020204030204"/>
              <a:cs typeface="+mn-cs"/>
            </a:endParaRPr>
          </a:p>
          <a:p>
            <a:pPr defTabSz="685800" fontAlgn="auto">
              <a:spcBef>
                <a:spcPts val="0"/>
              </a:spcBef>
              <a:spcAft>
                <a:spcPts val="0"/>
              </a:spcAft>
            </a:pPr>
            <a:r>
              <a:rPr lang="lv-LV" sz="1200" dirty="0">
                <a:solidFill>
                  <a:prstClr val="white"/>
                </a:solidFill>
                <a:latin typeface="Calibri" panose="020F0502020204030204"/>
                <a:cs typeface="+mn-cs"/>
              </a:rPr>
              <a:t>Maz ēd (</a:t>
            </a:r>
            <a:r>
              <a:rPr lang="lv-LV" sz="900" dirty="0">
                <a:solidFill>
                  <a:prstClr val="white"/>
                </a:solidFill>
                <a:latin typeface="Calibri" panose="020F0502020204030204"/>
                <a:cs typeface="+mn-cs"/>
              </a:rPr>
              <a:t>1;1/2; ¼; 0</a:t>
            </a:r>
            <a:r>
              <a:rPr lang="lv-LV" sz="1200" dirty="0">
                <a:solidFill>
                  <a:prstClr val="white"/>
                </a:solidFill>
                <a:latin typeface="Calibri" panose="020F0502020204030204"/>
                <a:cs typeface="+mn-cs"/>
              </a:rPr>
              <a:t>)</a:t>
            </a:r>
          </a:p>
          <a:p>
            <a:pPr defTabSz="685800" fontAlgn="auto">
              <a:spcBef>
                <a:spcPts val="0"/>
              </a:spcBef>
              <a:spcAft>
                <a:spcPts val="0"/>
              </a:spcAft>
            </a:pPr>
            <a:r>
              <a:rPr lang="lv-LV" sz="1200" dirty="0">
                <a:solidFill>
                  <a:prstClr val="white"/>
                </a:solidFill>
                <a:latin typeface="Calibri" panose="020F0502020204030204"/>
                <a:cs typeface="+mn-cs"/>
              </a:rPr>
              <a:t>Maz dzer</a:t>
            </a:r>
          </a:p>
          <a:p>
            <a:pPr defTabSz="685800" fontAlgn="auto">
              <a:spcBef>
                <a:spcPts val="0"/>
              </a:spcBef>
              <a:spcAft>
                <a:spcPts val="0"/>
              </a:spcAft>
            </a:pPr>
            <a:r>
              <a:rPr lang="lv-LV" sz="1200" dirty="0">
                <a:solidFill>
                  <a:prstClr val="white"/>
                </a:solidFill>
                <a:latin typeface="Calibri" panose="020F0502020204030204"/>
                <a:cs typeface="+mn-cs"/>
              </a:rPr>
              <a:t>Sauss </a:t>
            </a:r>
            <a:r>
              <a:rPr lang="lv-LV" sz="1200" dirty="0" err="1">
                <a:solidFill>
                  <a:prstClr val="white"/>
                </a:solidFill>
                <a:latin typeface="Calibri" panose="020F0502020204030204"/>
                <a:cs typeface="+mn-cs"/>
              </a:rPr>
              <a:t>pampers</a:t>
            </a:r>
            <a:endParaRPr lang="lv-LV" sz="1200" dirty="0">
              <a:solidFill>
                <a:prstClr val="white"/>
              </a:solidFill>
              <a:latin typeface="Calibri" panose="020F0502020204030204"/>
              <a:cs typeface="+mn-cs"/>
            </a:endParaRPr>
          </a:p>
          <a:p>
            <a:pPr defTabSz="685800" fontAlgn="auto">
              <a:spcBef>
                <a:spcPts val="0"/>
              </a:spcBef>
              <a:spcAft>
                <a:spcPts val="0"/>
              </a:spcAft>
            </a:pPr>
            <a:r>
              <a:rPr lang="lv-LV" sz="1200" dirty="0">
                <a:solidFill>
                  <a:prstClr val="white"/>
                </a:solidFill>
                <a:latin typeface="Calibri" panose="020F0502020204030204"/>
                <a:cs typeface="+mn-cs"/>
              </a:rPr>
              <a:t>Kritiens </a:t>
            </a:r>
            <a:r>
              <a:rPr lang="lv-LV" sz="900" dirty="0">
                <a:solidFill>
                  <a:prstClr val="white"/>
                </a:solidFill>
                <a:latin typeface="Calibri" panose="020F0502020204030204"/>
                <a:cs typeface="+mn-cs"/>
              </a:rPr>
              <a:t>(protokols)</a:t>
            </a:r>
          </a:p>
          <a:p>
            <a:pPr defTabSz="685800" fontAlgn="auto">
              <a:spcBef>
                <a:spcPts val="0"/>
              </a:spcBef>
              <a:spcAft>
                <a:spcPts val="0"/>
              </a:spcAft>
            </a:pPr>
            <a:r>
              <a:rPr lang="lv-LV" sz="1200" dirty="0">
                <a:solidFill>
                  <a:prstClr val="white"/>
                </a:solidFill>
                <a:latin typeface="Calibri" panose="020F0502020204030204"/>
                <a:cs typeface="+mn-cs"/>
              </a:rPr>
              <a:t>Izgulējums </a:t>
            </a:r>
            <a:r>
              <a:rPr lang="lv-LV" sz="900" dirty="0">
                <a:solidFill>
                  <a:prstClr val="white"/>
                </a:solidFill>
                <a:latin typeface="Calibri" panose="020F0502020204030204"/>
                <a:cs typeface="+mn-cs"/>
              </a:rPr>
              <a:t>(protokols)</a:t>
            </a:r>
          </a:p>
          <a:p>
            <a:pPr defTabSz="685800" fontAlgn="auto">
              <a:spcBef>
                <a:spcPts val="0"/>
              </a:spcBef>
              <a:spcAft>
                <a:spcPts val="0"/>
              </a:spcAft>
            </a:pPr>
            <a:r>
              <a:rPr lang="lv-LV" sz="1200" dirty="0">
                <a:solidFill>
                  <a:prstClr val="white"/>
                </a:solidFill>
                <a:latin typeface="Calibri" panose="020F0502020204030204"/>
                <a:cs typeface="+mn-cs"/>
              </a:rPr>
              <a:t>Sāp, vaid</a:t>
            </a:r>
          </a:p>
          <a:p>
            <a:pPr defTabSz="685800" fontAlgn="auto">
              <a:spcBef>
                <a:spcPts val="0"/>
              </a:spcBef>
              <a:spcAft>
                <a:spcPts val="0"/>
              </a:spcAft>
            </a:pPr>
            <a:r>
              <a:rPr lang="lv-LV" sz="1200" dirty="0">
                <a:solidFill>
                  <a:prstClr val="white"/>
                </a:solidFill>
                <a:latin typeface="Calibri" panose="020F0502020204030204"/>
                <a:cs typeface="+mn-cs"/>
              </a:rPr>
              <a:t>Savāds</a:t>
            </a:r>
          </a:p>
          <a:p>
            <a:pPr defTabSz="685800" fontAlgn="auto">
              <a:spcBef>
                <a:spcPts val="0"/>
              </a:spcBef>
              <a:spcAft>
                <a:spcPts val="0"/>
              </a:spcAft>
            </a:pPr>
            <a:r>
              <a:rPr lang="lv-LV" sz="1200" dirty="0">
                <a:solidFill>
                  <a:prstClr val="white"/>
                </a:solidFill>
                <a:latin typeface="Calibri" panose="020F0502020204030204"/>
                <a:cs typeface="+mn-cs"/>
              </a:rPr>
              <a:t>citi</a:t>
            </a:r>
          </a:p>
        </p:txBody>
      </p:sp>
      <p:cxnSp>
        <p:nvCxnSpPr>
          <p:cNvPr id="53" name="Straight Arrow Connector 52"/>
          <p:cNvCxnSpPr/>
          <p:nvPr/>
        </p:nvCxnSpPr>
        <p:spPr>
          <a:xfrm>
            <a:off x="789958" y="3622568"/>
            <a:ext cx="182759" cy="2871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5" name="Straight Arrow Connector 54"/>
          <p:cNvCxnSpPr/>
          <p:nvPr/>
        </p:nvCxnSpPr>
        <p:spPr>
          <a:xfrm>
            <a:off x="1835379" y="4890394"/>
            <a:ext cx="27041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1" name="Straight Arrow Connector 70"/>
          <p:cNvCxnSpPr/>
          <p:nvPr/>
        </p:nvCxnSpPr>
        <p:spPr>
          <a:xfrm flipV="1">
            <a:off x="1042313" y="2390602"/>
            <a:ext cx="627842" cy="488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421294" y="1861407"/>
            <a:ext cx="310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005456" y="1861407"/>
            <a:ext cx="62794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2782340" y="2500437"/>
            <a:ext cx="2428574" cy="1716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6649647" y="4113761"/>
            <a:ext cx="1845120" cy="1754326"/>
          </a:xfrm>
          <a:prstGeom prst="rect">
            <a:avLst/>
          </a:prstGeom>
          <a:solidFill>
            <a:schemeClr val="accent1"/>
          </a:solidFill>
          <a:ln>
            <a:solidFill>
              <a:srgbClr val="0000FF"/>
            </a:solidFill>
          </a:ln>
        </p:spPr>
        <p:txBody>
          <a:bodyPr wrap="square" rtlCol="0">
            <a:spAutoFit/>
          </a:bodyPr>
          <a:lstStyle/>
          <a:p>
            <a:pPr defTabSz="685800" fontAlgn="auto">
              <a:spcBef>
                <a:spcPts val="0"/>
              </a:spcBef>
              <a:spcAft>
                <a:spcPts val="0"/>
              </a:spcAft>
            </a:pPr>
            <a:r>
              <a:rPr lang="lv-LV" sz="1200" b="1" dirty="0" smtClean="0">
                <a:latin typeface="Calibri" panose="020F0502020204030204"/>
                <a:cs typeface="+mn-cs"/>
              </a:rPr>
              <a:t>Māsu maiņas žurnāls</a:t>
            </a:r>
          </a:p>
          <a:p>
            <a:pPr defTabSz="685800" fontAlgn="auto">
              <a:spcBef>
                <a:spcPts val="0"/>
              </a:spcBef>
              <a:spcAft>
                <a:spcPts val="0"/>
              </a:spcAft>
            </a:pPr>
            <a:r>
              <a:rPr lang="lv-LV" sz="1200" b="1" dirty="0" smtClean="0">
                <a:solidFill>
                  <a:prstClr val="white"/>
                </a:solidFill>
                <a:latin typeface="Calibri" panose="020F0502020204030204"/>
                <a:cs typeface="+mn-cs"/>
              </a:rPr>
              <a:t>Temperatūra</a:t>
            </a:r>
          </a:p>
          <a:p>
            <a:pPr defTabSz="685800" fontAlgn="auto">
              <a:spcBef>
                <a:spcPts val="0"/>
              </a:spcBef>
              <a:spcAft>
                <a:spcPts val="0"/>
              </a:spcAft>
            </a:pPr>
            <a:r>
              <a:rPr lang="lv-LV" sz="1200" b="1" dirty="0" smtClean="0">
                <a:solidFill>
                  <a:prstClr val="white"/>
                </a:solidFill>
                <a:latin typeface="Calibri" panose="020F0502020204030204"/>
                <a:cs typeface="+mn-cs"/>
              </a:rPr>
              <a:t>Asinsspiediens, </a:t>
            </a:r>
          </a:p>
          <a:p>
            <a:pPr defTabSz="685800" fontAlgn="auto">
              <a:spcBef>
                <a:spcPts val="0"/>
              </a:spcBef>
              <a:spcAft>
                <a:spcPts val="0"/>
              </a:spcAft>
            </a:pPr>
            <a:r>
              <a:rPr lang="lv-LV" sz="1200" b="1" dirty="0" smtClean="0">
                <a:solidFill>
                  <a:prstClr val="white"/>
                </a:solidFill>
                <a:latin typeface="Calibri" panose="020F0502020204030204"/>
                <a:cs typeface="+mn-cs"/>
              </a:rPr>
              <a:t>Pulss</a:t>
            </a:r>
          </a:p>
          <a:p>
            <a:pPr defTabSz="685800" fontAlgn="auto">
              <a:spcBef>
                <a:spcPts val="0"/>
              </a:spcBef>
              <a:spcAft>
                <a:spcPts val="0"/>
              </a:spcAft>
            </a:pPr>
            <a:r>
              <a:rPr lang="lv-LV" sz="1200" b="1" dirty="0" smtClean="0">
                <a:solidFill>
                  <a:prstClr val="white"/>
                </a:solidFill>
                <a:latin typeface="Calibri" panose="020F0502020204030204"/>
                <a:cs typeface="+mn-cs"/>
              </a:rPr>
              <a:t>Elpošana,</a:t>
            </a:r>
          </a:p>
          <a:p>
            <a:pPr defTabSz="685800" fontAlgn="auto">
              <a:spcBef>
                <a:spcPts val="0"/>
              </a:spcBef>
              <a:spcAft>
                <a:spcPts val="0"/>
              </a:spcAft>
            </a:pPr>
            <a:r>
              <a:rPr lang="lv-LV" sz="1200" b="1" dirty="0" smtClean="0">
                <a:solidFill>
                  <a:prstClr val="white"/>
                </a:solidFill>
                <a:latin typeface="Calibri" panose="020F0502020204030204"/>
                <a:cs typeface="+mn-cs"/>
              </a:rPr>
              <a:t>Sausa āda</a:t>
            </a:r>
          </a:p>
          <a:p>
            <a:pPr defTabSz="685800" fontAlgn="auto">
              <a:spcBef>
                <a:spcPts val="0"/>
              </a:spcBef>
              <a:spcAft>
                <a:spcPts val="0"/>
              </a:spcAft>
            </a:pPr>
            <a:r>
              <a:rPr lang="lv-LV" sz="1200" b="1" dirty="0" smtClean="0">
                <a:solidFill>
                  <a:prstClr val="white"/>
                </a:solidFill>
                <a:latin typeface="Calibri" panose="020F0502020204030204"/>
                <a:cs typeface="+mn-cs"/>
              </a:rPr>
              <a:t>Nav ēstgribas, </a:t>
            </a:r>
          </a:p>
          <a:p>
            <a:pPr defTabSz="685800" fontAlgn="auto">
              <a:spcBef>
                <a:spcPts val="0"/>
              </a:spcBef>
              <a:spcAft>
                <a:spcPts val="0"/>
              </a:spcAft>
            </a:pPr>
            <a:r>
              <a:rPr lang="lv-LV" sz="1200" b="1" dirty="0" smtClean="0">
                <a:solidFill>
                  <a:prstClr val="white"/>
                </a:solidFill>
                <a:latin typeface="Calibri" panose="020F0502020204030204"/>
                <a:cs typeface="+mn-cs"/>
              </a:rPr>
              <a:t>akūtas ordinācijas</a:t>
            </a:r>
          </a:p>
          <a:p>
            <a:pPr defTabSz="685800" fontAlgn="auto">
              <a:spcBef>
                <a:spcPts val="0"/>
              </a:spcBef>
              <a:spcAft>
                <a:spcPts val="0"/>
              </a:spcAft>
            </a:pPr>
            <a:r>
              <a:rPr lang="lv-LV" sz="1200" b="1" dirty="0" smtClean="0">
                <a:solidFill>
                  <a:prstClr val="white"/>
                </a:solidFill>
                <a:latin typeface="Calibri" panose="020F0502020204030204"/>
                <a:cs typeface="+mn-cs"/>
              </a:rPr>
              <a:t>cits</a:t>
            </a:r>
            <a:endParaRPr lang="lv-LV" sz="1200" b="1" dirty="0">
              <a:solidFill>
                <a:prstClr val="white"/>
              </a:solidFill>
              <a:latin typeface="Calibri" panose="020F0502020204030204"/>
              <a:cs typeface="+mn-cs"/>
            </a:endParaRPr>
          </a:p>
        </p:txBody>
      </p:sp>
      <p:pic>
        <p:nvPicPr>
          <p:cNvPr id="3" name="Picture 2"/>
          <p:cNvPicPr>
            <a:picLocks noChangeAspect="1"/>
          </p:cNvPicPr>
          <p:nvPr/>
        </p:nvPicPr>
        <p:blipFill>
          <a:blip r:embed="rId8"/>
          <a:stretch>
            <a:fillRect/>
          </a:stretch>
        </p:blipFill>
        <p:spPr>
          <a:xfrm>
            <a:off x="1290819" y="5556435"/>
            <a:ext cx="542591" cy="554784"/>
          </a:xfrm>
          <a:prstGeom prst="rect">
            <a:avLst/>
          </a:prstGeom>
        </p:spPr>
      </p:pic>
      <p:sp>
        <p:nvSpPr>
          <p:cNvPr id="56" name="TextBox 55"/>
          <p:cNvSpPr txBox="1"/>
          <p:nvPr/>
        </p:nvSpPr>
        <p:spPr>
          <a:xfrm>
            <a:off x="1104091" y="6178863"/>
            <a:ext cx="947695" cy="369332"/>
          </a:xfrm>
          <a:prstGeom prst="rect">
            <a:avLst/>
          </a:prstGeom>
          <a:noFill/>
        </p:spPr>
        <p:txBody>
          <a:bodyPr wrap="none" rtlCol="0">
            <a:spAutoFit/>
          </a:bodyPr>
          <a:lstStyle/>
          <a:p>
            <a:pPr defTabSz="685800" fontAlgn="auto">
              <a:spcBef>
                <a:spcPts val="0"/>
              </a:spcBef>
              <a:spcAft>
                <a:spcPts val="0"/>
              </a:spcAft>
            </a:pPr>
            <a:r>
              <a:rPr lang="lv-LV" sz="900" b="1" dirty="0" smtClean="0">
                <a:solidFill>
                  <a:prstClr val="black"/>
                </a:solidFill>
                <a:latin typeface="Calibri" panose="020F0502020204030204"/>
                <a:cs typeface="+mn-cs"/>
              </a:rPr>
              <a:t>Ģimenes ārsts 2</a:t>
            </a:r>
            <a:endParaRPr lang="lv-LV" sz="900" b="1" dirty="0">
              <a:solidFill>
                <a:prstClr val="black"/>
              </a:solidFill>
              <a:latin typeface="Calibri" panose="020F0502020204030204"/>
              <a:cs typeface="+mn-cs"/>
            </a:endParaRPr>
          </a:p>
          <a:p>
            <a:pPr defTabSz="685800" fontAlgn="auto">
              <a:spcBef>
                <a:spcPts val="0"/>
              </a:spcBef>
              <a:spcAft>
                <a:spcPts val="0"/>
              </a:spcAft>
            </a:pPr>
            <a:r>
              <a:rPr lang="lv-LV" sz="900" b="1" dirty="0">
                <a:solidFill>
                  <a:prstClr val="black"/>
                </a:solidFill>
                <a:latin typeface="Calibri" panose="020F0502020204030204"/>
                <a:cs typeface="+mn-cs"/>
              </a:rPr>
              <a:t> </a:t>
            </a:r>
          </a:p>
        </p:txBody>
      </p:sp>
      <p:pic>
        <p:nvPicPr>
          <p:cNvPr id="4" name="Picture 3"/>
          <p:cNvPicPr>
            <a:picLocks noChangeAspect="1"/>
          </p:cNvPicPr>
          <p:nvPr/>
        </p:nvPicPr>
        <p:blipFill>
          <a:blip r:embed="rId9"/>
          <a:stretch>
            <a:fillRect/>
          </a:stretch>
        </p:blipFill>
        <p:spPr>
          <a:xfrm>
            <a:off x="2103082" y="5594050"/>
            <a:ext cx="893742" cy="764149"/>
          </a:xfrm>
          <a:prstGeom prst="rect">
            <a:avLst/>
          </a:prstGeom>
        </p:spPr>
      </p:pic>
      <p:cxnSp>
        <p:nvCxnSpPr>
          <p:cNvPr id="58" name="Straight Arrow Connector 57"/>
          <p:cNvCxnSpPr/>
          <p:nvPr/>
        </p:nvCxnSpPr>
        <p:spPr>
          <a:xfrm>
            <a:off x="3488032" y="4830889"/>
            <a:ext cx="1909900" cy="253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H="1">
            <a:off x="1782364" y="5117342"/>
            <a:ext cx="588288" cy="385662"/>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576495" y="5199638"/>
            <a:ext cx="0" cy="358252"/>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2782340" y="5153557"/>
            <a:ext cx="669520" cy="460668"/>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3"/>
          <a:stretch>
            <a:fillRect/>
          </a:stretch>
        </p:blipFill>
        <p:spPr>
          <a:xfrm>
            <a:off x="3202010" y="5600806"/>
            <a:ext cx="499699" cy="534562"/>
          </a:xfrm>
          <a:prstGeom prst="rect">
            <a:avLst/>
          </a:prstGeom>
        </p:spPr>
      </p:pic>
      <p:sp>
        <p:nvSpPr>
          <p:cNvPr id="57" name="TextBox 56"/>
          <p:cNvSpPr txBox="1"/>
          <p:nvPr/>
        </p:nvSpPr>
        <p:spPr>
          <a:xfrm>
            <a:off x="3048120" y="6181478"/>
            <a:ext cx="957313" cy="369332"/>
          </a:xfrm>
          <a:prstGeom prst="rect">
            <a:avLst/>
          </a:prstGeom>
          <a:noFill/>
        </p:spPr>
        <p:txBody>
          <a:bodyPr wrap="none" rtlCol="0">
            <a:spAutoFit/>
          </a:bodyPr>
          <a:lstStyle/>
          <a:p>
            <a:pPr defTabSz="685800" fontAlgn="auto">
              <a:spcBef>
                <a:spcPts val="0"/>
              </a:spcBef>
              <a:spcAft>
                <a:spcPts val="0"/>
              </a:spcAft>
            </a:pPr>
            <a:r>
              <a:rPr lang="lv-LV" sz="900" b="1" dirty="0" smtClean="0">
                <a:solidFill>
                  <a:prstClr val="black"/>
                </a:solidFill>
                <a:latin typeface="Calibri" panose="020F0502020204030204"/>
                <a:cs typeface="+mn-cs"/>
              </a:rPr>
              <a:t>Ārsts-speciālists</a:t>
            </a:r>
            <a:endParaRPr lang="lv-LV" sz="900" b="1" dirty="0">
              <a:solidFill>
                <a:prstClr val="black"/>
              </a:solidFill>
              <a:latin typeface="Calibri" panose="020F0502020204030204"/>
              <a:cs typeface="+mn-cs"/>
            </a:endParaRPr>
          </a:p>
          <a:p>
            <a:pPr defTabSz="685800" fontAlgn="auto">
              <a:spcBef>
                <a:spcPts val="0"/>
              </a:spcBef>
              <a:spcAft>
                <a:spcPts val="0"/>
              </a:spcAft>
            </a:pPr>
            <a:r>
              <a:rPr lang="lv-LV" sz="900" b="1" dirty="0">
                <a:solidFill>
                  <a:prstClr val="black"/>
                </a:solidFill>
                <a:latin typeface="Calibri" panose="020F0502020204030204"/>
                <a:cs typeface="+mn-cs"/>
              </a:rPr>
              <a:t> </a:t>
            </a:r>
          </a:p>
        </p:txBody>
      </p:sp>
      <p:sp>
        <p:nvSpPr>
          <p:cNvPr id="5" name="TextBox 4"/>
          <p:cNvSpPr txBox="1"/>
          <p:nvPr/>
        </p:nvSpPr>
        <p:spPr>
          <a:xfrm>
            <a:off x="3486444" y="3790372"/>
            <a:ext cx="1951957" cy="1400383"/>
          </a:xfrm>
          <a:prstGeom prst="rect">
            <a:avLst/>
          </a:prstGeom>
          <a:noFill/>
        </p:spPr>
        <p:txBody>
          <a:bodyPr wrap="square" rtlCol="0">
            <a:spAutoFit/>
          </a:bodyPr>
          <a:lstStyle/>
          <a:p>
            <a:pPr algn="ctr"/>
            <a:r>
              <a:rPr lang="lv-LV" dirty="0" smtClean="0">
                <a:solidFill>
                  <a:srgbClr val="FF0000"/>
                </a:solidFill>
                <a:latin typeface="Verdana Pro" panose="020B0604030504040204" pitchFamily="34" charset="0"/>
              </a:rPr>
              <a:t>ĢĀ </a:t>
            </a:r>
            <a:r>
              <a:rPr lang="lv-LV" b="1" dirty="0" smtClean="0">
                <a:solidFill>
                  <a:srgbClr val="FF0000"/>
                </a:solidFill>
                <a:latin typeface="Verdana Pro" panose="020B0604030504040204" pitchFamily="34" charset="0"/>
              </a:rPr>
              <a:t>jāredz un jāsaskaņo </a:t>
            </a:r>
            <a:r>
              <a:rPr lang="lv-LV" dirty="0">
                <a:solidFill>
                  <a:srgbClr val="FF0000"/>
                </a:solidFill>
                <a:latin typeface="Verdana Pro" panose="020B0604030504040204" pitchFamily="34" charset="0"/>
              </a:rPr>
              <a:t>ar parakstu</a:t>
            </a:r>
          </a:p>
          <a:p>
            <a:pPr algn="ctr"/>
            <a:r>
              <a:rPr lang="lv-LV" b="1" dirty="0" smtClean="0">
                <a:solidFill>
                  <a:srgbClr val="FF0000"/>
                </a:solidFill>
                <a:latin typeface="Verdana Pro" panose="020B0604030504040204" pitchFamily="34" charset="0"/>
              </a:rPr>
              <a:t>visas</a:t>
            </a:r>
            <a:r>
              <a:rPr lang="lv-LV" dirty="0" smtClean="0">
                <a:solidFill>
                  <a:srgbClr val="FF0000"/>
                </a:solidFill>
                <a:latin typeface="Verdana Pro" panose="020B0604030504040204" pitchFamily="34" charset="0"/>
              </a:rPr>
              <a:t> izmaiņas ordinācijās</a:t>
            </a:r>
            <a:endParaRPr lang="lv-LV" dirty="0">
              <a:solidFill>
                <a:srgbClr val="FF0000"/>
              </a:solidFill>
              <a:latin typeface="Verdana Pro" panose="020B0604030504040204" pitchFamily="34" charset="0"/>
            </a:endParaRPr>
          </a:p>
        </p:txBody>
      </p:sp>
    </p:spTree>
    <p:extLst>
      <p:ext uri="{BB962C8B-B14F-4D97-AF65-F5344CB8AC3E}">
        <p14:creationId xmlns:p14="http://schemas.microsoft.com/office/powerpoint/2010/main" val="27759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50181" y="304801"/>
            <a:ext cx="6636619" cy="1066799"/>
          </a:xfrm>
        </p:spPr>
        <p:txBody>
          <a:bodyPr>
            <a:normAutofit fontScale="90000"/>
          </a:bodyPr>
          <a:lstStyle/>
          <a:p>
            <a:r>
              <a:rPr lang="lv-LV" dirty="0" smtClean="0"/>
              <a:t>Kļūdas rekomendāciju ievērošanas turpināšanā – nav ģimenes ārsta pārraudzības, zāļu kļūdas</a:t>
            </a:r>
            <a:endParaRPr lang="en-GB" dirty="0"/>
          </a:p>
        </p:txBody>
      </p:sp>
      <p:sp>
        <p:nvSpPr>
          <p:cNvPr id="8" name="Text Placeholder 7"/>
          <p:cNvSpPr>
            <a:spLocks noGrp="1"/>
          </p:cNvSpPr>
          <p:nvPr>
            <p:ph type="body" sz="quarter" idx="10"/>
          </p:nvPr>
        </p:nvSpPr>
        <p:spPr/>
        <p:txBody>
          <a:bodyPr/>
          <a:lstStyle/>
          <a:p>
            <a:endParaRPr lang="en-GB"/>
          </a:p>
        </p:txBody>
      </p:sp>
      <p:sp>
        <p:nvSpPr>
          <p:cNvPr id="9" name="Text Placeholder 8"/>
          <p:cNvSpPr>
            <a:spLocks noGrp="1"/>
          </p:cNvSpPr>
          <p:nvPr>
            <p:ph type="body" sz="quarter" idx="12"/>
          </p:nvPr>
        </p:nvSpPr>
        <p:spPr/>
        <p:txBody>
          <a:bodyPr/>
          <a:lstStyle/>
          <a:p>
            <a:endParaRPr lang="en-GB"/>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15</a:t>
            </a:fld>
            <a:endParaRPr lang="en-US" altLang="en-US"/>
          </a:p>
        </p:txBody>
      </p:sp>
      <p:pic>
        <p:nvPicPr>
          <p:cNvPr id="7" name="Picture 6"/>
          <p:cNvPicPr>
            <a:picLocks noChangeAspect="1"/>
          </p:cNvPicPr>
          <p:nvPr/>
        </p:nvPicPr>
        <p:blipFill>
          <a:blip r:embed="rId2"/>
          <a:stretch>
            <a:fillRect/>
          </a:stretch>
        </p:blipFill>
        <p:spPr>
          <a:xfrm>
            <a:off x="1809750" y="1543050"/>
            <a:ext cx="6134100" cy="4610100"/>
          </a:xfrm>
          <a:prstGeom prst="rect">
            <a:avLst/>
          </a:prstGeom>
        </p:spPr>
      </p:pic>
      <p:sp>
        <p:nvSpPr>
          <p:cNvPr id="2" name="Rectangle 1"/>
          <p:cNvSpPr/>
          <p:nvPr/>
        </p:nvSpPr>
        <p:spPr>
          <a:xfrm>
            <a:off x="6772977" y="2940517"/>
            <a:ext cx="1299411" cy="2983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51303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16</a:t>
            </a:fld>
            <a:endParaRPr lang="en-US" altLang="en-US"/>
          </a:p>
        </p:txBody>
      </p:sp>
      <p:pic>
        <p:nvPicPr>
          <p:cNvPr id="10" name="Picture 9"/>
          <p:cNvPicPr>
            <a:picLocks noChangeAspect="1"/>
          </p:cNvPicPr>
          <p:nvPr/>
        </p:nvPicPr>
        <p:blipFill>
          <a:blip r:embed="rId2"/>
          <a:stretch>
            <a:fillRect/>
          </a:stretch>
        </p:blipFill>
        <p:spPr>
          <a:xfrm>
            <a:off x="162540" y="1314450"/>
            <a:ext cx="4334268" cy="5314950"/>
          </a:xfrm>
          <a:prstGeom prst="rect">
            <a:avLst/>
          </a:prstGeom>
        </p:spPr>
      </p:pic>
      <p:pic>
        <p:nvPicPr>
          <p:cNvPr id="11" name="Picture 10"/>
          <p:cNvPicPr>
            <a:picLocks noChangeAspect="1"/>
          </p:cNvPicPr>
          <p:nvPr/>
        </p:nvPicPr>
        <p:blipFill>
          <a:blip r:embed="rId3"/>
          <a:stretch>
            <a:fillRect/>
          </a:stretch>
        </p:blipFill>
        <p:spPr>
          <a:xfrm>
            <a:off x="4781550" y="864870"/>
            <a:ext cx="3905250" cy="5314950"/>
          </a:xfrm>
          <a:prstGeom prst="rect">
            <a:avLst/>
          </a:prstGeom>
        </p:spPr>
      </p:pic>
      <p:sp>
        <p:nvSpPr>
          <p:cNvPr id="3" name="TextBox 2"/>
          <p:cNvSpPr txBox="1"/>
          <p:nvPr/>
        </p:nvSpPr>
        <p:spPr>
          <a:xfrm>
            <a:off x="1733344" y="295275"/>
            <a:ext cx="7326044" cy="369332"/>
          </a:xfrm>
          <a:prstGeom prst="rect">
            <a:avLst/>
          </a:prstGeom>
          <a:noFill/>
        </p:spPr>
        <p:txBody>
          <a:bodyPr wrap="none" rtlCol="0">
            <a:spAutoFit/>
          </a:bodyPr>
          <a:lstStyle/>
          <a:p>
            <a:r>
              <a:rPr lang="lv-LV" sz="1800" dirty="0" smtClean="0">
                <a:solidFill>
                  <a:schemeClr val="accent6">
                    <a:lumMod val="75000"/>
                  </a:schemeClr>
                </a:solidFill>
                <a:latin typeface="Verdana Pro" panose="020B0604030504040204" pitchFamily="34" charset="0"/>
              </a:rPr>
              <a:t>Ordināciju ilguma, izmaiņu, devu, lietošanas </a:t>
            </a:r>
            <a:r>
              <a:rPr lang="lv-LV" sz="1800" dirty="0" err="1" smtClean="0">
                <a:solidFill>
                  <a:schemeClr val="accent6">
                    <a:lumMod val="75000"/>
                  </a:schemeClr>
                </a:solidFill>
                <a:latin typeface="Verdana Pro" panose="020B0604030504040204" pitchFamily="34" charset="0"/>
              </a:rPr>
              <a:t>NEpārskatamība</a:t>
            </a:r>
            <a:endParaRPr lang="lv-LV" sz="1800" dirty="0">
              <a:solidFill>
                <a:schemeClr val="accent6">
                  <a:lumMod val="75000"/>
                </a:schemeClr>
              </a:solidFill>
              <a:latin typeface="Verdana Pro" panose="020B0604030504040204" pitchFamily="34" charset="0"/>
            </a:endParaRPr>
          </a:p>
        </p:txBody>
      </p:sp>
    </p:spTree>
    <p:extLst>
      <p:ext uri="{BB962C8B-B14F-4D97-AF65-F5344CB8AC3E}">
        <p14:creationId xmlns:p14="http://schemas.microsoft.com/office/powerpoint/2010/main" val="1818897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17</a:t>
            </a:fld>
            <a:endParaRPr lang="en-US" altLang="en-US"/>
          </a:p>
        </p:txBody>
      </p:sp>
      <p:pic>
        <p:nvPicPr>
          <p:cNvPr id="7" name="Picture 6"/>
          <p:cNvPicPr>
            <a:picLocks noChangeAspect="1"/>
          </p:cNvPicPr>
          <p:nvPr/>
        </p:nvPicPr>
        <p:blipFill>
          <a:blip r:embed="rId2"/>
          <a:stretch>
            <a:fillRect/>
          </a:stretch>
        </p:blipFill>
        <p:spPr>
          <a:xfrm>
            <a:off x="226408" y="1395549"/>
            <a:ext cx="3148908" cy="5081451"/>
          </a:xfrm>
          <a:prstGeom prst="rect">
            <a:avLst/>
          </a:prstGeom>
        </p:spPr>
      </p:pic>
      <p:pic>
        <p:nvPicPr>
          <p:cNvPr id="8" name="Picture 7"/>
          <p:cNvPicPr>
            <a:picLocks noChangeAspect="1"/>
          </p:cNvPicPr>
          <p:nvPr/>
        </p:nvPicPr>
        <p:blipFill>
          <a:blip r:embed="rId3"/>
          <a:stretch>
            <a:fillRect/>
          </a:stretch>
        </p:blipFill>
        <p:spPr>
          <a:xfrm>
            <a:off x="3738524" y="736161"/>
            <a:ext cx="4432665" cy="3200113"/>
          </a:xfrm>
          <a:prstGeom prst="rect">
            <a:avLst/>
          </a:prstGeom>
        </p:spPr>
      </p:pic>
      <p:pic>
        <p:nvPicPr>
          <p:cNvPr id="9" name="Picture 8"/>
          <p:cNvPicPr>
            <a:picLocks noChangeAspect="1"/>
          </p:cNvPicPr>
          <p:nvPr/>
        </p:nvPicPr>
        <p:blipFill>
          <a:blip r:embed="rId4"/>
          <a:stretch>
            <a:fillRect/>
          </a:stretch>
        </p:blipFill>
        <p:spPr>
          <a:xfrm>
            <a:off x="3420954" y="3976669"/>
            <a:ext cx="5067807" cy="2881331"/>
          </a:xfrm>
          <a:prstGeom prst="rect">
            <a:avLst/>
          </a:prstGeom>
        </p:spPr>
      </p:pic>
      <p:sp>
        <p:nvSpPr>
          <p:cNvPr id="10" name="TextBox 9"/>
          <p:cNvSpPr txBox="1"/>
          <p:nvPr/>
        </p:nvSpPr>
        <p:spPr>
          <a:xfrm>
            <a:off x="5063685" y="295275"/>
            <a:ext cx="3340979" cy="369332"/>
          </a:xfrm>
          <a:prstGeom prst="rect">
            <a:avLst/>
          </a:prstGeom>
          <a:noFill/>
        </p:spPr>
        <p:txBody>
          <a:bodyPr wrap="none" rtlCol="0">
            <a:spAutoFit/>
          </a:bodyPr>
          <a:lstStyle/>
          <a:p>
            <a:r>
              <a:rPr lang="lv-LV" sz="1800" dirty="0" smtClean="0">
                <a:solidFill>
                  <a:schemeClr val="accent6">
                    <a:lumMod val="75000"/>
                  </a:schemeClr>
                </a:solidFill>
                <a:latin typeface="Verdana Pro" panose="020B0604030504040204" pitchFamily="34" charset="0"/>
              </a:rPr>
              <a:t>Ordināciju </a:t>
            </a:r>
            <a:r>
              <a:rPr lang="lv-LV" sz="1800" dirty="0" err="1" smtClean="0">
                <a:solidFill>
                  <a:schemeClr val="accent6">
                    <a:lumMod val="75000"/>
                  </a:schemeClr>
                </a:solidFill>
                <a:latin typeface="Verdana Pro" panose="020B0604030504040204" pitchFamily="34" charset="0"/>
              </a:rPr>
              <a:t>NEpārskatamība</a:t>
            </a:r>
            <a:endParaRPr lang="lv-LV" sz="1800" dirty="0">
              <a:solidFill>
                <a:schemeClr val="accent6">
                  <a:lumMod val="75000"/>
                </a:schemeClr>
              </a:solidFill>
              <a:latin typeface="Verdana Pro" panose="020B0604030504040204" pitchFamily="34" charset="0"/>
            </a:endParaRPr>
          </a:p>
        </p:txBody>
      </p:sp>
    </p:spTree>
    <p:extLst>
      <p:ext uri="{BB962C8B-B14F-4D97-AF65-F5344CB8AC3E}">
        <p14:creationId xmlns:p14="http://schemas.microsoft.com/office/powerpoint/2010/main" val="2021993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18</a:t>
            </a:fld>
            <a:endParaRPr lang="en-US" altLang="en-US"/>
          </a:p>
        </p:txBody>
      </p:sp>
      <p:sp>
        <p:nvSpPr>
          <p:cNvPr id="7" name="Rectangle 6"/>
          <p:cNvSpPr/>
          <p:nvPr/>
        </p:nvSpPr>
        <p:spPr>
          <a:xfrm>
            <a:off x="387276" y="1307586"/>
            <a:ext cx="8451924" cy="4278094"/>
          </a:xfrm>
          <a:prstGeom prst="rect">
            <a:avLst/>
          </a:prstGeom>
        </p:spPr>
        <p:txBody>
          <a:bodyPr wrap="square">
            <a:spAutoFit/>
          </a:bodyPr>
          <a:lstStyle/>
          <a:p>
            <a:pPr>
              <a:lnSpc>
                <a:spcPct val="150000"/>
              </a:lnSpc>
              <a:spcAft>
                <a:spcPts val="0"/>
              </a:spcAft>
            </a:pPr>
            <a:r>
              <a:rPr lang="en-GB" sz="1100" dirty="0">
                <a:latin typeface="Calibri" panose="020F0502020204030204" pitchFamily="34" charset="0"/>
                <a:ea typeface="Calibri" panose="020F0502020204030204" pitchFamily="34" charset="0"/>
              </a:rPr>
              <a:t> </a:t>
            </a:r>
            <a:r>
              <a:rPr lang="lv-LV" sz="1400" dirty="0" smtClean="0">
                <a:latin typeface="Verdana Pro" panose="020B0604030504040204" pitchFamily="34" charset="0"/>
                <a:ea typeface="Calibri" panose="020F0502020204030204" pitchFamily="34" charset="0"/>
              </a:rPr>
              <a:t>Riska faktori:</a:t>
            </a:r>
          </a:p>
          <a:p>
            <a:pPr>
              <a:lnSpc>
                <a:spcPct val="150000"/>
              </a:lnSpc>
              <a:spcAft>
                <a:spcPts val="0"/>
              </a:spcAft>
            </a:pPr>
            <a:endParaRPr lang="lv-LV" sz="1400" dirty="0" smtClean="0">
              <a:latin typeface="Verdana Pro" panose="020B0604030504040204" pitchFamily="34" charset="0"/>
              <a:ea typeface="Calibri" panose="020F0502020204030204" pitchFamily="34" charset="0"/>
            </a:endParaRPr>
          </a:p>
          <a:p>
            <a:pPr marL="342900" indent="-342900">
              <a:spcAft>
                <a:spcPts val="600"/>
              </a:spcAft>
              <a:buFont typeface="+mj-lt"/>
              <a:buAutoNum type="arabicPeriod"/>
            </a:pPr>
            <a:r>
              <a:rPr lang="lv-LV" sz="1600" dirty="0" smtClean="0">
                <a:latin typeface="Calibri" panose="020F0502020204030204" pitchFamily="34" charset="0"/>
                <a:ea typeface="Calibri" panose="020F0502020204030204" pitchFamily="34" charset="0"/>
                <a:cs typeface="Calibri" panose="020F0502020204030204" pitchFamily="34" charset="0"/>
              </a:rPr>
              <a:t>pārrakstīšana, papildināšana, ko veic māsa bez saskaņošanas ar ģimenes ārstu/SAC ārstu;</a:t>
            </a:r>
          </a:p>
          <a:p>
            <a:pPr marL="342900" indent="-342900">
              <a:spcAft>
                <a:spcPts val="600"/>
              </a:spcAft>
              <a:buFont typeface="+mj-lt"/>
              <a:buAutoNum type="arabicPeriod"/>
            </a:pPr>
            <a:r>
              <a:rPr lang="lv-LV" sz="1600" b="1" dirty="0" smtClean="0">
                <a:latin typeface="Calibri" panose="020F0502020204030204" pitchFamily="34" charset="0"/>
                <a:ea typeface="Calibri" panose="020F0502020204030204" pitchFamily="34" charset="0"/>
                <a:cs typeface="Calibri" panose="020F0502020204030204" pitchFamily="34" charset="0"/>
              </a:rPr>
              <a:t>laika rāmja </a:t>
            </a:r>
            <a:r>
              <a:rPr lang="lv-LV" sz="1600" dirty="0" smtClean="0">
                <a:latin typeface="Calibri" panose="020F0502020204030204" pitchFamily="34" charset="0"/>
                <a:ea typeface="Calibri" panose="020F0502020204030204" pitchFamily="34" charset="0"/>
                <a:cs typeface="Calibri" panose="020F0502020204030204" pitchFamily="34" charset="0"/>
              </a:rPr>
              <a:t>(nozīmējums uz laiku) izsekošanas grūtības pārrakstīšanas procesā;</a:t>
            </a:r>
          </a:p>
          <a:p>
            <a:pPr marL="342900" indent="-342900">
              <a:spcAft>
                <a:spcPts val="600"/>
              </a:spcAft>
              <a:buFont typeface="+mj-lt"/>
              <a:buAutoNum type="arabicPeriod"/>
            </a:pPr>
            <a:r>
              <a:rPr lang="lv-LV" sz="1600" dirty="0" smtClean="0">
                <a:latin typeface="Calibri" panose="020F0502020204030204" pitchFamily="34" charset="0"/>
                <a:ea typeface="Calibri" panose="020F0502020204030204" pitchFamily="34" charset="0"/>
                <a:cs typeface="Calibri" panose="020F0502020204030204" pitchFamily="34" charset="0"/>
              </a:rPr>
              <a:t>neesošs process zāļu terapijas saskaņošanai, </a:t>
            </a:r>
            <a:r>
              <a:rPr lang="lv-LV" sz="1600" dirty="0" smtClean="0">
                <a:latin typeface="Calibri" panose="020F0502020204030204" pitchFamily="34" charset="0"/>
                <a:ea typeface="Calibri" panose="020F0502020204030204" pitchFamily="34" charset="0"/>
                <a:cs typeface="Calibri" panose="020F0502020204030204" pitchFamily="34" charset="0"/>
              </a:rPr>
              <a:t>zāļu mijiedarbības un </a:t>
            </a:r>
            <a:r>
              <a:rPr lang="lv-LV" sz="1600" dirty="0" smtClean="0">
                <a:latin typeface="Calibri" panose="020F0502020204030204" pitchFamily="34" charset="0"/>
                <a:ea typeface="Calibri" panose="020F0502020204030204" pitchFamily="34" charset="0"/>
                <a:cs typeface="Calibri" panose="020F0502020204030204" pitchFamily="34" charset="0"/>
              </a:rPr>
              <a:t>lietošanas nepieciešamības izvērtēšanai </a:t>
            </a:r>
            <a:r>
              <a:rPr lang="lv-LV" sz="1600" b="1" dirty="0" smtClean="0">
                <a:latin typeface="Calibri" panose="020F0502020204030204" pitchFamily="34" charset="0"/>
                <a:ea typeface="Calibri" panose="020F0502020204030204" pitchFamily="34" charset="0"/>
                <a:cs typeface="Calibri" panose="020F0502020204030204" pitchFamily="34" charset="0"/>
              </a:rPr>
              <a:t>KOPUMĀ;</a:t>
            </a:r>
          </a:p>
          <a:p>
            <a:pPr marL="342900" indent="-342900">
              <a:spcAft>
                <a:spcPts val="600"/>
              </a:spcAft>
              <a:buFont typeface="+mj-lt"/>
              <a:buAutoNum type="arabicPeriod"/>
            </a:pPr>
            <a:r>
              <a:rPr lang="lv-LV" sz="1600" dirty="0" smtClean="0">
                <a:latin typeface="Calibri" panose="020F0502020204030204" pitchFamily="34" charset="0"/>
                <a:ea typeface="Calibri" panose="020F0502020204030204" pitchFamily="34" charset="0"/>
                <a:cs typeface="Calibri" panose="020F0502020204030204" pitchFamily="34" charset="0"/>
              </a:rPr>
              <a:t>dažviet – </a:t>
            </a:r>
            <a:r>
              <a:rPr lang="lv-LV" sz="1600" dirty="0" smtClean="0">
                <a:latin typeface="Calibri" panose="020F0502020204030204" pitchFamily="34" charset="0"/>
                <a:ea typeface="Calibri" panose="020F0502020204030204" pitchFamily="34" charset="0"/>
                <a:cs typeface="Calibri" panose="020F0502020204030204" pitchFamily="34" charset="0"/>
              </a:rPr>
              <a:t>nav pat ordināciju </a:t>
            </a:r>
            <a:r>
              <a:rPr lang="lv-LV" sz="1600" dirty="0" smtClean="0">
                <a:latin typeface="Calibri" panose="020F0502020204030204" pitchFamily="34" charset="0"/>
                <a:ea typeface="Calibri" panose="020F0502020204030204" pitchFamily="34" charset="0"/>
                <a:cs typeface="Calibri" panose="020F0502020204030204" pitchFamily="34" charset="0"/>
              </a:rPr>
              <a:t>lapas, </a:t>
            </a:r>
            <a:r>
              <a:rPr lang="lv-LV" sz="1600" b="1" dirty="0" smtClean="0">
                <a:latin typeface="Calibri" panose="020F0502020204030204" pitchFamily="34" charset="0"/>
                <a:ea typeface="Calibri" panose="020F0502020204030204" pitchFamily="34" charset="0"/>
                <a:cs typeface="Calibri" panose="020F0502020204030204" pitchFamily="34" charset="0"/>
              </a:rPr>
              <a:t>bet </a:t>
            </a:r>
            <a:r>
              <a:rPr lang="lv-LV" sz="1600" b="1" dirty="0" smtClean="0">
                <a:latin typeface="Calibri" panose="020F0502020204030204" pitchFamily="34" charset="0"/>
                <a:ea typeface="Calibri" panose="020F0502020204030204" pitchFamily="34" charset="0"/>
                <a:cs typeface="Calibri" panose="020F0502020204030204" pitchFamily="34" charset="0"/>
              </a:rPr>
              <a:t>ir lapiņas</a:t>
            </a:r>
            <a:r>
              <a:rPr lang="lv-LV" sz="1600" dirty="0" smtClean="0">
                <a:latin typeface="Calibri" panose="020F0502020204030204" pitchFamily="34" charset="0"/>
                <a:ea typeface="Calibri" panose="020F0502020204030204" pitchFamily="34" charset="0"/>
                <a:cs typeface="Calibri" panose="020F0502020204030204" pitchFamily="34" charset="0"/>
              </a:rPr>
              <a:t>…;</a:t>
            </a:r>
          </a:p>
          <a:p>
            <a:pPr marL="342900" indent="-342900">
              <a:spcAft>
                <a:spcPts val="600"/>
              </a:spcAft>
              <a:buFont typeface="+mj-lt"/>
              <a:buAutoNum type="arabicPeriod"/>
            </a:pPr>
            <a:r>
              <a:rPr lang="lv-LV" sz="1600" dirty="0" smtClean="0">
                <a:latin typeface="Calibri" panose="020F0502020204030204" pitchFamily="34" charset="0"/>
                <a:ea typeface="Calibri" panose="020F0502020204030204" pitchFamily="34" charset="0"/>
                <a:cs typeface="Calibri" panose="020F0502020204030204" pitchFamily="34" charset="0"/>
              </a:rPr>
              <a:t>Elektroniskās sistēmas – pamatā izstrādātas norakstīšanai, nevis kā ordinēšanas sistēmas, ar lielu kļūdīšanās risku, ja sāktu izmantot ordinēšanai-ievadei (piemēram, nav tablešu devu, ievades veida atzīmēšanai lieto ciparus </a:t>
            </a:r>
            <a:r>
              <a:rPr lang="lv-LV" sz="1600" dirty="0" err="1" smtClean="0">
                <a:latin typeface="Calibri" panose="020F0502020204030204" pitchFamily="34" charset="0"/>
                <a:ea typeface="Calibri" panose="020F0502020204030204" pitchFamily="34" charset="0"/>
                <a:cs typeface="Calibri" panose="020F0502020204030204" pitchFamily="34" charset="0"/>
              </a:rPr>
              <a:t>utml</a:t>
            </a:r>
            <a:r>
              <a:rPr lang="lv-LV" sz="1600" dirty="0" smtClean="0">
                <a:latin typeface="Calibri" panose="020F0502020204030204" pitchFamily="34" charset="0"/>
                <a:ea typeface="Calibri" panose="020F0502020204030204" pitchFamily="34" charset="0"/>
                <a:cs typeface="Calibri" panose="020F0502020204030204" pitchFamily="34" charset="0"/>
              </a:rPr>
              <a:t>.);</a:t>
            </a:r>
          </a:p>
          <a:p>
            <a:pPr marL="342900" indent="-342900">
              <a:spcAft>
                <a:spcPts val="600"/>
              </a:spcAft>
              <a:buFont typeface="+mj-lt"/>
              <a:buAutoNum type="arabicPeriod"/>
            </a:pPr>
            <a:r>
              <a:rPr lang="lv-LV" sz="1600" dirty="0" smtClean="0">
                <a:latin typeface="Calibri" panose="020F0502020204030204" pitchFamily="34" charset="0"/>
                <a:ea typeface="Calibri" panose="020F0502020204030204" pitchFamily="34" charset="0"/>
                <a:cs typeface="Calibri" panose="020F0502020204030204" pitchFamily="34" charset="0"/>
              </a:rPr>
              <a:t>Riska zonā – </a:t>
            </a:r>
            <a:r>
              <a:rPr lang="lv-LV" sz="1600" b="1" dirty="0" smtClean="0">
                <a:latin typeface="Calibri" panose="020F0502020204030204" pitchFamily="34" charset="0"/>
                <a:ea typeface="Calibri" panose="020F0502020204030204" pitchFamily="34" charset="0"/>
                <a:cs typeface="Calibri" panose="020F0502020204030204" pitchFamily="34" charset="0"/>
              </a:rPr>
              <a:t>arī dažādām akūtām situācijām epizodiski lietotas zāles </a:t>
            </a:r>
            <a:r>
              <a:rPr lang="lv-LV" sz="1600" dirty="0" smtClean="0">
                <a:latin typeface="Calibri" panose="020F0502020204030204" pitchFamily="34" charset="0"/>
                <a:ea typeface="Calibri" panose="020F0502020204030204" pitchFamily="34" charset="0"/>
                <a:cs typeface="Calibri" panose="020F0502020204030204" pitchFamily="34" charset="0"/>
              </a:rPr>
              <a:t>– pretsāpju, pret  paaugstinātu asinsspiedienu, pret  temperatūru, insulīna devas, zāles miegam – parasti netiek dokumentētas ordināciju lapā, labākajā gadījumā – dežūru burtnīcā.</a:t>
            </a:r>
          </a:p>
          <a:p>
            <a:pPr>
              <a:lnSpc>
                <a:spcPct val="150000"/>
              </a:lnSpc>
              <a:spcAft>
                <a:spcPts val="600"/>
              </a:spcAft>
            </a:pPr>
            <a:r>
              <a:rPr lang="en-GB" sz="1600" dirty="0">
                <a:latin typeface="Calibri" panose="020F0502020204030204" pitchFamily="34" charset="0"/>
                <a:ea typeface="Calibri" panose="020F0502020204030204" pitchFamily="34" charset="0"/>
              </a:rPr>
              <a:t> </a:t>
            </a:r>
            <a:endParaRPr lang="lv-LV" sz="1600" dirty="0">
              <a:effectLst/>
              <a:latin typeface="Calibri" panose="020F0502020204030204" pitchFamily="34" charset="0"/>
              <a:ea typeface="Calibri" panose="020F0502020204030204" pitchFamily="34" charset="0"/>
            </a:endParaRPr>
          </a:p>
        </p:txBody>
      </p:sp>
      <p:sp>
        <p:nvSpPr>
          <p:cNvPr id="8" name="TextBox 7"/>
          <p:cNvSpPr txBox="1"/>
          <p:nvPr/>
        </p:nvSpPr>
        <p:spPr>
          <a:xfrm>
            <a:off x="2435457" y="510965"/>
            <a:ext cx="4963218" cy="400110"/>
          </a:xfrm>
          <a:prstGeom prst="rect">
            <a:avLst/>
          </a:prstGeom>
          <a:noFill/>
        </p:spPr>
        <p:txBody>
          <a:bodyPr wrap="none" rtlCol="0">
            <a:spAutoFit/>
          </a:bodyPr>
          <a:lstStyle/>
          <a:p>
            <a:r>
              <a:rPr lang="lv-LV" sz="20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Ar</a:t>
            </a:r>
            <a:r>
              <a:rPr lang="lv-LV" sz="1800" dirty="0" smtClean="0">
                <a:solidFill>
                  <a:schemeClr val="accent6">
                    <a:lumMod val="75000"/>
                  </a:schemeClr>
                </a:solidFill>
                <a:latin typeface="Verdana Pro" panose="020B0604030504040204" pitchFamily="34" charset="0"/>
              </a:rPr>
              <a:t> </a:t>
            </a:r>
            <a:r>
              <a:rPr lang="lv-LV" sz="20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ordināciju lapām saistītie riski</a:t>
            </a:r>
          </a:p>
        </p:txBody>
      </p:sp>
    </p:spTree>
    <p:extLst>
      <p:ext uri="{BB962C8B-B14F-4D97-AF65-F5344CB8AC3E}">
        <p14:creationId xmlns:p14="http://schemas.microsoft.com/office/powerpoint/2010/main" val="30716152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19</a:t>
            </a:fld>
            <a:endParaRPr lang="en-US" altLang="en-US"/>
          </a:p>
        </p:txBody>
      </p:sp>
      <p:pic>
        <p:nvPicPr>
          <p:cNvPr id="2" name="Picture 1"/>
          <p:cNvPicPr>
            <a:picLocks noChangeAspect="1"/>
          </p:cNvPicPr>
          <p:nvPr/>
        </p:nvPicPr>
        <p:blipFill>
          <a:blip r:embed="rId2"/>
          <a:stretch>
            <a:fillRect/>
          </a:stretch>
        </p:blipFill>
        <p:spPr>
          <a:xfrm>
            <a:off x="0" y="315051"/>
            <a:ext cx="9144000" cy="6227898"/>
          </a:xfrm>
          <a:prstGeom prst="rect">
            <a:avLst/>
          </a:prstGeom>
        </p:spPr>
      </p:pic>
      <p:sp>
        <p:nvSpPr>
          <p:cNvPr id="3" name="TextBox 2"/>
          <p:cNvSpPr txBox="1"/>
          <p:nvPr/>
        </p:nvSpPr>
        <p:spPr>
          <a:xfrm>
            <a:off x="5496340" y="100783"/>
            <a:ext cx="3558208" cy="400110"/>
          </a:xfrm>
          <a:prstGeom prst="rect">
            <a:avLst/>
          </a:prstGeom>
          <a:noFill/>
        </p:spPr>
        <p:txBody>
          <a:bodyPr wrap="square" rtlCol="0">
            <a:spAutoFit/>
          </a:bodyPr>
          <a:lstStyle/>
          <a:p>
            <a:pPr algn="r"/>
            <a:r>
              <a:rPr lang="lv-LV" sz="1000" dirty="0">
                <a:solidFill>
                  <a:schemeClr val="bg1">
                    <a:lumMod val="65000"/>
                  </a:schemeClr>
                </a:solidFill>
                <a:latin typeface="Verdana Pro" panose="020B0604030504040204" pitchFamily="34" charset="0"/>
              </a:rPr>
              <a:t>MK </a:t>
            </a:r>
            <a:r>
              <a:rPr lang="lv-LV" sz="1000" dirty="0" smtClean="0">
                <a:solidFill>
                  <a:schemeClr val="bg1">
                    <a:lumMod val="65000"/>
                  </a:schemeClr>
                </a:solidFill>
                <a:latin typeface="Verdana Pro" panose="020B0604030504040204" pitchFamily="34" charset="0"/>
              </a:rPr>
              <a:t>365 Medicīnisko </a:t>
            </a:r>
            <a:r>
              <a:rPr lang="lv-LV" sz="1000" dirty="0">
                <a:solidFill>
                  <a:schemeClr val="bg1">
                    <a:lumMod val="65000"/>
                  </a:schemeClr>
                </a:solidFill>
                <a:latin typeface="Verdana Pro" panose="020B0604030504040204" pitchFamily="34" charset="0"/>
              </a:rPr>
              <a:t>dokumentu lietvedības </a:t>
            </a:r>
            <a:r>
              <a:rPr lang="lv-LV" sz="1000" dirty="0" smtClean="0">
                <a:solidFill>
                  <a:schemeClr val="bg1">
                    <a:lumMod val="65000"/>
                  </a:schemeClr>
                </a:solidFill>
                <a:latin typeface="Verdana Pro" panose="020B0604030504040204" pitchFamily="34" charset="0"/>
              </a:rPr>
              <a:t>kārtība 3.pielikums 4.ieliekama lapa</a:t>
            </a:r>
            <a:endParaRPr lang="lv-LV" sz="1000" dirty="0">
              <a:solidFill>
                <a:schemeClr val="bg1">
                  <a:lumMod val="65000"/>
                </a:schemeClr>
              </a:solidFill>
              <a:latin typeface="Verdana Pro" panose="020B0604030504040204" pitchFamily="34" charset="0"/>
            </a:endParaRPr>
          </a:p>
        </p:txBody>
      </p:sp>
    </p:spTree>
    <p:extLst>
      <p:ext uri="{BB962C8B-B14F-4D97-AF65-F5344CB8AC3E}">
        <p14:creationId xmlns:p14="http://schemas.microsoft.com/office/powerpoint/2010/main" val="1288435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257101" y="3061971"/>
            <a:ext cx="3690854" cy="2766659"/>
          </a:xfrm>
          <a:prstGeom prst="rect">
            <a:avLst/>
          </a:prstGeom>
        </p:spPr>
      </p:pic>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2</a:t>
            </a:fld>
            <a:endParaRPr lang="en-US" altLang="en-US"/>
          </a:p>
        </p:txBody>
      </p:sp>
      <p:sp>
        <p:nvSpPr>
          <p:cNvPr id="9" name="Title 1"/>
          <p:cNvSpPr>
            <a:spLocks noGrp="1"/>
          </p:cNvSpPr>
          <p:nvPr>
            <p:ph type="title"/>
          </p:nvPr>
        </p:nvSpPr>
        <p:spPr>
          <a:xfrm>
            <a:off x="1915886" y="381000"/>
            <a:ext cx="6770914" cy="1036638"/>
          </a:xfrm>
        </p:spPr>
        <p:txBody>
          <a:bodyPr>
            <a:normAutofit/>
          </a:bodyPr>
          <a:lstStyle/>
          <a:p>
            <a:r>
              <a:rPr lang="lv-LV" sz="2000" dirty="0" smtClean="0">
                <a:solidFill>
                  <a:schemeClr val="accent6">
                    <a:lumMod val="75000"/>
                  </a:schemeClr>
                </a:solidFill>
              </a:rPr>
              <a:t>SAPNIS/IECERE/CIEŅPILNA DZĪVES NORMA</a:t>
            </a:r>
          </a:p>
        </p:txBody>
      </p:sp>
      <p:pic>
        <p:nvPicPr>
          <p:cNvPr id="10" name="Picture 9"/>
          <p:cNvPicPr>
            <a:picLocks noChangeAspect="1"/>
          </p:cNvPicPr>
          <p:nvPr/>
        </p:nvPicPr>
        <p:blipFill>
          <a:blip r:embed="rId3"/>
          <a:stretch>
            <a:fillRect/>
          </a:stretch>
        </p:blipFill>
        <p:spPr>
          <a:xfrm>
            <a:off x="5560277" y="1069899"/>
            <a:ext cx="3409551" cy="1924202"/>
          </a:xfrm>
          <a:prstGeom prst="rect">
            <a:avLst/>
          </a:prstGeom>
        </p:spPr>
      </p:pic>
      <p:pic>
        <p:nvPicPr>
          <p:cNvPr id="11" name="Picture 10"/>
          <p:cNvPicPr>
            <a:picLocks noChangeAspect="1"/>
          </p:cNvPicPr>
          <p:nvPr/>
        </p:nvPicPr>
        <p:blipFill>
          <a:blip r:embed="rId4"/>
          <a:stretch>
            <a:fillRect/>
          </a:stretch>
        </p:blipFill>
        <p:spPr>
          <a:xfrm>
            <a:off x="5657223" y="3192395"/>
            <a:ext cx="3181977" cy="2321246"/>
          </a:xfrm>
          <a:prstGeom prst="rect">
            <a:avLst/>
          </a:prstGeom>
        </p:spPr>
      </p:pic>
      <p:pic>
        <p:nvPicPr>
          <p:cNvPr id="3" name="Picture 2"/>
          <p:cNvPicPr>
            <a:picLocks noChangeAspect="1"/>
          </p:cNvPicPr>
          <p:nvPr/>
        </p:nvPicPr>
        <p:blipFill>
          <a:blip r:embed="rId5"/>
          <a:stretch>
            <a:fillRect/>
          </a:stretch>
        </p:blipFill>
        <p:spPr>
          <a:xfrm>
            <a:off x="408516" y="1502128"/>
            <a:ext cx="2697078" cy="1667406"/>
          </a:xfrm>
          <a:prstGeom prst="rect">
            <a:avLst/>
          </a:prstGeom>
        </p:spPr>
      </p:pic>
      <p:pic>
        <p:nvPicPr>
          <p:cNvPr id="8" name="Picture 7"/>
          <p:cNvPicPr>
            <a:picLocks noChangeAspect="1"/>
          </p:cNvPicPr>
          <p:nvPr/>
        </p:nvPicPr>
        <p:blipFill>
          <a:blip r:embed="rId6"/>
          <a:stretch>
            <a:fillRect/>
          </a:stretch>
        </p:blipFill>
        <p:spPr>
          <a:xfrm>
            <a:off x="408516" y="3597895"/>
            <a:ext cx="2371570" cy="2315225"/>
          </a:xfrm>
          <a:prstGeom prst="rect">
            <a:avLst/>
          </a:prstGeom>
        </p:spPr>
      </p:pic>
      <p:pic>
        <p:nvPicPr>
          <p:cNvPr id="12" name="Picture 11"/>
          <p:cNvPicPr>
            <a:picLocks noChangeAspect="1"/>
          </p:cNvPicPr>
          <p:nvPr/>
        </p:nvPicPr>
        <p:blipFill>
          <a:blip r:embed="rId7"/>
          <a:stretch>
            <a:fillRect/>
          </a:stretch>
        </p:blipFill>
        <p:spPr>
          <a:xfrm>
            <a:off x="3105594" y="1166382"/>
            <a:ext cx="2573030" cy="1731236"/>
          </a:xfrm>
          <a:prstGeom prst="rect">
            <a:avLst/>
          </a:prstGeom>
        </p:spPr>
      </p:pic>
    </p:spTree>
    <p:extLst>
      <p:ext uri="{BB962C8B-B14F-4D97-AF65-F5344CB8AC3E}">
        <p14:creationId xmlns:p14="http://schemas.microsoft.com/office/powerpoint/2010/main" val="2203903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20</a:t>
            </a:fld>
            <a:endParaRPr lang="en-US" altLang="en-US"/>
          </a:p>
        </p:txBody>
      </p:sp>
      <p:pic>
        <p:nvPicPr>
          <p:cNvPr id="2" name="Picture 1"/>
          <p:cNvPicPr>
            <a:picLocks noChangeAspect="1"/>
          </p:cNvPicPr>
          <p:nvPr/>
        </p:nvPicPr>
        <p:blipFill>
          <a:blip r:embed="rId2"/>
          <a:stretch>
            <a:fillRect/>
          </a:stretch>
        </p:blipFill>
        <p:spPr>
          <a:xfrm>
            <a:off x="0" y="315051"/>
            <a:ext cx="9144000" cy="6227898"/>
          </a:xfrm>
          <a:prstGeom prst="rect">
            <a:avLst/>
          </a:prstGeom>
        </p:spPr>
      </p:pic>
      <p:sp>
        <p:nvSpPr>
          <p:cNvPr id="3" name="TextBox 2"/>
          <p:cNvSpPr txBox="1"/>
          <p:nvPr/>
        </p:nvSpPr>
        <p:spPr>
          <a:xfrm>
            <a:off x="0" y="4476206"/>
            <a:ext cx="1715588" cy="246221"/>
          </a:xfrm>
          <a:prstGeom prst="rect">
            <a:avLst/>
          </a:prstGeom>
          <a:noFill/>
        </p:spPr>
        <p:txBody>
          <a:bodyPr wrap="square" rtlCol="0">
            <a:spAutoFit/>
          </a:bodyPr>
          <a:lstStyle/>
          <a:p>
            <a:r>
              <a:rPr lang="lv-LV" sz="1000" i="1" dirty="0" smtClean="0"/>
              <a:t>Mērīt AS 11.00</a:t>
            </a:r>
            <a:endParaRPr lang="lv-LV" sz="1000" i="1" dirty="0"/>
          </a:p>
        </p:txBody>
      </p:sp>
      <p:sp>
        <p:nvSpPr>
          <p:cNvPr id="8" name="TextBox 7"/>
          <p:cNvSpPr txBox="1"/>
          <p:nvPr/>
        </p:nvSpPr>
        <p:spPr>
          <a:xfrm>
            <a:off x="0" y="4642542"/>
            <a:ext cx="1715588" cy="246221"/>
          </a:xfrm>
          <a:prstGeom prst="rect">
            <a:avLst/>
          </a:prstGeom>
          <a:noFill/>
        </p:spPr>
        <p:txBody>
          <a:bodyPr wrap="square" rtlCol="0">
            <a:spAutoFit/>
          </a:bodyPr>
          <a:lstStyle/>
          <a:p>
            <a:r>
              <a:rPr lang="lv-LV" sz="1000" i="1" dirty="0" smtClean="0"/>
              <a:t>Mērīt AS 19.00</a:t>
            </a:r>
            <a:endParaRPr lang="lv-LV" sz="1000" i="1" dirty="0"/>
          </a:p>
        </p:txBody>
      </p:sp>
      <p:sp>
        <p:nvSpPr>
          <p:cNvPr id="9" name="TextBox 8"/>
          <p:cNvSpPr txBox="1"/>
          <p:nvPr/>
        </p:nvSpPr>
        <p:spPr>
          <a:xfrm>
            <a:off x="0" y="4266644"/>
            <a:ext cx="1715588" cy="246221"/>
          </a:xfrm>
          <a:prstGeom prst="rect">
            <a:avLst/>
          </a:prstGeom>
          <a:noFill/>
        </p:spPr>
        <p:txBody>
          <a:bodyPr wrap="square" rtlCol="0">
            <a:spAutoFit/>
          </a:bodyPr>
          <a:lstStyle/>
          <a:p>
            <a:r>
              <a:rPr lang="lv-LV" sz="1000" i="1" dirty="0" smtClean="0"/>
              <a:t>Temperatūra</a:t>
            </a:r>
            <a:endParaRPr lang="lv-LV" sz="1000" i="1" dirty="0"/>
          </a:p>
        </p:txBody>
      </p:sp>
      <p:sp>
        <p:nvSpPr>
          <p:cNvPr id="10" name="TextBox 9"/>
          <p:cNvSpPr txBox="1"/>
          <p:nvPr/>
        </p:nvSpPr>
        <p:spPr>
          <a:xfrm>
            <a:off x="0" y="4835016"/>
            <a:ext cx="1715588" cy="246221"/>
          </a:xfrm>
          <a:prstGeom prst="rect">
            <a:avLst/>
          </a:prstGeom>
          <a:noFill/>
        </p:spPr>
        <p:txBody>
          <a:bodyPr wrap="square" rtlCol="0">
            <a:spAutoFit/>
          </a:bodyPr>
          <a:lstStyle/>
          <a:p>
            <a:r>
              <a:rPr lang="lv-LV" sz="1000" i="1" dirty="0" smtClean="0"/>
              <a:t>atbildīga māsa</a:t>
            </a:r>
            <a:endParaRPr lang="lv-LV" sz="1000" i="1" dirty="0"/>
          </a:p>
        </p:txBody>
      </p:sp>
      <p:sp>
        <p:nvSpPr>
          <p:cNvPr id="4" name="TextBox 3"/>
          <p:cNvSpPr txBox="1"/>
          <p:nvPr/>
        </p:nvSpPr>
        <p:spPr>
          <a:xfrm>
            <a:off x="1715588" y="2948938"/>
            <a:ext cx="434734" cy="246221"/>
          </a:xfrm>
          <a:prstGeom prst="rect">
            <a:avLst/>
          </a:prstGeom>
          <a:noFill/>
        </p:spPr>
        <p:txBody>
          <a:bodyPr wrap="none" rtlCol="0">
            <a:spAutoFit/>
          </a:bodyPr>
          <a:lstStyle/>
          <a:p>
            <a:r>
              <a:rPr lang="lv-LV" sz="1000" dirty="0" smtClean="0"/>
              <a:t>VZT</a:t>
            </a:r>
            <a:endParaRPr lang="lv-LV" sz="1000" dirty="0"/>
          </a:p>
        </p:txBody>
      </p:sp>
      <p:sp>
        <p:nvSpPr>
          <p:cNvPr id="12" name="TextBox 11"/>
          <p:cNvSpPr txBox="1"/>
          <p:nvPr/>
        </p:nvSpPr>
        <p:spPr>
          <a:xfrm>
            <a:off x="3251018" y="2948939"/>
            <a:ext cx="434734" cy="246221"/>
          </a:xfrm>
          <a:prstGeom prst="rect">
            <a:avLst/>
          </a:prstGeom>
          <a:noFill/>
        </p:spPr>
        <p:txBody>
          <a:bodyPr wrap="none" rtlCol="0">
            <a:spAutoFit/>
          </a:bodyPr>
          <a:lstStyle/>
          <a:p>
            <a:r>
              <a:rPr lang="lv-LV" sz="1000" dirty="0" smtClean="0"/>
              <a:t>VZT</a:t>
            </a:r>
            <a:endParaRPr lang="lv-LV" sz="1000" dirty="0"/>
          </a:p>
        </p:txBody>
      </p:sp>
      <p:sp>
        <p:nvSpPr>
          <p:cNvPr id="13" name="TextBox 12"/>
          <p:cNvSpPr txBox="1"/>
          <p:nvPr/>
        </p:nvSpPr>
        <p:spPr>
          <a:xfrm>
            <a:off x="0" y="2385616"/>
            <a:ext cx="1715588" cy="246221"/>
          </a:xfrm>
          <a:prstGeom prst="rect">
            <a:avLst/>
          </a:prstGeom>
          <a:noFill/>
        </p:spPr>
        <p:txBody>
          <a:bodyPr wrap="square" rtlCol="0">
            <a:spAutoFit/>
          </a:bodyPr>
          <a:lstStyle/>
          <a:p>
            <a:r>
              <a:rPr lang="lv-LV" sz="1000" i="1" dirty="0" smtClean="0"/>
              <a:t>Medikaments XXX</a:t>
            </a:r>
            <a:endParaRPr lang="lv-LV" sz="1000" i="1" dirty="0"/>
          </a:p>
        </p:txBody>
      </p:sp>
      <p:sp>
        <p:nvSpPr>
          <p:cNvPr id="14" name="TextBox 13"/>
          <p:cNvSpPr txBox="1"/>
          <p:nvPr/>
        </p:nvSpPr>
        <p:spPr>
          <a:xfrm>
            <a:off x="0" y="2558711"/>
            <a:ext cx="1715588" cy="246221"/>
          </a:xfrm>
          <a:prstGeom prst="rect">
            <a:avLst/>
          </a:prstGeom>
          <a:noFill/>
        </p:spPr>
        <p:txBody>
          <a:bodyPr wrap="square" rtlCol="0">
            <a:spAutoFit/>
          </a:bodyPr>
          <a:lstStyle/>
          <a:p>
            <a:r>
              <a:rPr lang="lv-LV" sz="1000" i="1" dirty="0" smtClean="0"/>
              <a:t>Medikaments  YYY</a:t>
            </a:r>
            <a:endParaRPr lang="lv-LV" sz="1000" i="1" dirty="0"/>
          </a:p>
        </p:txBody>
      </p:sp>
      <p:sp>
        <p:nvSpPr>
          <p:cNvPr id="15" name="TextBox 14"/>
          <p:cNvSpPr txBox="1"/>
          <p:nvPr/>
        </p:nvSpPr>
        <p:spPr>
          <a:xfrm>
            <a:off x="0" y="2769533"/>
            <a:ext cx="1715588" cy="246221"/>
          </a:xfrm>
          <a:prstGeom prst="rect">
            <a:avLst/>
          </a:prstGeom>
          <a:noFill/>
        </p:spPr>
        <p:txBody>
          <a:bodyPr wrap="square" rtlCol="0">
            <a:spAutoFit/>
          </a:bodyPr>
          <a:lstStyle/>
          <a:p>
            <a:r>
              <a:rPr lang="lv-LV" sz="1000" i="1" dirty="0" smtClean="0"/>
              <a:t>Ģimenes  ārsts</a:t>
            </a:r>
            <a:endParaRPr lang="lv-LV" sz="1000" i="1" dirty="0"/>
          </a:p>
        </p:txBody>
      </p:sp>
      <p:sp>
        <p:nvSpPr>
          <p:cNvPr id="16" name="TextBox 15"/>
          <p:cNvSpPr txBox="1"/>
          <p:nvPr/>
        </p:nvSpPr>
        <p:spPr>
          <a:xfrm>
            <a:off x="0" y="3333562"/>
            <a:ext cx="1715588" cy="246221"/>
          </a:xfrm>
          <a:prstGeom prst="rect">
            <a:avLst/>
          </a:prstGeom>
          <a:noFill/>
        </p:spPr>
        <p:txBody>
          <a:bodyPr wrap="square" rtlCol="0">
            <a:spAutoFit/>
          </a:bodyPr>
          <a:lstStyle/>
          <a:p>
            <a:r>
              <a:rPr lang="lv-LV" sz="1000" i="1" dirty="0" smtClean="0"/>
              <a:t>Medikaments  ZZZ</a:t>
            </a:r>
            <a:endParaRPr lang="lv-LV" sz="1000" i="1" dirty="0"/>
          </a:p>
        </p:txBody>
      </p:sp>
      <p:sp>
        <p:nvSpPr>
          <p:cNvPr id="17" name="TextBox 16"/>
          <p:cNvSpPr txBox="1"/>
          <p:nvPr/>
        </p:nvSpPr>
        <p:spPr>
          <a:xfrm>
            <a:off x="0" y="3493224"/>
            <a:ext cx="1715588" cy="246221"/>
          </a:xfrm>
          <a:prstGeom prst="rect">
            <a:avLst/>
          </a:prstGeom>
          <a:noFill/>
        </p:spPr>
        <p:txBody>
          <a:bodyPr wrap="square" rtlCol="0">
            <a:spAutoFit/>
          </a:bodyPr>
          <a:lstStyle/>
          <a:p>
            <a:r>
              <a:rPr lang="lv-LV" sz="1000" i="1" dirty="0" smtClean="0"/>
              <a:t>Ārsts speciālists</a:t>
            </a:r>
            <a:endParaRPr lang="lv-LV" sz="1000" i="1" dirty="0"/>
          </a:p>
        </p:txBody>
      </p:sp>
      <p:sp>
        <p:nvSpPr>
          <p:cNvPr id="18" name="TextBox 17"/>
          <p:cNvSpPr txBox="1"/>
          <p:nvPr/>
        </p:nvSpPr>
        <p:spPr>
          <a:xfrm>
            <a:off x="1715588" y="3500388"/>
            <a:ext cx="370614" cy="246221"/>
          </a:xfrm>
          <a:prstGeom prst="rect">
            <a:avLst/>
          </a:prstGeom>
          <a:noFill/>
        </p:spPr>
        <p:txBody>
          <a:bodyPr wrap="none" rtlCol="0">
            <a:spAutoFit/>
          </a:bodyPr>
          <a:lstStyle/>
          <a:p>
            <a:r>
              <a:rPr lang="lv-LV" sz="1000" dirty="0" smtClean="0"/>
              <a:t>AN</a:t>
            </a:r>
            <a:endParaRPr lang="lv-LV" sz="1000" dirty="0"/>
          </a:p>
        </p:txBody>
      </p:sp>
      <p:sp>
        <p:nvSpPr>
          <p:cNvPr id="19" name="TextBox 18"/>
          <p:cNvSpPr txBox="1"/>
          <p:nvPr/>
        </p:nvSpPr>
        <p:spPr>
          <a:xfrm>
            <a:off x="1731660" y="4831864"/>
            <a:ext cx="362600" cy="246221"/>
          </a:xfrm>
          <a:prstGeom prst="rect">
            <a:avLst/>
          </a:prstGeom>
          <a:noFill/>
        </p:spPr>
        <p:txBody>
          <a:bodyPr wrap="none" rtlCol="0">
            <a:spAutoFit/>
          </a:bodyPr>
          <a:lstStyle/>
          <a:p>
            <a:r>
              <a:rPr lang="lv-LV" sz="1000" dirty="0" smtClean="0"/>
              <a:t>DB</a:t>
            </a:r>
            <a:endParaRPr lang="lv-LV" sz="1000" dirty="0"/>
          </a:p>
        </p:txBody>
      </p:sp>
      <p:sp>
        <p:nvSpPr>
          <p:cNvPr id="20" name="TextBox 19"/>
          <p:cNvSpPr txBox="1"/>
          <p:nvPr/>
        </p:nvSpPr>
        <p:spPr>
          <a:xfrm>
            <a:off x="1969022" y="4847230"/>
            <a:ext cx="362600" cy="246221"/>
          </a:xfrm>
          <a:prstGeom prst="rect">
            <a:avLst/>
          </a:prstGeom>
          <a:noFill/>
        </p:spPr>
        <p:txBody>
          <a:bodyPr wrap="none" rtlCol="0">
            <a:spAutoFit/>
          </a:bodyPr>
          <a:lstStyle/>
          <a:p>
            <a:r>
              <a:rPr lang="lv-LV" sz="1000" dirty="0" smtClean="0"/>
              <a:t>BD</a:t>
            </a:r>
            <a:endParaRPr lang="lv-LV" sz="1000" dirty="0"/>
          </a:p>
        </p:txBody>
      </p:sp>
      <p:sp>
        <p:nvSpPr>
          <p:cNvPr id="21" name="TextBox 20"/>
          <p:cNvSpPr txBox="1"/>
          <p:nvPr/>
        </p:nvSpPr>
        <p:spPr>
          <a:xfrm>
            <a:off x="2247000" y="4847229"/>
            <a:ext cx="362600" cy="246221"/>
          </a:xfrm>
          <a:prstGeom prst="rect">
            <a:avLst/>
          </a:prstGeom>
          <a:noFill/>
        </p:spPr>
        <p:txBody>
          <a:bodyPr wrap="none" rtlCol="0">
            <a:spAutoFit/>
          </a:bodyPr>
          <a:lstStyle/>
          <a:p>
            <a:r>
              <a:rPr lang="lv-LV" sz="1000" dirty="0" smtClean="0"/>
              <a:t>DB</a:t>
            </a:r>
            <a:endParaRPr lang="lv-LV" sz="1000" dirty="0"/>
          </a:p>
        </p:txBody>
      </p:sp>
      <p:sp>
        <p:nvSpPr>
          <p:cNvPr id="22" name="TextBox 21"/>
          <p:cNvSpPr txBox="1"/>
          <p:nvPr/>
        </p:nvSpPr>
        <p:spPr>
          <a:xfrm>
            <a:off x="2522560" y="4857736"/>
            <a:ext cx="333746" cy="246221"/>
          </a:xfrm>
          <a:prstGeom prst="rect">
            <a:avLst/>
          </a:prstGeom>
          <a:noFill/>
        </p:spPr>
        <p:txBody>
          <a:bodyPr wrap="none" rtlCol="0">
            <a:spAutoFit/>
          </a:bodyPr>
          <a:lstStyle/>
          <a:p>
            <a:r>
              <a:rPr lang="lv-LV" sz="1000" dirty="0" smtClean="0"/>
              <a:t>LP</a:t>
            </a:r>
            <a:endParaRPr lang="lv-LV" sz="1000" dirty="0"/>
          </a:p>
        </p:txBody>
      </p:sp>
      <p:sp>
        <p:nvSpPr>
          <p:cNvPr id="23" name="TextBox 22"/>
          <p:cNvSpPr txBox="1"/>
          <p:nvPr/>
        </p:nvSpPr>
        <p:spPr>
          <a:xfrm>
            <a:off x="2762340" y="4847228"/>
            <a:ext cx="333746" cy="246221"/>
          </a:xfrm>
          <a:prstGeom prst="rect">
            <a:avLst/>
          </a:prstGeom>
          <a:noFill/>
        </p:spPr>
        <p:txBody>
          <a:bodyPr wrap="none" rtlCol="0">
            <a:spAutoFit/>
          </a:bodyPr>
          <a:lstStyle/>
          <a:p>
            <a:r>
              <a:rPr lang="lv-LV" sz="1000" dirty="0" smtClean="0"/>
              <a:t>PL</a:t>
            </a:r>
            <a:endParaRPr lang="lv-LV" sz="1000" dirty="0"/>
          </a:p>
        </p:txBody>
      </p:sp>
      <p:sp>
        <p:nvSpPr>
          <p:cNvPr id="24" name="TextBox 23"/>
          <p:cNvSpPr txBox="1"/>
          <p:nvPr/>
        </p:nvSpPr>
        <p:spPr>
          <a:xfrm>
            <a:off x="3037900" y="4820358"/>
            <a:ext cx="362600" cy="246221"/>
          </a:xfrm>
          <a:prstGeom prst="rect">
            <a:avLst/>
          </a:prstGeom>
          <a:noFill/>
        </p:spPr>
        <p:txBody>
          <a:bodyPr wrap="none" rtlCol="0">
            <a:spAutoFit/>
          </a:bodyPr>
          <a:lstStyle/>
          <a:p>
            <a:r>
              <a:rPr lang="lv-LV" sz="1000" dirty="0" smtClean="0"/>
              <a:t>DB</a:t>
            </a:r>
            <a:endParaRPr lang="lv-LV" sz="1000" dirty="0"/>
          </a:p>
        </p:txBody>
      </p:sp>
      <p:sp>
        <p:nvSpPr>
          <p:cNvPr id="25" name="TextBox 24"/>
          <p:cNvSpPr txBox="1"/>
          <p:nvPr/>
        </p:nvSpPr>
        <p:spPr>
          <a:xfrm>
            <a:off x="3275262" y="4847227"/>
            <a:ext cx="362600" cy="246221"/>
          </a:xfrm>
          <a:prstGeom prst="rect">
            <a:avLst/>
          </a:prstGeom>
          <a:noFill/>
        </p:spPr>
        <p:txBody>
          <a:bodyPr wrap="none" rtlCol="0">
            <a:spAutoFit/>
          </a:bodyPr>
          <a:lstStyle/>
          <a:p>
            <a:r>
              <a:rPr lang="lv-LV" sz="1000" dirty="0" smtClean="0"/>
              <a:t>DB</a:t>
            </a:r>
            <a:endParaRPr lang="lv-LV" sz="1000" dirty="0"/>
          </a:p>
        </p:txBody>
      </p:sp>
      <p:sp>
        <p:nvSpPr>
          <p:cNvPr id="26" name="TextBox 25"/>
          <p:cNvSpPr txBox="1"/>
          <p:nvPr/>
        </p:nvSpPr>
        <p:spPr>
          <a:xfrm>
            <a:off x="6264515" y="5308937"/>
            <a:ext cx="1973617" cy="1015663"/>
          </a:xfrm>
          <a:prstGeom prst="rect">
            <a:avLst/>
          </a:prstGeom>
          <a:solidFill>
            <a:schemeClr val="bg1"/>
          </a:solidFill>
        </p:spPr>
        <p:txBody>
          <a:bodyPr wrap="none" rtlCol="0">
            <a:spAutoFit/>
          </a:bodyPr>
          <a:lstStyle/>
          <a:p>
            <a:r>
              <a:rPr lang="lv-LV" sz="1000" dirty="0" smtClean="0"/>
              <a:t>DB –māsa Dace Bāliņa</a:t>
            </a:r>
          </a:p>
          <a:p>
            <a:r>
              <a:rPr lang="lv-LV" sz="1000" dirty="0" smtClean="0"/>
              <a:t>BD –māsa Biruta </a:t>
            </a:r>
            <a:r>
              <a:rPr lang="lv-LV" sz="1000" dirty="0" err="1" smtClean="0"/>
              <a:t>Dubrovska</a:t>
            </a:r>
            <a:endParaRPr lang="lv-LV" sz="1000" dirty="0" smtClean="0"/>
          </a:p>
          <a:p>
            <a:r>
              <a:rPr lang="lv-LV" sz="1000" dirty="0" smtClean="0"/>
              <a:t>LP – māsa Liene Paeglīte</a:t>
            </a:r>
          </a:p>
          <a:p>
            <a:r>
              <a:rPr lang="lv-LV" sz="1000" dirty="0" smtClean="0"/>
              <a:t>PL - māsa  Paula Līviņa</a:t>
            </a:r>
          </a:p>
          <a:p>
            <a:r>
              <a:rPr lang="lv-LV" sz="1000" dirty="0" smtClean="0"/>
              <a:t>VZT – ārste </a:t>
            </a:r>
            <a:r>
              <a:rPr lang="lv-LV" sz="1000" dirty="0" err="1" smtClean="0"/>
              <a:t>V.Zefīrova-Tacinska</a:t>
            </a:r>
            <a:endParaRPr lang="lv-LV" sz="1000" dirty="0" smtClean="0"/>
          </a:p>
          <a:p>
            <a:r>
              <a:rPr lang="lv-LV" sz="1000" dirty="0" smtClean="0"/>
              <a:t>AN  - ārsts Aleksandrs Nogotkovs</a:t>
            </a:r>
            <a:endParaRPr lang="lv-LV" sz="1000" dirty="0"/>
          </a:p>
        </p:txBody>
      </p:sp>
    </p:spTree>
    <p:extLst>
      <p:ext uri="{BB962C8B-B14F-4D97-AF65-F5344CB8AC3E}">
        <p14:creationId xmlns:p14="http://schemas.microsoft.com/office/powerpoint/2010/main" val="3645774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000" dirty="0" smtClean="0">
                <a:solidFill>
                  <a:schemeClr val="accent6">
                    <a:lumMod val="75000"/>
                  </a:schemeClr>
                </a:solidFill>
              </a:rPr>
              <a:t>Zāļu marķēšana: </a:t>
            </a:r>
            <a:r>
              <a:rPr lang="lv-LV" sz="2000" b="0" dirty="0" smtClean="0">
                <a:solidFill>
                  <a:schemeClr val="accent6">
                    <a:lumMod val="75000"/>
                  </a:schemeClr>
                </a:solidFill>
              </a:rPr>
              <a:t>klienta 2 identifikatori un …. medikamenta nosaukumi</a:t>
            </a:r>
            <a:endParaRPr lang="lv-LV" sz="2000" b="0" dirty="0">
              <a:solidFill>
                <a:schemeClr val="accent6">
                  <a:lumMod val="75000"/>
                </a:schemeClr>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36295" y="2234072"/>
            <a:ext cx="4373563" cy="3274097"/>
          </a:xfrm>
        </p:spPr>
      </p:pic>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21</a:t>
            </a:fld>
            <a:endParaRPr lang="en-US" altLang="en-US"/>
          </a:p>
        </p:txBody>
      </p:sp>
      <p:sp>
        <p:nvSpPr>
          <p:cNvPr id="8" name="Rectangle 7"/>
          <p:cNvSpPr/>
          <p:nvPr/>
        </p:nvSpPr>
        <p:spPr>
          <a:xfrm>
            <a:off x="3643952" y="3384645"/>
            <a:ext cx="51861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Rectangle 8"/>
          <p:cNvSpPr/>
          <p:nvPr/>
        </p:nvSpPr>
        <p:spPr>
          <a:xfrm>
            <a:off x="4804285" y="1575841"/>
            <a:ext cx="3432412" cy="3108543"/>
          </a:xfrm>
          <a:prstGeom prst="rect">
            <a:avLst/>
          </a:prstGeom>
        </p:spPr>
        <p:txBody>
          <a:bodyPr wrap="square">
            <a:spAutoFit/>
          </a:bodyPr>
          <a:lstStyle/>
          <a:p>
            <a:pPr marL="342900" indent="-342900" algn="just">
              <a:buFont typeface="+mj-lt"/>
              <a:buAutoNum type="arabicPeriod"/>
            </a:pPr>
            <a:r>
              <a:rPr lang="lv-LV" sz="1400" dirty="0">
                <a:latin typeface="Calibri" panose="020F0502020204030204" pitchFamily="34" charset="0"/>
                <a:ea typeface="Calibri" panose="020F0502020204030204" pitchFamily="34" charset="0"/>
                <a:cs typeface="Calibri" panose="020F0502020204030204" pitchFamily="34" charset="0"/>
              </a:rPr>
              <a:t>Zāles tiek </a:t>
            </a:r>
            <a:r>
              <a:rPr lang="lv-LV" sz="1400" dirty="0" smtClean="0">
                <a:latin typeface="Calibri" panose="020F0502020204030204" pitchFamily="34" charset="0"/>
                <a:ea typeface="Calibri" panose="020F0502020204030204" pitchFamily="34" charset="0"/>
                <a:cs typeface="Calibri" panose="020F0502020204030204" pitchFamily="34" charset="0"/>
              </a:rPr>
              <a:t>marķētas </a:t>
            </a:r>
            <a:r>
              <a:rPr lang="lv-LV" sz="1400" dirty="0">
                <a:latin typeface="Calibri" panose="020F0502020204030204" pitchFamily="34" charset="0"/>
                <a:ea typeface="Calibri" panose="020F0502020204030204" pitchFamily="34" charset="0"/>
                <a:cs typeface="Calibri" panose="020F0502020204030204" pitchFamily="34" charset="0"/>
              </a:rPr>
              <a:t>daļēji (pacienta </a:t>
            </a:r>
            <a:r>
              <a:rPr lang="lv-LV" sz="1400" dirty="0" smtClean="0">
                <a:latin typeface="Calibri" panose="020F0502020204030204" pitchFamily="34" charset="0"/>
                <a:ea typeface="Calibri" panose="020F0502020204030204" pitchFamily="34" charset="0"/>
                <a:cs typeface="Calibri" panose="020F0502020204030204" pitchFamily="34" charset="0"/>
              </a:rPr>
              <a:t>uzvārds). Nepieciešami vismaz 2 pacienta identifikatori;</a:t>
            </a:r>
          </a:p>
          <a:p>
            <a:pPr marL="342900" indent="-342900" algn="just">
              <a:buFont typeface="+mj-lt"/>
              <a:buAutoNum type="arabicPeriod"/>
            </a:pPr>
            <a:endParaRPr lang="lv-LV" sz="14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mj-lt"/>
              <a:buAutoNum type="arabicPeriod"/>
            </a:pPr>
            <a:r>
              <a:rPr lang="lv-LV" sz="1400" b="1" dirty="0" smtClean="0">
                <a:latin typeface="Calibri" panose="020F0502020204030204" pitchFamily="34" charset="0"/>
                <a:ea typeface="Calibri" panose="020F0502020204030204" pitchFamily="34" charset="0"/>
                <a:cs typeface="Calibri" panose="020F0502020204030204" pitchFamily="34" charset="0"/>
              </a:rPr>
              <a:t>Pēc </a:t>
            </a:r>
            <a:r>
              <a:rPr lang="lv-LV" sz="1400" b="1" dirty="0">
                <a:latin typeface="Calibri" panose="020F0502020204030204" pitchFamily="34" charset="0"/>
                <a:ea typeface="Calibri" panose="020F0502020204030204" pitchFamily="34" charset="0"/>
                <a:cs typeface="Calibri" panose="020F0502020204030204" pitchFamily="34" charset="0"/>
              </a:rPr>
              <a:t>būtības zāles </a:t>
            </a:r>
            <a:r>
              <a:rPr lang="lv-LV" sz="1400" b="1" dirty="0" smtClean="0">
                <a:latin typeface="Calibri" panose="020F0502020204030204" pitchFamily="34" charset="0"/>
                <a:ea typeface="Calibri" panose="020F0502020204030204" pitchFamily="34" charset="0"/>
                <a:cs typeface="Calibri" panose="020F0502020204030204" pitchFamily="34" charset="0"/>
              </a:rPr>
              <a:t>sagatavo izdalei māsu kabinetā, </a:t>
            </a:r>
            <a:r>
              <a:rPr lang="lv-LV" sz="1400" b="1" dirty="0">
                <a:latin typeface="Calibri" panose="020F0502020204030204" pitchFamily="34" charset="0"/>
                <a:ea typeface="Calibri" panose="020F0502020204030204" pitchFamily="34" charset="0"/>
                <a:cs typeface="Calibri" panose="020F0502020204030204" pitchFamily="34" charset="0"/>
              </a:rPr>
              <a:t>uzreiz </a:t>
            </a:r>
            <a:r>
              <a:rPr lang="lv-LV" sz="1400" b="1" dirty="0" smtClean="0">
                <a:latin typeface="Calibri" panose="020F0502020204030204" pitchFamily="34" charset="0"/>
                <a:ea typeface="Calibri" panose="020F0502020204030204" pitchFamily="34" charset="0"/>
                <a:cs typeface="Calibri" panose="020F0502020204030204" pitchFamily="34" charset="0"/>
              </a:rPr>
              <a:t>neiedod </a:t>
            </a:r>
            <a:r>
              <a:rPr lang="lv-LV" sz="1400" b="1" dirty="0">
                <a:latin typeface="Calibri" panose="020F0502020204030204" pitchFamily="34" charset="0"/>
                <a:ea typeface="Calibri" panose="020F0502020204030204" pitchFamily="34" charset="0"/>
                <a:cs typeface="Calibri" panose="020F0502020204030204" pitchFamily="34" charset="0"/>
              </a:rPr>
              <a:t>un neievada, tāpēc tās ir </a:t>
            </a:r>
            <a:r>
              <a:rPr lang="lv-LV" sz="1400" b="1" dirty="0" smtClean="0">
                <a:latin typeface="Calibri" panose="020F0502020204030204" pitchFamily="34" charset="0"/>
                <a:ea typeface="Calibri" panose="020F0502020204030204" pitchFamily="34" charset="0"/>
                <a:cs typeface="Calibri" panose="020F0502020204030204" pitchFamily="34" charset="0"/>
              </a:rPr>
              <a:t>jāmarķē.</a:t>
            </a:r>
            <a:r>
              <a:rPr lang="lv-LV" sz="1400" dirty="0" smtClean="0">
                <a:latin typeface="Calibri" panose="020F0502020204030204" pitchFamily="34" charset="0"/>
                <a:ea typeface="Calibri" panose="020F0502020204030204" pitchFamily="34" charset="0"/>
                <a:cs typeface="Calibri" panose="020F0502020204030204" pitchFamily="34" charset="0"/>
              </a:rPr>
              <a:t> </a:t>
            </a:r>
            <a:r>
              <a:rPr lang="lv-LV" sz="1400" b="1" dirty="0">
                <a:latin typeface="Calibri" panose="020F0502020204030204" pitchFamily="34" charset="0"/>
                <a:ea typeface="Calibri" panose="020F0502020204030204" pitchFamily="34" charset="0"/>
                <a:cs typeface="Calibri" panose="020F0502020204030204" pitchFamily="34" charset="0"/>
              </a:rPr>
              <a:t>Jābūt saprotamam – kādas zāles penāļos atrodamas, kam.</a:t>
            </a:r>
            <a:r>
              <a:rPr lang="lv-LV" sz="1400" dirty="0">
                <a:latin typeface="Calibri" panose="020F0502020204030204" pitchFamily="34" charset="0"/>
                <a:ea typeface="Calibri" panose="020F0502020204030204" pitchFamily="34" charset="0"/>
                <a:cs typeface="Calibri" panose="020F0502020204030204" pitchFamily="34" charset="0"/>
              </a:rPr>
              <a:t> Nevajadzētu marķēt tad, ja no iepakojuma tableti izņemtu klienta klātbūtnē un uzreiz iedotu. Ierastā prakse marķēt </a:t>
            </a:r>
            <a:r>
              <a:rPr lang="lv-LV" sz="1400" dirty="0" smtClean="0">
                <a:latin typeface="Calibri" panose="020F0502020204030204" pitchFamily="34" charset="0"/>
                <a:ea typeface="Calibri" panose="020F0502020204030204" pitchFamily="34" charset="0"/>
                <a:cs typeface="Calibri" panose="020F0502020204030204" pitchFamily="34" charset="0"/>
              </a:rPr>
              <a:t>penāļus </a:t>
            </a:r>
            <a:r>
              <a:rPr lang="lv-LV" sz="1400" dirty="0">
                <a:latin typeface="Calibri" panose="020F0502020204030204" pitchFamily="34" charset="0"/>
                <a:ea typeface="Calibri" panose="020F0502020204030204" pitchFamily="34" charset="0"/>
                <a:cs typeface="Calibri" panose="020F0502020204030204" pitchFamily="34" charset="0"/>
              </a:rPr>
              <a:t>tikai daļēji samazina zāles izdales riskus (sistēmisks risks) </a:t>
            </a:r>
            <a:endParaRPr lang="lv-LV"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3519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22</a:t>
            </a:fld>
            <a:endParaRPr lang="en-US" altLang="en-US" smtClean="0"/>
          </a:p>
        </p:txBody>
      </p:sp>
      <p:sp>
        <p:nvSpPr>
          <p:cNvPr id="12290" name="Title 1"/>
          <p:cNvSpPr>
            <a:spLocks noGrp="1"/>
          </p:cNvSpPr>
          <p:nvPr>
            <p:ph type="title"/>
          </p:nvPr>
        </p:nvSpPr>
        <p:spPr>
          <a:xfrm>
            <a:off x="1719618" y="173448"/>
            <a:ext cx="7281878" cy="965201"/>
          </a:xfrm>
        </p:spPr>
        <p:txBody>
          <a:bodyPr>
            <a:normAutofit fontScale="90000"/>
          </a:bodyPr>
          <a:lstStyle/>
          <a:p>
            <a:r>
              <a:rPr lang="lv-LV" sz="2000" dirty="0" smtClean="0">
                <a:solidFill>
                  <a:schemeClr val="accent6">
                    <a:lumMod val="75000"/>
                  </a:schemeClr>
                </a:solidFill>
              </a:rPr>
              <a:t>6. Medicīniskā </a:t>
            </a:r>
            <a:r>
              <a:rPr lang="lv-LV" sz="2000" dirty="0">
                <a:solidFill>
                  <a:schemeClr val="accent6">
                    <a:lumMod val="75000"/>
                  </a:schemeClr>
                </a:solidFill>
              </a:rPr>
              <a:t>dokumentācija/Medicīniskie </a:t>
            </a:r>
            <a:r>
              <a:rPr lang="lv-LV" sz="2000" dirty="0" smtClean="0">
                <a:solidFill>
                  <a:schemeClr val="accent6">
                    <a:lumMod val="75000"/>
                  </a:schemeClr>
                </a:solidFill>
              </a:rPr>
              <a:t>ieraksti</a:t>
            </a:r>
            <a:br>
              <a:rPr lang="lv-LV" sz="2000" dirty="0" smtClean="0">
                <a:solidFill>
                  <a:schemeClr val="accent6">
                    <a:lumMod val="75000"/>
                  </a:schemeClr>
                </a:solidFill>
              </a:rPr>
            </a:br>
            <a:r>
              <a:rPr lang="lv-LV" sz="2000" b="0" dirty="0" smtClean="0">
                <a:solidFill>
                  <a:schemeClr val="accent6">
                    <a:lumMod val="75000"/>
                  </a:schemeClr>
                </a:solidFill>
              </a:rPr>
              <a:t>(ambulatora karte vai slimības vēsture? Vai cits?)</a:t>
            </a:r>
          </a:p>
        </p:txBody>
      </p:sp>
      <p:sp>
        <p:nvSpPr>
          <p:cNvPr id="7" name="Title 1"/>
          <p:cNvSpPr>
            <a:spLocks noGrp="1"/>
          </p:cNvSpPr>
          <p:nvPr>
            <p:ph idx="1"/>
          </p:nvPr>
        </p:nvSpPr>
        <p:spPr>
          <a:xfrm>
            <a:off x="119732" y="1421677"/>
            <a:ext cx="8438866" cy="1418968"/>
          </a:xfrm>
        </p:spPr>
        <p:txBody>
          <a:bodyPr>
            <a:normAutofit fontScale="97500" lnSpcReduction="10000"/>
          </a:bodyPr>
          <a:lstStyle/>
          <a:p>
            <a:pPr marL="342900" indent="-342900">
              <a:spcBef>
                <a:spcPts val="0"/>
              </a:spcBef>
              <a:buFont typeface="+mj-lt"/>
              <a:buAutoNum type="arabicPeriod"/>
            </a:pPr>
            <a:r>
              <a:rPr lang="lv-LV" sz="1600" dirty="0" smtClean="0">
                <a:latin typeface="Calibri" panose="020F0502020204030204" pitchFamily="34" charset="0"/>
                <a:cs typeface="Calibri" panose="020F0502020204030204" pitchFamily="34" charset="0"/>
              </a:rPr>
              <a:t>Medicīniskā </a:t>
            </a:r>
            <a:r>
              <a:rPr lang="lv-LV" sz="1600" dirty="0" smtClean="0">
                <a:latin typeface="Calibri" panose="020F0502020204030204" pitchFamily="34" charset="0"/>
                <a:cs typeface="Calibri" panose="020F0502020204030204" pitchFamily="34" charset="0"/>
              </a:rPr>
              <a:t>dokumentācija/Medicīniskie </a:t>
            </a:r>
            <a:r>
              <a:rPr lang="lv-LV" sz="1600" dirty="0">
                <a:latin typeface="Calibri" panose="020F0502020204030204" pitchFamily="34" charset="0"/>
                <a:cs typeface="Calibri" panose="020F0502020204030204" pitchFamily="34" charset="0"/>
              </a:rPr>
              <a:t>ierakstu (veselības stāvokļa izmaiņu) </a:t>
            </a:r>
            <a:r>
              <a:rPr lang="lv-LV" sz="1600" dirty="0" smtClean="0">
                <a:latin typeface="Calibri" panose="020F0502020204030204" pitchFamily="34" charset="0"/>
                <a:cs typeface="Calibri" panose="020F0502020204030204" pitchFamily="34" charset="0"/>
              </a:rPr>
              <a:t>-</a:t>
            </a:r>
            <a:r>
              <a:rPr lang="lv-LV" sz="1600" b="1" dirty="0" err="1" smtClean="0">
                <a:latin typeface="Calibri" panose="020F0502020204030204" pitchFamily="34" charset="0"/>
                <a:cs typeface="Calibri" panose="020F0502020204030204" pitchFamily="34" charset="0"/>
              </a:rPr>
              <a:t>NEizsekojamība</a:t>
            </a:r>
            <a:endParaRPr lang="lv-LV" sz="1600" b="1" dirty="0" smtClean="0">
              <a:latin typeface="Calibri" panose="020F0502020204030204" pitchFamily="34" charset="0"/>
              <a:cs typeface="Calibri" panose="020F0502020204030204" pitchFamily="34" charset="0"/>
            </a:endParaRPr>
          </a:p>
          <a:p>
            <a:pPr marL="342900" indent="-342900">
              <a:spcBef>
                <a:spcPts val="0"/>
              </a:spcBef>
              <a:buFont typeface="+mj-lt"/>
              <a:buAutoNum type="arabicPeriod"/>
            </a:pPr>
            <a:r>
              <a:rPr lang="lv-LV" sz="1600" dirty="0" smtClean="0">
                <a:latin typeface="Calibri" panose="020F0502020204030204" pitchFamily="34" charset="0"/>
                <a:cs typeface="Calibri" panose="020F0502020204030204" pitchFamily="34" charset="0"/>
              </a:rPr>
              <a:t>Ordināciju trūkumi</a:t>
            </a:r>
          </a:p>
          <a:p>
            <a:pPr marL="342900" indent="-342900">
              <a:spcBef>
                <a:spcPts val="0"/>
              </a:spcBef>
              <a:buFont typeface="+mj-lt"/>
              <a:buAutoNum type="arabicPeriod"/>
            </a:pPr>
            <a:r>
              <a:rPr lang="lv-LV" sz="1600" dirty="0" smtClean="0">
                <a:latin typeface="Calibri" panose="020F0502020204030204" pitchFamily="34" charset="0"/>
                <a:cs typeface="Calibri" panose="020F0502020204030204" pitchFamily="34" charset="0"/>
              </a:rPr>
              <a:t>Slimību un notikumu apkopojuma </a:t>
            </a:r>
            <a:r>
              <a:rPr lang="lv-LV" sz="1600" dirty="0" smtClean="0">
                <a:latin typeface="Calibri" panose="020F0502020204030204" pitchFamily="34" charset="0"/>
                <a:cs typeface="Calibri" panose="020F0502020204030204" pitchFamily="34" charset="0"/>
              </a:rPr>
              <a:t>trūkums (MK 265. </a:t>
            </a:r>
            <a:r>
              <a:rPr lang="lv-LV" sz="1600" smtClean="0">
                <a:latin typeface="Calibri" panose="020F0502020204030204" pitchFamily="34" charset="0"/>
                <a:cs typeface="Calibri" panose="020F0502020204030204" pitchFamily="34" charset="0"/>
              </a:rPr>
              <a:t>p.17)</a:t>
            </a:r>
            <a:endParaRPr lang="lv-LV" sz="1600" dirty="0" smtClean="0">
              <a:latin typeface="Calibri" panose="020F0502020204030204" pitchFamily="34" charset="0"/>
              <a:cs typeface="Calibri" panose="020F0502020204030204" pitchFamily="34" charset="0"/>
            </a:endParaRPr>
          </a:p>
          <a:p>
            <a:pPr marL="342900" indent="-342900">
              <a:spcBef>
                <a:spcPts val="0"/>
              </a:spcBef>
              <a:buFont typeface="+mj-lt"/>
              <a:buAutoNum type="arabicPeriod"/>
            </a:pPr>
            <a:r>
              <a:rPr lang="lv-LV" sz="1600" dirty="0" err="1" smtClean="0">
                <a:latin typeface="Calibri" panose="020F0502020204030204" pitchFamily="34" charset="0"/>
                <a:cs typeface="Calibri" panose="020F0502020204030204" pitchFamily="34" charset="0"/>
              </a:rPr>
              <a:t>Profapskates</a:t>
            </a:r>
            <a:endParaRPr lang="lv-LV" sz="1600" dirty="0" smtClean="0">
              <a:latin typeface="Calibri" panose="020F0502020204030204" pitchFamily="34" charset="0"/>
              <a:cs typeface="Calibri" panose="020F0502020204030204" pitchFamily="34" charset="0"/>
            </a:endParaRPr>
          </a:p>
          <a:p>
            <a:pPr marL="342900" indent="-342900">
              <a:spcBef>
                <a:spcPts val="0"/>
              </a:spcBef>
              <a:buFont typeface="+mj-lt"/>
              <a:buAutoNum type="arabicPeriod"/>
            </a:pPr>
            <a:r>
              <a:rPr lang="lv-LV" sz="1600" dirty="0" smtClean="0">
                <a:latin typeface="Calibri" panose="020F0502020204030204" pitchFamily="34" charset="0"/>
                <a:cs typeface="Calibri" panose="020F0502020204030204" pitchFamily="34" charset="0"/>
              </a:rPr>
              <a:t>Dokumentācijas</a:t>
            </a:r>
            <a:r>
              <a:rPr lang="lv-LV" sz="1600" dirty="0">
                <a:latin typeface="Calibri" panose="020F0502020204030204" pitchFamily="34" charset="0"/>
                <a:cs typeface="Calibri" panose="020F0502020204030204" pitchFamily="34" charset="0"/>
              </a:rPr>
              <a:t>, kas būtu sniedzama slimnīcai (NMPD), iztrūkums</a:t>
            </a:r>
            <a:br>
              <a:rPr lang="lv-LV" sz="1600" dirty="0">
                <a:latin typeface="Calibri" panose="020F0502020204030204" pitchFamily="34" charset="0"/>
                <a:cs typeface="Calibri" panose="020F0502020204030204" pitchFamily="34" charset="0"/>
              </a:rPr>
            </a:br>
            <a:endParaRPr lang="lv-LV" sz="1400" dirty="0">
              <a:solidFill>
                <a:srgbClr val="414142"/>
              </a:solidFill>
              <a:latin typeface="Calibri" panose="020F0502020204030204" pitchFamily="34" charset="0"/>
              <a:ea typeface="+mn-ea"/>
              <a:cs typeface="Calibri" panose="020F0502020204030204" pitchFamily="34" charset="0"/>
            </a:endParaRPr>
          </a:p>
        </p:txBody>
      </p:sp>
      <p:sp>
        <p:nvSpPr>
          <p:cNvPr id="8" name="TextBox 7"/>
          <p:cNvSpPr txBox="1"/>
          <p:nvPr/>
        </p:nvSpPr>
        <p:spPr>
          <a:xfrm>
            <a:off x="2326944" y="1045508"/>
            <a:ext cx="1619354" cy="353943"/>
          </a:xfrm>
          <a:prstGeom prst="rect">
            <a:avLst/>
          </a:prstGeom>
          <a:noFill/>
        </p:spPr>
        <p:txBody>
          <a:bodyPr wrap="none" rtlCol="0">
            <a:spAutoFit/>
          </a:bodyPr>
          <a:lstStyle/>
          <a:p>
            <a:r>
              <a:rPr lang="lv-LV" sz="1600" b="1" dirty="0">
                <a:solidFill>
                  <a:schemeClr val="accent6">
                    <a:lumMod val="75000"/>
                  </a:schemeClr>
                </a:solidFill>
                <a:latin typeface="Verdana" panose="020B0604030504040204" pitchFamily="34" charset="0"/>
                <a:ea typeface="Verdana" panose="020B0604030504040204" pitchFamily="34" charset="0"/>
              </a:rPr>
              <a:t>Riska</a:t>
            </a:r>
            <a:r>
              <a:rPr lang="lv-LV" b="1" dirty="0" smtClean="0">
                <a:solidFill>
                  <a:schemeClr val="accent6">
                    <a:lumMod val="75000"/>
                  </a:schemeClr>
                </a:solidFill>
              </a:rPr>
              <a:t> </a:t>
            </a:r>
            <a:r>
              <a:rPr lang="lv-LV" sz="1600" b="1" dirty="0" smtClean="0">
                <a:solidFill>
                  <a:schemeClr val="accent6">
                    <a:lumMod val="75000"/>
                  </a:schemeClr>
                </a:solidFill>
                <a:latin typeface="Verdana" panose="020B0604030504040204" pitchFamily="34" charset="0"/>
                <a:ea typeface="Verdana" panose="020B0604030504040204" pitchFamily="34" charset="0"/>
              </a:rPr>
              <a:t>zonas:</a:t>
            </a:r>
            <a:endParaRPr lang="lv-LV" sz="1600" b="1" dirty="0">
              <a:solidFill>
                <a:schemeClr val="accent6">
                  <a:lumMod val="75000"/>
                </a:schemeClr>
              </a:solidFill>
              <a:latin typeface="Verdana" panose="020B0604030504040204" pitchFamily="34" charset="0"/>
              <a:ea typeface="Verdana" panose="020B0604030504040204" pitchFamily="34" charset="0"/>
            </a:endParaRPr>
          </a:p>
        </p:txBody>
      </p:sp>
      <p:sp>
        <p:nvSpPr>
          <p:cNvPr id="4" name="Rectangle 3"/>
          <p:cNvSpPr/>
          <p:nvPr/>
        </p:nvSpPr>
        <p:spPr>
          <a:xfrm>
            <a:off x="191070" y="2951406"/>
            <a:ext cx="8215952" cy="2893100"/>
          </a:xfrm>
          <a:prstGeom prst="rect">
            <a:avLst/>
          </a:prstGeom>
          <a:ln>
            <a:solidFill>
              <a:schemeClr val="tx1"/>
            </a:solidFill>
            <a:prstDash val="dash"/>
          </a:ln>
        </p:spPr>
        <p:txBody>
          <a:bodyPr wrap="square">
            <a:spAutoFit/>
          </a:bodyPr>
          <a:lstStyle/>
          <a:p>
            <a:pPr algn="just"/>
            <a:r>
              <a:rPr lang="lv-LV" sz="1400" dirty="0" smtClean="0">
                <a:solidFill>
                  <a:srgbClr val="414142"/>
                </a:solidFill>
                <a:latin typeface="Calibri" panose="020F0502020204030204" pitchFamily="34" charset="0"/>
                <a:cs typeface="Calibri" panose="020F0502020204030204" pitchFamily="34" charset="0"/>
              </a:rPr>
              <a:t>MK 265 p.17</a:t>
            </a:r>
            <a:r>
              <a:rPr lang="lv-LV" sz="1400" dirty="0">
                <a:solidFill>
                  <a:srgbClr val="414142"/>
                </a:solidFill>
                <a:latin typeface="Calibri" panose="020F0502020204030204" pitchFamily="34" charset="0"/>
                <a:cs typeface="Calibri" panose="020F0502020204030204" pitchFamily="34" charset="0"/>
              </a:rPr>
              <a:t>. Viena no ambulatorās ārstniecības iestādes medicīnisko ierakstu sastāvdaļām ir apkopojums. Apkopojums satur šādu informāciju:</a:t>
            </a:r>
          </a:p>
          <a:p>
            <a:pPr algn="just"/>
            <a:r>
              <a:rPr lang="lv-LV" sz="1400" dirty="0">
                <a:solidFill>
                  <a:srgbClr val="414142"/>
                </a:solidFill>
                <a:latin typeface="Calibri" panose="020F0502020204030204" pitchFamily="34" charset="0"/>
                <a:cs typeface="Calibri" panose="020F0502020204030204" pitchFamily="34" charset="0"/>
              </a:rPr>
              <a:t>17.1. galīgā diagnoze;</a:t>
            </a:r>
          </a:p>
          <a:p>
            <a:pPr algn="just"/>
            <a:r>
              <a:rPr lang="lv-LV" sz="1400" dirty="0">
                <a:solidFill>
                  <a:srgbClr val="414142"/>
                </a:solidFill>
                <a:latin typeface="Calibri" panose="020F0502020204030204" pitchFamily="34" charset="0"/>
                <a:cs typeface="Calibri" panose="020F0502020204030204" pitchFamily="34" charset="0"/>
              </a:rPr>
              <a:t>17.2. ziņas par iepriekš pārciestajām slimībām (arī infekcijas slimībām) un traumām (pēc pacienta vārdiem);</a:t>
            </a:r>
          </a:p>
          <a:p>
            <a:pPr algn="just"/>
            <a:r>
              <a:rPr lang="lv-LV" sz="1400" dirty="0">
                <a:solidFill>
                  <a:srgbClr val="414142"/>
                </a:solidFill>
                <a:latin typeface="Calibri" panose="020F0502020204030204" pitchFamily="34" charset="0"/>
                <a:cs typeface="Calibri" panose="020F0502020204030204" pitchFamily="34" charset="0"/>
              </a:rPr>
              <a:t>17.3. zināmās svarīgākās ķirurģiskās un </a:t>
            </a:r>
            <a:r>
              <a:rPr lang="lv-LV" sz="1400" dirty="0" err="1">
                <a:solidFill>
                  <a:srgbClr val="414142"/>
                </a:solidFill>
                <a:latin typeface="Calibri" panose="020F0502020204030204" pitchFamily="34" charset="0"/>
                <a:cs typeface="Calibri" panose="020F0502020204030204" pitchFamily="34" charset="0"/>
              </a:rPr>
              <a:t>invazīvās</a:t>
            </a:r>
            <a:r>
              <a:rPr lang="lv-LV" sz="1400" dirty="0">
                <a:solidFill>
                  <a:srgbClr val="414142"/>
                </a:solidFill>
                <a:latin typeface="Calibri" panose="020F0502020204030204" pitchFamily="34" charset="0"/>
                <a:cs typeface="Calibri" panose="020F0502020204030204" pitchFamily="34" charset="0"/>
              </a:rPr>
              <a:t> procedūras;</a:t>
            </a:r>
          </a:p>
          <a:p>
            <a:pPr algn="just"/>
            <a:r>
              <a:rPr lang="lv-LV" sz="1400" dirty="0">
                <a:solidFill>
                  <a:srgbClr val="414142"/>
                </a:solidFill>
                <a:latin typeface="Calibri" panose="020F0502020204030204" pitchFamily="34" charset="0"/>
                <a:cs typeface="Calibri" panose="020F0502020204030204" pitchFamily="34" charset="0"/>
              </a:rPr>
              <a:t>17.4. zināmās nelabvēlīgās un alerģiskās reakcijas;</a:t>
            </a:r>
          </a:p>
          <a:p>
            <a:pPr algn="just"/>
            <a:r>
              <a:rPr lang="lv-LV" sz="1400" dirty="0">
                <a:solidFill>
                  <a:srgbClr val="414142"/>
                </a:solidFill>
                <a:latin typeface="Calibri" panose="020F0502020204030204" pitchFamily="34" charset="0"/>
                <a:cs typeface="Calibri" panose="020F0502020204030204" pitchFamily="34" charset="0"/>
              </a:rPr>
              <a:t>17.5. ziņas par medikamentiem, kas lietojami regulāri.</a:t>
            </a:r>
          </a:p>
          <a:p>
            <a:pPr algn="just"/>
            <a:r>
              <a:rPr lang="lv-LV" sz="1400" dirty="0">
                <a:solidFill>
                  <a:srgbClr val="414142"/>
                </a:solidFill>
                <a:latin typeface="Calibri" panose="020F0502020204030204" pitchFamily="34" charset="0"/>
                <a:cs typeface="Calibri" panose="020F0502020204030204" pitchFamily="34" charset="0"/>
              </a:rPr>
              <a:t>18. Apkopojums atrodas pacienta ambulatorajā kartē vienā un tajā pašā vietā. To aizpilda pirmreizējas saslimšanas gadījumā un hroniskas saslimšanas paasinājuma gadījumā, pacientam pirmo reizi apmeklējot ārstniecības personu. Turpmāk apkopojumu ārstniecības personas papildina pēc pacienta apmeklē­juma. Ja nozīmīga informācija par pacientu atrodas arī vēl kādā citā medicīniskajā ierakstā, apkopojumā ir rakstiska norāde, kur atrodama attiecīgā informācija. Diagnozi vai stāvokļa novērtējumu nav nepieciešams norādīt atkārtoti vienas un tās pašas ārstēšanas laikā.</a:t>
            </a:r>
            <a:endParaRPr lang="lv-LV" sz="1400" b="0" i="0" dirty="0">
              <a:solidFill>
                <a:srgbClr val="414142"/>
              </a:solidFill>
              <a:effectLst/>
              <a:latin typeface="Calibri" panose="020F0502020204030204" pitchFamily="34" charset="0"/>
              <a:cs typeface="Calibri" panose="020F0502020204030204" pitchFamily="34" charset="0"/>
            </a:endParaRPr>
          </a:p>
        </p:txBody>
      </p:sp>
      <p:sp>
        <p:nvSpPr>
          <p:cNvPr id="10" name="Rectangle 9"/>
          <p:cNvSpPr/>
          <p:nvPr/>
        </p:nvSpPr>
        <p:spPr>
          <a:xfrm>
            <a:off x="191070" y="5955268"/>
            <a:ext cx="8231874" cy="738664"/>
          </a:xfrm>
          <a:prstGeom prst="rect">
            <a:avLst/>
          </a:prstGeom>
          <a:ln>
            <a:solidFill>
              <a:schemeClr val="tx1"/>
            </a:solidFill>
            <a:prstDash val="dash"/>
          </a:ln>
        </p:spPr>
        <p:txBody>
          <a:bodyPr wrap="square">
            <a:spAutoFit/>
          </a:bodyPr>
          <a:lstStyle/>
          <a:p>
            <a:r>
              <a:rPr lang="lv-LV" sz="1400" dirty="0">
                <a:solidFill>
                  <a:srgbClr val="414142"/>
                </a:solidFill>
                <a:latin typeface="Calibri" panose="020F0502020204030204" pitchFamily="34" charset="0"/>
                <a:cs typeface="Calibri" panose="020F0502020204030204" pitchFamily="34" charset="0"/>
              </a:rPr>
              <a:t>Ieteikums: izveidot veidlapu vai izmantot 027/u formu( kuru aizpilda māsa) NMPD līdzu ņemšanai un nodošanai slimnīcai, kas satur informāciju par lietojamiem medikamentiem; </a:t>
            </a:r>
            <a:r>
              <a:rPr lang="lv-LV" sz="1400" dirty="0" smtClean="0">
                <a:solidFill>
                  <a:srgbClr val="414142"/>
                </a:solidFill>
                <a:latin typeface="Calibri" panose="020F0502020204030204" pitchFamily="34" charset="0"/>
                <a:cs typeface="Calibri" panose="020F0502020204030204" pitchFamily="34" charset="0"/>
              </a:rPr>
              <a:t>alerģijām, </a:t>
            </a:r>
            <a:r>
              <a:rPr lang="lv-LV" sz="1400" dirty="0">
                <a:solidFill>
                  <a:srgbClr val="414142"/>
                </a:solidFill>
                <a:latin typeface="Calibri" panose="020F0502020204030204" pitchFamily="34" charset="0"/>
                <a:cs typeface="Calibri" panose="020F0502020204030204" pitchFamily="34" charset="0"/>
              </a:rPr>
              <a:t>ja tādas ir; mazkustīgiem klientiem vai klientiem ar </a:t>
            </a:r>
            <a:r>
              <a:rPr lang="lv-LV" sz="1400" dirty="0" err="1">
                <a:solidFill>
                  <a:srgbClr val="414142"/>
                </a:solidFill>
                <a:latin typeface="Calibri" panose="020F0502020204030204" pitchFamily="34" charset="0"/>
                <a:cs typeface="Calibri" panose="020F0502020204030204" pitchFamily="34" charset="0"/>
              </a:rPr>
              <a:t>demenci</a:t>
            </a:r>
            <a:r>
              <a:rPr lang="lv-LV" sz="1400" dirty="0">
                <a:solidFill>
                  <a:srgbClr val="414142"/>
                </a:solidFill>
                <a:latin typeface="Calibri" panose="020F0502020204030204" pitchFamily="34" charset="0"/>
                <a:cs typeface="Calibri" panose="020F0502020204030204" pitchFamily="34" charset="0"/>
              </a:rPr>
              <a:t> būtu lietderīga atzīme, ka nav izgulējumu. </a:t>
            </a:r>
          </a:p>
        </p:txBody>
      </p:sp>
    </p:spTree>
    <p:extLst>
      <p:ext uri="{BB962C8B-B14F-4D97-AF65-F5344CB8AC3E}">
        <p14:creationId xmlns:p14="http://schemas.microsoft.com/office/powerpoint/2010/main" val="2291698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23</a:t>
            </a:fld>
            <a:endParaRPr lang="en-US" altLang="en-US"/>
          </a:p>
        </p:txBody>
      </p:sp>
      <p:pic>
        <p:nvPicPr>
          <p:cNvPr id="7" name="Picture 6"/>
          <p:cNvPicPr>
            <a:picLocks noChangeAspect="1"/>
          </p:cNvPicPr>
          <p:nvPr/>
        </p:nvPicPr>
        <p:blipFill>
          <a:blip r:embed="rId2"/>
          <a:stretch>
            <a:fillRect/>
          </a:stretch>
        </p:blipFill>
        <p:spPr>
          <a:xfrm>
            <a:off x="1154550" y="1417233"/>
            <a:ext cx="6828865" cy="5212167"/>
          </a:xfrm>
          <a:prstGeom prst="rect">
            <a:avLst/>
          </a:prstGeom>
        </p:spPr>
      </p:pic>
      <p:sp>
        <p:nvSpPr>
          <p:cNvPr id="8" name="Rectangle 7"/>
          <p:cNvSpPr/>
          <p:nvPr/>
        </p:nvSpPr>
        <p:spPr>
          <a:xfrm>
            <a:off x="3153508" y="2051538"/>
            <a:ext cx="715107" cy="3048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8054221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24</a:t>
            </a:fld>
            <a:endParaRPr lang="en-US" altLang="en-US" smtClean="0"/>
          </a:p>
        </p:txBody>
      </p:sp>
      <p:sp>
        <p:nvSpPr>
          <p:cNvPr id="12290" name="Title 1"/>
          <p:cNvSpPr>
            <a:spLocks noGrp="1"/>
          </p:cNvSpPr>
          <p:nvPr>
            <p:ph type="title"/>
          </p:nvPr>
        </p:nvSpPr>
        <p:spPr>
          <a:xfrm>
            <a:off x="2368348" y="173449"/>
            <a:ext cx="6633148" cy="604474"/>
          </a:xfrm>
        </p:spPr>
        <p:txBody>
          <a:bodyPr>
            <a:normAutofit/>
          </a:bodyPr>
          <a:lstStyle/>
          <a:p>
            <a:r>
              <a:rPr lang="lv-LV" sz="2000" dirty="0" smtClean="0">
                <a:solidFill>
                  <a:schemeClr val="accent6">
                    <a:lumMod val="75000"/>
                  </a:schemeClr>
                </a:solidFill>
              </a:rPr>
              <a:t>7., 8., un 9.</a:t>
            </a:r>
            <a:endParaRPr lang="lv-LV" sz="2000" b="0" dirty="0" smtClean="0">
              <a:solidFill>
                <a:schemeClr val="accent6">
                  <a:lumMod val="75000"/>
                </a:schemeClr>
              </a:solidFill>
            </a:endParaRPr>
          </a:p>
        </p:txBody>
      </p:sp>
      <p:pic>
        <p:nvPicPr>
          <p:cNvPr id="3" name="Picture 2"/>
          <p:cNvPicPr>
            <a:picLocks noChangeAspect="1"/>
          </p:cNvPicPr>
          <p:nvPr/>
        </p:nvPicPr>
        <p:blipFill>
          <a:blip r:embed="rId3"/>
          <a:stretch>
            <a:fillRect/>
          </a:stretch>
        </p:blipFill>
        <p:spPr>
          <a:xfrm>
            <a:off x="436784" y="1554173"/>
            <a:ext cx="8564712" cy="1982337"/>
          </a:xfrm>
          <a:prstGeom prst="rect">
            <a:avLst/>
          </a:prstGeom>
        </p:spPr>
      </p:pic>
      <p:sp>
        <p:nvSpPr>
          <p:cNvPr id="4" name="TextBox 3"/>
          <p:cNvSpPr txBox="1"/>
          <p:nvPr/>
        </p:nvSpPr>
        <p:spPr>
          <a:xfrm>
            <a:off x="1160060" y="4664248"/>
            <a:ext cx="7172220" cy="353943"/>
          </a:xfrm>
          <a:prstGeom prst="rect">
            <a:avLst/>
          </a:prstGeom>
          <a:noFill/>
        </p:spPr>
        <p:txBody>
          <a:bodyPr wrap="none" rtlCol="0">
            <a:spAutoFit/>
          </a:bodyPr>
          <a:lstStyle/>
          <a:p>
            <a:r>
              <a:rPr lang="lv-LV" b="1" dirty="0" smtClean="0">
                <a:solidFill>
                  <a:schemeClr val="accent6">
                    <a:lumMod val="75000"/>
                  </a:schemeClr>
                </a:solidFill>
              </a:rPr>
              <a:t>APMĀCĪBAS un VIEGLI UZTVERAMI ALGORITMI/INFOGRAFIKAS</a:t>
            </a:r>
            <a:endParaRPr lang="lv-LV" b="1" dirty="0">
              <a:solidFill>
                <a:schemeClr val="accent6">
                  <a:lumMod val="75000"/>
                </a:schemeClr>
              </a:solidFill>
            </a:endParaRPr>
          </a:p>
        </p:txBody>
      </p:sp>
      <p:sp>
        <p:nvSpPr>
          <p:cNvPr id="8" name="TextBox 7"/>
          <p:cNvSpPr txBox="1"/>
          <p:nvPr/>
        </p:nvSpPr>
        <p:spPr>
          <a:xfrm>
            <a:off x="3239186" y="4234497"/>
            <a:ext cx="2701381" cy="353943"/>
          </a:xfrm>
          <a:prstGeom prst="rect">
            <a:avLst/>
          </a:prstGeom>
          <a:noFill/>
        </p:spPr>
        <p:txBody>
          <a:bodyPr wrap="none" rtlCol="0">
            <a:spAutoFit/>
          </a:bodyPr>
          <a:lstStyle/>
          <a:p>
            <a:r>
              <a:rPr lang="lv-LV" b="1" dirty="0" smtClean="0">
                <a:solidFill>
                  <a:schemeClr val="accent3">
                    <a:lumMod val="75000"/>
                  </a:schemeClr>
                </a:solidFill>
              </a:rPr>
              <a:t>APRŪPĒTĀJU UN MĀSU</a:t>
            </a:r>
            <a:endParaRPr lang="lv-LV" b="1" dirty="0">
              <a:solidFill>
                <a:schemeClr val="accent3">
                  <a:lumMod val="75000"/>
                </a:schemeClr>
              </a:solidFill>
            </a:endParaRPr>
          </a:p>
        </p:txBody>
      </p:sp>
      <p:sp>
        <p:nvSpPr>
          <p:cNvPr id="5" name="Rectangle 4"/>
          <p:cNvSpPr/>
          <p:nvPr/>
        </p:nvSpPr>
        <p:spPr>
          <a:xfrm>
            <a:off x="764435" y="3868309"/>
            <a:ext cx="7963469" cy="1596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p:cNvSpPr txBox="1"/>
          <p:nvPr/>
        </p:nvSpPr>
        <p:spPr>
          <a:xfrm>
            <a:off x="764435" y="5637158"/>
            <a:ext cx="6346209" cy="353943"/>
          </a:xfrm>
          <a:prstGeom prst="rect">
            <a:avLst/>
          </a:prstGeom>
          <a:noFill/>
        </p:spPr>
        <p:txBody>
          <a:bodyPr wrap="square" rtlCol="0">
            <a:spAutoFit/>
          </a:bodyPr>
          <a:lstStyle/>
          <a:p>
            <a:r>
              <a:rPr lang="lv-LV" dirty="0" smtClean="0"/>
              <a:t>NB! Apmācības var novadīt māsas, ārsta palīgi, ārsti</a:t>
            </a:r>
            <a:endParaRPr lang="lv-LV" dirty="0"/>
          </a:p>
        </p:txBody>
      </p:sp>
    </p:spTree>
    <p:extLst>
      <p:ext uri="{BB962C8B-B14F-4D97-AF65-F5344CB8AC3E}">
        <p14:creationId xmlns:p14="http://schemas.microsoft.com/office/powerpoint/2010/main" val="292543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25</a:t>
            </a:fld>
            <a:endParaRPr lang="en-US" altLang="en-US"/>
          </a:p>
        </p:txBody>
      </p:sp>
      <p:pic>
        <p:nvPicPr>
          <p:cNvPr id="7" name="Picture 6"/>
          <p:cNvPicPr>
            <a:picLocks noChangeAspect="1"/>
          </p:cNvPicPr>
          <p:nvPr/>
        </p:nvPicPr>
        <p:blipFill>
          <a:blip r:embed="rId2"/>
          <a:stretch>
            <a:fillRect/>
          </a:stretch>
        </p:blipFill>
        <p:spPr>
          <a:xfrm>
            <a:off x="5566132" y="191067"/>
            <a:ext cx="2373216" cy="3077526"/>
          </a:xfrm>
          <a:prstGeom prst="rect">
            <a:avLst/>
          </a:prstGeom>
        </p:spPr>
      </p:pic>
      <p:pic>
        <p:nvPicPr>
          <p:cNvPr id="8" name="Picture 7"/>
          <p:cNvPicPr>
            <a:picLocks noChangeAspect="1"/>
          </p:cNvPicPr>
          <p:nvPr/>
        </p:nvPicPr>
        <p:blipFill>
          <a:blip r:embed="rId3"/>
          <a:stretch>
            <a:fillRect/>
          </a:stretch>
        </p:blipFill>
        <p:spPr>
          <a:xfrm>
            <a:off x="643597" y="1602930"/>
            <a:ext cx="3139491" cy="4224663"/>
          </a:xfrm>
          <a:prstGeom prst="rect">
            <a:avLst/>
          </a:prstGeom>
        </p:spPr>
      </p:pic>
      <p:pic>
        <p:nvPicPr>
          <p:cNvPr id="9" name="Picture 8"/>
          <p:cNvPicPr>
            <a:picLocks noChangeAspect="1"/>
          </p:cNvPicPr>
          <p:nvPr/>
        </p:nvPicPr>
        <p:blipFill>
          <a:blip r:embed="rId4"/>
          <a:stretch>
            <a:fillRect/>
          </a:stretch>
        </p:blipFill>
        <p:spPr>
          <a:xfrm>
            <a:off x="4064879" y="3420993"/>
            <a:ext cx="4064787" cy="3056007"/>
          </a:xfrm>
          <a:prstGeom prst="rect">
            <a:avLst/>
          </a:prstGeom>
        </p:spPr>
      </p:pic>
    </p:spTree>
    <p:extLst>
      <p:ext uri="{BB962C8B-B14F-4D97-AF65-F5344CB8AC3E}">
        <p14:creationId xmlns:p14="http://schemas.microsoft.com/office/powerpoint/2010/main" val="32951171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26</a:t>
            </a:fld>
            <a:endParaRPr lang="en-US" altLang="en-US"/>
          </a:p>
        </p:txBody>
      </p:sp>
      <p:pic>
        <p:nvPicPr>
          <p:cNvPr id="7" name="Picture 6"/>
          <p:cNvPicPr>
            <a:picLocks noChangeAspect="1"/>
          </p:cNvPicPr>
          <p:nvPr/>
        </p:nvPicPr>
        <p:blipFill>
          <a:blip r:embed="rId2"/>
          <a:stretch>
            <a:fillRect/>
          </a:stretch>
        </p:blipFill>
        <p:spPr>
          <a:xfrm>
            <a:off x="665845" y="1637176"/>
            <a:ext cx="2544334" cy="3433453"/>
          </a:xfrm>
          <a:prstGeom prst="rect">
            <a:avLst/>
          </a:prstGeom>
        </p:spPr>
      </p:pic>
      <p:sp>
        <p:nvSpPr>
          <p:cNvPr id="5" name="Title 1"/>
          <p:cNvSpPr>
            <a:spLocks noGrp="1"/>
          </p:cNvSpPr>
          <p:nvPr>
            <p:ph type="title"/>
          </p:nvPr>
        </p:nvSpPr>
        <p:spPr>
          <a:xfrm>
            <a:off x="2053652" y="381000"/>
            <a:ext cx="6633148" cy="965201"/>
          </a:xfrm>
        </p:spPr>
        <p:txBody>
          <a:bodyPr>
            <a:normAutofit fontScale="90000"/>
          </a:bodyPr>
          <a:lstStyle/>
          <a:p>
            <a:r>
              <a:rPr lang="lv-LV" sz="2000" dirty="0" smtClean="0">
                <a:solidFill>
                  <a:schemeClr val="accent6">
                    <a:lumMod val="75000"/>
                  </a:schemeClr>
                </a:solidFill>
              </a:rPr>
              <a:t>Reti kur ir kritiena protokols, </a:t>
            </a:r>
            <a:r>
              <a:rPr lang="lv-LV" sz="2000" b="0" dirty="0" smtClean="0">
                <a:solidFill>
                  <a:schemeClr val="accent6">
                    <a:lumMod val="75000"/>
                  </a:schemeClr>
                </a:solidFill>
              </a:rPr>
              <a:t>bet nav kritienu profilakses protokola (klienta novērtēšana iestājoties)</a:t>
            </a:r>
          </a:p>
        </p:txBody>
      </p:sp>
      <p:pic>
        <p:nvPicPr>
          <p:cNvPr id="4" name="Picture 3"/>
          <p:cNvPicPr>
            <a:picLocks noChangeAspect="1"/>
          </p:cNvPicPr>
          <p:nvPr/>
        </p:nvPicPr>
        <p:blipFill>
          <a:blip r:embed="rId3"/>
          <a:stretch>
            <a:fillRect/>
          </a:stretch>
        </p:blipFill>
        <p:spPr>
          <a:xfrm rot="16200000">
            <a:off x="3791028" y="2163134"/>
            <a:ext cx="3175379" cy="2381534"/>
          </a:xfrm>
          <a:prstGeom prst="rect">
            <a:avLst/>
          </a:prstGeom>
        </p:spPr>
      </p:pic>
      <p:pic>
        <p:nvPicPr>
          <p:cNvPr id="9" name="Picture 8"/>
          <p:cNvPicPr>
            <a:picLocks noChangeAspect="1"/>
          </p:cNvPicPr>
          <p:nvPr/>
        </p:nvPicPr>
        <p:blipFill>
          <a:blip r:embed="rId4"/>
          <a:stretch>
            <a:fillRect/>
          </a:stretch>
        </p:blipFill>
        <p:spPr>
          <a:xfrm>
            <a:off x="5713456" y="2969456"/>
            <a:ext cx="2380469" cy="3504097"/>
          </a:xfrm>
          <a:prstGeom prst="rect">
            <a:avLst/>
          </a:prstGeom>
        </p:spPr>
      </p:pic>
      <p:pic>
        <p:nvPicPr>
          <p:cNvPr id="8" name="Content Placeholder 7"/>
          <p:cNvPicPr>
            <a:picLocks noGrp="1" noChangeAspect="1"/>
          </p:cNvPicPr>
          <p:nvPr>
            <p:ph idx="1"/>
          </p:nvPr>
        </p:nvPicPr>
        <p:blipFill>
          <a:blip r:embed="rId5"/>
          <a:stretch>
            <a:fillRect/>
          </a:stretch>
        </p:blipFill>
        <p:spPr>
          <a:xfrm>
            <a:off x="1939978" y="3348742"/>
            <a:ext cx="2368827" cy="3295407"/>
          </a:xfrm>
          <a:prstGeom prst="rect">
            <a:avLst/>
          </a:prstGeom>
        </p:spPr>
      </p:pic>
      <p:sp>
        <p:nvSpPr>
          <p:cNvPr id="10" name="Rectangle 9"/>
          <p:cNvSpPr/>
          <p:nvPr/>
        </p:nvSpPr>
        <p:spPr>
          <a:xfrm>
            <a:off x="6264322" y="3452884"/>
            <a:ext cx="723332" cy="1774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5399311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290" y="616745"/>
            <a:ext cx="6946710" cy="1036642"/>
          </a:xfrm>
        </p:spPr>
        <p:txBody>
          <a:bodyPr>
            <a:normAutofit/>
          </a:bodyPr>
          <a:lstStyle/>
          <a:p>
            <a:r>
              <a:rPr lang="lv-LV" sz="2000" dirty="0" smtClean="0">
                <a:solidFill>
                  <a:schemeClr val="accent6">
                    <a:lumMod val="75000"/>
                  </a:schemeClr>
                </a:solidFill>
              </a:rPr>
              <a:t>10. Kvalitātes vadības sistēmas rīku nepietiekoša izmantošana</a:t>
            </a:r>
            <a:endParaRPr lang="lv-LV" sz="2000" dirty="0">
              <a:solidFill>
                <a:schemeClr val="accent6">
                  <a:lumMod val="75000"/>
                </a:schemeClr>
              </a:solidFill>
            </a:endParaRPr>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27</a:t>
            </a:fld>
            <a:endParaRPr lang="en-US" altLang="en-US"/>
          </a:p>
        </p:txBody>
      </p:sp>
      <p:sp>
        <p:nvSpPr>
          <p:cNvPr id="8" name="Rectangle 7"/>
          <p:cNvSpPr/>
          <p:nvPr/>
        </p:nvSpPr>
        <p:spPr>
          <a:xfrm>
            <a:off x="832513" y="1555845"/>
            <a:ext cx="7192371" cy="2908489"/>
          </a:xfrm>
          <a:prstGeom prst="rect">
            <a:avLst/>
          </a:prstGeom>
        </p:spPr>
        <p:txBody>
          <a:bodyPr wrap="square">
            <a:spAutoFit/>
          </a:bodyPr>
          <a:lstStyle/>
          <a:p>
            <a:r>
              <a:rPr lang="lv-LV" dirty="0" smtClean="0">
                <a:latin typeface="Calibri" panose="020F0502020204030204" pitchFamily="34" charset="0"/>
                <a:cs typeface="Calibri" panose="020F0502020204030204" pitchFamily="34" charset="0"/>
              </a:rPr>
              <a:t>Iekšējiem </a:t>
            </a:r>
            <a:r>
              <a:rPr lang="lv-LV" dirty="0">
                <a:latin typeface="Calibri" panose="020F0502020204030204" pitchFamily="34" charset="0"/>
                <a:cs typeface="Calibri" panose="020F0502020204030204" pitchFamily="34" charset="0"/>
              </a:rPr>
              <a:t>procesiem nav pašregulācijas </a:t>
            </a:r>
            <a:r>
              <a:rPr lang="lv-LV" dirty="0" smtClean="0">
                <a:latin typeface="Calibri" panose="020F0502020204030204" pitchFamily="34" charset="0"/>
                <a:cs typeface="Calibri" panose="020F0502020204030204" pitchFamily="34" charset="0"/>
              </a:rPr>
              <a:t>mehānisma.</a:t>
            </a:r>
          </a:p>
          <a:p>
            <a:endParaRPr lang="lv-LV" dirty="0" smtClean="0">
              <a:latin typeface="Calibri" panose="020F0502020204030204" pitchFamily="34" charset="0"/>
              <a:cs typeface="Calibri" panose="020F0502020204030204" pitchFamily="34" charset="0"/>
            </a:endParaRPr>
          </a:p>
          <a:p>
            <a:pPr>
              <a:spcAft>
                <a:spcPts val="600"/>
              </a:spcAft>
            </a:pPr>
            <a:r>
              <a:rPr lang="lv-LV" dirty="0" smtClean="0">
                <a:latin typeface="Calibri" panose="020F0502020204030204" pitchFamily="34" charset="0"/>
                <a:cs typeface="Calibri" panose="020F0502020204030204" pitchFamily="34" charset="0"/>
              </a:rPr>
              <a:t>Pašregulācijas rīki:</a:t>
            </a:r>
          </a:p>
          <a:p>
            <a:pPr marL="285750" indent="-285750">
              <a:spcAft>
                <a:spcPts val="600"/>
              </a:spcAft>
              <a:buFont typeface="Wingdings" panose="05000000000000000000" pitchFamily="2" charset="2"/>
              <a:buChar char="§"/>
            </a:pPr>
            <a:r>
              <a:rPr lang="lv-LV" dirty="0" smtClean="0">
                <a:latin typeface="Calibri" panose="020F0502020204030204" pitchFamily="34" charset="0"/>
                <a:cs typeface="Calibri" panose="020F0502020204030204" pitchFamily="34" charset="0"/>
              </a:rPr>
              <a:t>sūdzību </a:t>
            </a:r>
            <a:r>
              <a:rPr lang="lv-LV" dirty="0">
                <a:latin typeface="Calibri" panose="020F0502020204030204" pitchFamily="34" charset="0"/>
                <a:cs typeface="Calibri" panose="020F0502020204030204" pitchFamily="34" charset="0"/>
              </a:rPr>
              <a:t>reģistrācija un </a:t>
            </a:r>
            <a:r>
              <a:rPr lang="lv-LV" dirty="0" smtClean="0">
                <a:latin typeface="Calibri" panose="020F0502020204030204" pitchFamily="34" charset="0"/>
                <a:cs typeface="Calibri" panose="020F0502020204030204" pitchFamily="34" charset="0"/>
              </a:rPr>
              <a:t>analīze</a:t>
            </a:r>
          </a:p>
          <a:p>
            <a:pPr marL="285750" indent="-285750">
              <a:spcAft>
                <a:spcPts val="600"/>
              </a:spcAft>
              <a:buFont typeface="Wingdings" panose="05000000000000000000" pitchFamily="2" charset="2"/>
              <a:buChar char="§"/>
            </a:pPr>
            <a:r>
              <a:rPr lang="lv-LV" dirty="0" smtClean="0">
                <a:latin typeface="Calibri" panose="020F0502020204030204" pitchFamily="34" charset="0"/>
                <a:cs typeface="Calibri" panose="020F0502020204030204" pitchFamily="34" charset="0"/>
              </a:rPr>
              <a:t>klientu</a:t>
            </a:r>
            <a:r>
              <a:rPr lang="lv-LV" dirty="0">
                <a:latin typeface="Calibri" panose="020F0502020204030204" pitchFamily="34" charset="0"/>
                <a:cs typeface="Calibri" panose="020F0502020204030204" pitchFamily="34" charset="0"/>
              </a:rPr>
              <a:t>, tuvinieku, darbinieku aptaujas</a:t>
            </a:r>
            <a:r>
              <a:rPr lang="lv-LV" dirty="0" smtClean="0">
                <a:latin typeface="Calibri" panose="020F0502020204030204" pitchFamily="34" charset="0"/>
                <a:cs typeface="Calibri" panose="020F0502020204030204" pitchFamily="34" charset="0"/>
              </a:rPr>
              <a:t>,</a:t>
            </a:r>
          </a:p>
          <a:p>
            <a:pPr marL="285750" indent="-285750">
              <a:spcAft>
                <a:spcPts val="600"/>
              </a:spcAft>
              <a:buFont typeface="Wingdings" panose="05000000000000000000" pitchFamily="2" charset="2"/>
              <a:buChar char="§"/>
            </a:pPr>
            <a:r>
              <a:rPr lang="lv-LV" dirty="0" smtClean="0">
                <a:latin typeface="Calibri" panose="020F0502020204030204" pitchFamily="34" charset="0"/>
                <a:cs typeface="Calibri" panose="020F0502020204030204" pitchFamily="34" charset="0"/>
              </a:rPr>
              <a:t>darbinieku ziņojumi</a:t>
            </a:r>
          </a:p>
          <a:p>
            <a:pPr marL="285750" indent="-285750">
              <a:spcAft>
                <a:spcPts val="600"/>
              </a:spcAft>
              <a:buFont typeface="Wingdings" panose="05000000000000000000" pitchFamily="2" charset="2"/>
              <a:buChar char="§"/>
            </a:pPr>
            <a:r>
              <a:rPr lang="lv-LV" dirty="0" smtClean="0">
                <a:latin typeface="Calibri" panose="020F0502020204030204" pitchFamily="34" charset="0"/>
                <a:cs typeface="Calibri" panose="020F0502020204030204" pitchFamily="34" charset="0"/>
              </a:rPr>
              <a:t>iekšējo </a:t>
            </a:r>
            <a:r>
              <a:rPr lang="lv-LV" dirty="0">
                <a:latin typeface="Calibri" panose="020F0502020204030204" pitchFamily="34" charset="0"/>
                <a:cs typeface="Calibri" panose="020F0502020204030204" pitchFamily="34" charset="0"/>
              </a:rPr>
              <a:t>procesu audits vai pašnovērtējums</a:t>
            </a:r>
            <a:r>
              <a:rPr lang="lv-LV" dirty="0" smtClean="0">
                <a:latin typeface="Calibri" panose="020F0502020204030204" pitchFamily="34" charset="0"/>
                <a:cs typeface="Calibri" panose="020F0502020204030204" pitchFamily="34" charset="0"/>
              </a:rPr>
              <a:t>;</a:t>
            </a:r>
          </a:p>
          <a:p>
            <a:pPr marL="285750" indent="-285750">
              <a:spcAft>
                <a:spcPts val="600"/>
              </a:spcAft>
              <a:buFont typeface="Wingdings" panose="05000000000000000000" pitchFamily="2" charset="2"/>
              <a:buChar char="§"/>
            </a:pPr>
            <a:r>
              <a:rPr lang="lv-LV" dirty="0" smtClean="0">
                <a:latin typeface="Calibri" panose="020F0502020204030204" pitchFamily="34" charset="0"/>
                <a:cs typeface="Calibri" panose="020F0502020204030204" pitchFamily="34" charset="0"/>
              </a:rPr>
              <a:t>saprotamu</a:t>
            </a:r>
            <a:r>
              <a:rPr lang="lv-LV" dirty="0">
                <a:latin typeface="Calibri" panose="020F0502020204030204" pitchFamily="34" charset="0"/>
                <a:cs typeface="Calibri" panose="020F0502020204030204" pitchFamily="34" charset="0"/>
              </a:rPr>
              <a:t>, uzskatāmu iekšējo algoritmu un vadlīniju izmantošana; </a:t>
            </a:r>
            <a:endParaRPr lang="lv-LV" dirty="0" smtClean="0">
              <a:latin typeface="Calibri" panose="020F0502020204030204" pitchFamily="34" charset="0"/>
              <a:cs typeface="Calibri" panose="020F0502020204030204" pitchFamily="34" charset="0"/>
            </a:endParaRPr>
          </a:p>
          <a:p>
            <a:pPr marL="285750" indent="-285750">
              <a:spcAft>
                <a:spcPts val="600"/>
              </a:spcAft>
              <a:buFont typeface="Wingdings" panose="05000000000000000000" pitchFamily="2" charset="2"/>
              <a:buChar char="§"/>
            </a:pPr>
            <a:r>
              <a:rPr lang="lv-LV" dirty="0" smtClean="0">
                <a:latin typeface="Calibri" panose="020F0502020204030204" pitchFamily="34" charset="0"/>
                <a:cs typeface="Calibri" panose="020F0502020204030204" pitchFamily="34" charset="0"/>
              </a:rPr>
              <a:t>veselības </a:t>
            </a:r>
            <a:r>
              <a:rPr lang="lv-LV" dirty="0">
                <a:latin typeface="Calibri" panose="020F0502020204030204" pitchFamily="34" charset="0"/>
                <a:cs typeface="Calibri" panose="020F0502020204030204" pitchFamily="34" charset="0"/>
              </a:rPr>
              <a:t>aprūpes kvalitātes kritēriju </a:t>
            </a:r>
            <a:r>
              <a:rPr lang="lv-LV" dirty="0" smtClean="0">
                <a:latin typeface="Calibri" panose="020F0502020204030204" pitchFamily="34" charset="0"/>
                <a:cs typeface="Calibri" panose="020F0502020204030204" pitchFamily="34" charset="0"/>
              </a:rPr>
              <a:t>iztrūkums</a:t>
            </a:r>
            <a:endParaRPr lang="lv-LV"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1397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502920"/>
            <a:ext cx="6096000" cy="1036642"/>
          </a:xfrm>
        </p:spPr>
        <p:txBody>
          <a:bodyPr>
            <a:normAutofit/>
          </a:bodyPr>
          <a:lstStyle/>
          <a:p>
            <a:r>
              <a:rPr lang="lv-LV" sz="2000" dirty="0" smtClean="0">
                <a:solidFill>
                  <a:schemeClr val="accent6">
                    <a:lumMod val="75000"/>
                  </a:schemeClr>
                </a:solidFill>
              </a:rPr>
              <a:t>Sūdzību reģistrs, iesniegšana un analīze</a:t>
            </a:r>
            <a:endParaRPr lang="lv-LV" sz="2000" dirty="0">
              <a:solidFill>
                <a:schemeClr val="accent6">
                  <a:lumMod val="75000"/>
                </a:schemeClr>
              </a:solidFill>
            </a:endParaRPr>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28</a:t>
            </a:fld>
            <a:endParaRPr lang="en-US" altLang="en-US"/>
          </a:p>
        </p:txBody>
      </p:sp>
      <p:sp>
        <p:nvSpPr>
          <p:cNvPr id="7" name="Rectangle 6"/>
          <p:cNvSpPr/>
          <p:nvPr/>
        </p:nvSpPr>
        <p:spPr>
          <a:xfrm>
            <a:off x="722811" y="1663542"/>
            <a:ext cx="7811589" cy="3616375"/>
          </a:xfrm>
          <a:prstGeom prst="rect">
            <a:avLst/>
          </a:prstGeom>
        </p:spPr>
        <p:txBody>
          <a:bodyPr wrap="square">
            <a:spAutoFit/>
          </a:bodyPr>
          <a:lstStyle/>
          <a:p>
            <a:pPr>
              <a:spcAft>
                <a:spcPts val="600"/>
              </a:spcAft>
            </a:pPr>
            <a:r>
              <a:rPr lang="lv-LV" sz="1600" dirty="0" smtClean="0">
                <a:solidFill>
                  <a:schemeClr val="accent6">
                    <a:lumMod val="75000"/>
                  </a:schemeClr>
                </a:solidFill>
                <a:latin typeface="Verdana Pro" panose="020B0604030504040204" pitchFamily="34" charset="0"/>
              </a:rPr>
              <a:t>Trīs </a:t>
            </a:r>
            <a:r>
              <a:rPr lang="lv-LV" sz="1600" dirty="0">
                <a:solidFill>
                  <a:schemeClr val="accent6">
                    <a:lumMod val="75000"/>
                  </a:schemeClr>
                </a:solidFill>
                <a:latin typeface="Verdana Pro" panose="020B0604030504040204" pitchFamily="34" charset="0"/>
              </a:rPr>
              <a:t>postulāti par sūdzībām:</a:t>
            </a:r>
          </a:p>
          <a:p>
            <a:pPr marL="285750" indent="-285750">
              <a:spcBef>
                <a:spcPts val="0"/>
              </a:spcBef>
              <a:spcAft>
                <a:spcPts val="600"/>
              </a:spcAft>
              <a:buFont typeface="Wingdings" panose="05000000000000000000" pitchFamily="2" charset="2"/>
              <a:buChar char="§"/>
            </a:pPr>
            <a:r>
              <a:rPr lang="lv-LV" sz="1600" dirty="0">
                <a:latin typeface="Verdana Pro" panose="020B0604030504040204" pitchFamily="34" charset="0"/>
              </a:rPr>
              <a:t>Sūdzība sniedz </a:t>
            </a:r>
            <a:r>
              <a:rPr lang="lv-LV" sz="1600" b="1" dirty="0" smtClean="0">
                <a:latin typeface="Verdana Pro" panose="020B0604030504040204" pitchFamily="34" charset="0"/>
              </a:rPr>
              <a:t>iespēju </a:t>
            </a:r>
            <a:r>
              <a:rPr lang="lv-LV" sz="1600" b="1" dirty="0">
                <a:latin typeface="Verdana Pro" panose="020B0604030504040204" pitchFamily="34" charset="0"/>
              </a:rPr>
              <a:t>vadībai saskatīt trūkumus</a:t>
            </a:r>
            <a:r>
              <a:rPr lang="lv-LV" sz="1600" dirty="0">
                <a:latin typeface="Verdana Pro" panose="020B0604030504040204" pitchFamily="34" charset="0"/>
              </a:rPr>
              <a:t>, arī neredzamos trūkumus, kurus novēršot, tiks celta iestādes reputācija un prestižs!</a:t>
            </a:r>
          </a:p>
          <a:p>
            <a:pPr marL="285750" indent="-285750">
              <a:spcBef>
                <a:spcPts val="0"/>
              </a:spcBef>
              <a:spcAft>
                <a:spcPts val="600"/>
              </a:spcAft>
              <a:buFont typeface="Wingdings" panose="05000000000000000000" pitchFamily="2" charset="2"/>
              <a:buChar char="§"/>
            </a:pPr>
            <a:r>
              <a:rPr lang="lv-LV" sz="1600" dirty="0">
                <a:latin typeface="Verdana Pro" panose="020B0604030504040204" pitchFamily="34" charset="0"/>
              </a:rPr>
              <a:t>Sūdzība, kas nonāk </a:t>
            </a:r>
            <a:r>
              <a:rPr lang="lv-LV" sz="1600" dirty="0" smtClean="0">
                <a:latin typeface="Verdana Pro" panose="020B0604030504040204" pitchFamily="34" charset="0"/>
              </a:rPr>
              <a:t>SAC </a:t>
            </a:r>
            <a:r>
              <a:rPr lang="lv-LV" sz="1600" dirty="0">
                <a:latin typeface="Verdana Pro" panose="020B0604030504040204" pitchFamily="34" charset="0"/>
              </a:rPr>
              <a:t>ļauj risināt situāciju uz vietas, </a:t>
            </a:r>
            <a:r>
              <a:rPr lang="lv-LV" sz="1600" b="1" dirty="0">
                <a:latin typeface="Verdana Pro" panose="020B0604030504040204" pitchFamily="34" charset="0"/>
              </a:rPr>
              <a:t>neiesaistot </a:t>
            </a:r>
            <a:r>
              <a:rPr lang="lv-LV" sz="1600" dirty="0">
                <a:latin typeface="Verdana Pro" panose="020B0604030504040204" pitchFamily="34" charset="0"/>
              </a:rPr>
              <a:t>sūdzības izskatīšanā </a:t>
            </a:r>
            <a:r>
              <a:rPr lang="lv-LV" sz="1600" b="1" dirty="0" smtClean="0">
                <a:latin typeface="Verdana Pro" panose="020B0604030504040204" pitchFamily="34" charset="0"/>
              </a:rPr>
              <a:t>Inspicējošas </a:t>
            </a:r>
            <a:r>
              <a:rPr lang="lv-LV" sz="1600" b="1" dirty="0">
                <a:latin typeface="Verdana Pro" panose="020B0604030504040204" pitchFamily="34" charset="0"/>
              </a:rPr>
              <a:t>iestādes </a:t>
            </a:r>
            <a:r>
              <a:rPr lang="lv-LV" sz="1600" dirty="0">
                <a:latin typeface="Verdana Pro" panose="020B0604030504040204" pitchFamily="34" charset="0"/>
              </a:rPr>
              <a:t>!</a:t>
            </a:r>
          </a:p>
          <a:p>
            <a:pPr marL="285750" indent="-285750">
              <a:spcBef>
                <a:spcPts val="0"/>
              </a:spcBef>
              <a:spcAft>
                <a:spcPts val="600"/>
              </a:spcAft>
              <a:buFont typeface="Wingdings" panose="05000000000000000000" pitchFamily="2" charset="2"/>
              <a:buChar char="§"/>
            </a:pPr>
            <a:r>
              <a:rPr lang="lv-LV" sz="1600" dirty="0">
                <a:latin typeface="Verdana Pro" panose="020B0604030504040204" pitchFamily="34" charset="0"/>
              </a:rPr>
              <a:t>Lai sūdzības tiktu risinātas Iestādes ietvaros, informāciju par pacienta iespējam griezties secīgi pie dažādiem Iestādes vadītāju </a:t>
            </a:r>
            <a:r>
              <a:rPr lang="lv-LV" sz="1600" dirty="0" smtClean="0">
                <a:latin typeface="Verdana Pro" panose="020B0604030504040204" pitchFamily="34" charset="0"/>
              </a:rPr>
              <a:t>līmeņiem </a:t>
            </a:r>
            <a:r>
              <a:rPr lang="lv-LV" sz="1600" b="1" dirty="0">
                <a:latin typeface="Verdana Pro" panose="020B0604030504040204" pitchFamily="34" charset="0"/>
              </a:rPr>
              <a:t>jāizvieto redzamās vietās, labi </a:t>
            </a:r>
            <a:r>
              <a:rPr lang="lv-LV" sz="1600" b="1" dirty="0" smtClean="0">
                <a:latin typeface="Verdana Pro" panose="020B0604030504040204" pitchFamily="34" charset="0"/>
              </a:rPr>
              <a:t>salasāmu, </a:t>
            </a:r>
            <a:r>
              <a:rPr lang="lv-LV" sz="1600" b="1" dirty="0">
                <a:latin typeface="Verdana Pro" panose="020B0604030504040204" pitchFamily="34" charset="0"/>
              </a:rPr>
              <a:t>spilgtu, norādot pie kā konkrēti var griezties (vārds, uzvārds, amats, tālrunis, e-pasts) </a:t>
            </a:r>
            <a:r>
              <a:rPr lang="lv-LV" sz="1600" b="1" dirty="0" smtClean="0">
                <a:latin typeface="Verdana Pro" panose="020B0604030504040204" pitchFamily="34" charset="0"/>
              </a:rPr>
              <a:t>!</a:t>
            </a:r>
          </a:p>
          <a:p>
            <a:pPr marL="285750" indent="-285750">
              <a:spcBef>
                <a:spcPts val="0"/>
              </a:spcBef>
              <a:spcAft>
                <a:spcPts val="600"/>
              </a:spcAft>
              <a:buFont typeface="Wingdings" panose="05000000000000000000" pitchFamily="2" charset="2"/>
              <a:buChar char="§"/>
            </a:pPr>
            <a:endParaRPr lang="lv-LV" sz="1600" dirty="0">
              <a:latin typeface="Verdana Pro" panose="020B0604030504040204" pitchFamily="34" charset="0"/>
            </a:endParaRPr>
          </a:p>
          <a:p>
            <a:pPr>
              <a:spcBef>
                <a:spcPts val="0"/>
              </a:spcBef>
              <a:spcAft>
                <a:spcPts val="600"/>
              </a:spcAft>
            </a:pPr>
            <a:r>
              <a:rPr lang="lv-LV" sz="1400" u="sng" dirty="0">
                <a:latin typeface="Verdana Pro" panose="020B0604030504040204" pitchFamily="34" charset="0"/>
                <a:hlinkClick r:id="rId2"/>
              </a:rPr>
              <a:t>https://spkc.gov.lv/lv/profesionali/pacientu-drosiba-un-arstniecibas-kvalitate/ieteikumi-arstniecibas-iestade</a:t>
            </a:r>
            <a:r>
              <a:rPr lang="lv-LV" sz="1400" dirty="0">
                <a:latin typeface="Verdana Pro" panose="020B0604030504040204" pitchFamily="34" charset="0"/>
              </a:rPr>
              <a:t> </a:t>
            </a:r>
          </a:p>
        </p:txBody>
      </p:sp>
    </p:spTree>
    <p:extLst>
      <p:ext uri="{BB962C8B-B14F-4D97-AF65-F5344CB8AC3E}">
        <p14:creationId xmlns:p14="http://schemas.microsoft.com/office/powerpoint/2010/main" val="214650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29</a:t>
            </a:fld>
            <a:endParaRPr lang="en-US" altLang="en-US"/>
          </a:p>
        </p:txBody>
      </p:sp>
      <p:pic>
        <p:nvPicPr>
          <p:cNvPr id="7" name="Picture 6"/>
          <p:cNvPicPr>
            <a:picLocks noChangeAspect="1"/>
          </p:cNvPicPr>
          <p:nvPr/>
        </p:nvPicPr>
        <p:blipFill>
          <a:blip r:embed="rId2"/>
          <a:stretch>
            <a:fillRect/>
          </a:stretch>
        </p:blipFill>
        <p:spPr>
          <a:xfrm>
            <a:off x="0" y="433784"/>
            <a:ext cx="9144000" cy="5990432"/>
          </a:xfrm>
          <a:prstGeom prst="rect">
            <a:avLst/>
          </a:prstGeom>
        </p:spPr>
      </p:pic>
    </p:spTree>
    <p:extLst>
      <p:ext uri="{BB962C8B-B14F-4D97-AF65-F5344CB8AC3E}">
        <p14:creationId xmlns:p14="http://schemas.microsoft.com/office/powerpoint/2010/main" val="3907186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590800" y="381000"/>
            <a:ext cx="6096000" cy="391436"/>
          </a:xfrm>
        </p:spPr>
        <p:txBody>
          <a:bodyPr>
            <a:noAutofit/>
          </a:bodyPr>
          <a:lstStyle/>
          <a:p>
            <a:r>
              <a:rPr lang="lv-LV" sz="2000" dirty="0" smtClean="0">
                <a:solidFill>
                  <a:schemeClr val="accent6">
                    <a:lumMod val="75000"/>
                  </a:schemeClr>
                </a:solidFill>
              </a:rPr>
              <a:t>Auditējamās jomas</a:t>
            </a:r>
          </a:p>
        </p:txBody>
      </p:sp>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3</a:t>
            </a:fld>
            <a:endParaRPr lang="en-US" altLang="en-US" smtClean="0"/>
          </a:p>
        </p:txBody>
      </p:sp>
      <p:sp>
        <p:nvSpPr>
          <p:cNvPr id="2" name="Rectangle 1"/>
          <p:cNvSpPr/>
          <p:nvPr/>
        </p:nvSpPr>
        <p:spPr>
          <a:xfrm>
            <a:off x="2590800" y="899319"/>
            <a:ext cx="4804954" cy="1815882"/>
          </a:xfrm>
          <a:prstGeom prst="rect">
            <a:avLst/>
          </a:prstGeom>
        </p:spPr>
        <p:txBody>
          <a:bodyPr wrap="square">
            <a:spAutoFit/>
          </a:bodyPr>
          <a:lstStyle/>
          <a:p>
            <a:pPr marL="324000" lvl="0" indent="-324000" eaLnBrk="0" hangingPunct="0">
              <a:spcBef>
                <a:spcPts val="0"/>
              </a:spcBef>
              <a:spcAft>
                <a:spcPts val="0"/>
              </a:spcAft>
              <a:buAutoNum type="arabicPeriod"/>
            </a:pPr>
            <a:r>
              <a:rPr lang="lv-LV" sz="1400" dirty="0">
                <a:solidFill>
                  <a:prstClr val="black"/>
                </a:solidFill>
                <a:latin typeface="Verdana" panose="020B0604030504040204" pitchFamily="34" charset="0"/>
                <a:ea typeface="Verdana" panose="020B0604030504040204" pitchFamily="34" charset="0"/>
              </a:rPr>
              <a:t>Uz klientu orientēta aprūpe</a:t>
            </a:r>
          </a:p>
          <a:p>
            <a:pPr marL="324000" lvl="0" indent="-324000" eaLnBrk="0" hangingPunct="0">
              <a:spcBef>
                <a:spcPts val="0"/>
              </a:spcBef>
              <a:spcAft>
                <a:spcPts val="0"/>
              </a:spcAft>
              <a:buAutoNum type="arabicPeriod"/>
            </a:pPr>
            <a:r>
              <a:rPr lang="lv-LV" sz="1400" dirty="0">
                <a:solidFill>
                  <a:prstClr val="black"/>
                </a:solidFill>
                <a:latin typeface="Verdana" panose="020B0604030504040204" pitchFamily="34" charset="0"/>
                <a:ea typeface="Verdana" panose="020B0604030504040204" pitchFamily="34" charset="0"/>
              </a:rPr>
              <a:t>Telpas, vide un aprīkojums</a:t>
            </a:r>
          </a:p>
          <a:p>
            <a:pPr marL="342900" lvl="0" indent="-342900" eaLnBrk="0" hangingPunct="0">
              <a:spcBef>
                <a:spcPts val="0"/>
              </a:spcBef>
              <a:spcAft>
                <a:spcPts val="0"/>
              </a:spcAft>
              <a:buFont typeface="+mj-lt"/>
              <a:buAutoNum type="arabicPeriod"/>
            </a:pPr>
            <a:r>
              <a:rPr lang="lv-LV" sz="1400" dirty="0">
                <a:solidFill>
                  <a:prstClr val="black"/>
                </a:solidFill>
                <a:latin typeface="Verdana" panose="020B0604030504040204" pitchFamily="34" charset="0"/>
                <a:ea typeface="Verdana" panose="020B0604030504040204" pitchFamily="34" charset="0"/>
              </a:rPr>
              <a:t>Kvalitātes un drošības pārvaldība</a:t>
            </a:r>
          </a:p>
          <a:p>
            <a:pPr marL="288000" lvl="0" indent="-457200" eaLnBrk="0" hangingPunct="0">
              <a:spcBef>
                <a:spcPts val="0"/>
              </a:spcBef>
              <a:spcAft>
                <a:spcPts val="0"/>
              </a:spcAft>
            </a:pPr>
            <a:r>
              <a:rPr lang="lv-LV" sz="1400" dirty="0">
                <a:solidFill>
                  <a:prstClr val="black"/>
                </a:solidFill>
                <a:latin typeface="Verdana" panose="020B0604030504040204" pitchFamily="34" charset="0"/>
                <a:ea typeface="Verdana" panose="020B0604030504040204" pitchFamily="34" charset="0"/>
              </a:rPr>
              <a:t>4.	 Veselības aprūpes organizēšana</a:t>
            </a:r>
          </a:p>
          <a:p>
            <a:pPr marL="288000" lvl="0" indent="-457200" eaLnBrk="0" hangingPunct="0">
              <a:spcBef>
                <a:spcPts val="0"/>
              </a:spcBef>
              <a:spcAft>
                <a:spcPts val="0"/>
              </a:spcAft>
            </a:pPr>
            <a:r>
              <a:rPr lang="lv-LV" sz="1400" dirty="0" smtClean="0">
                <a:solidFill>
                  <a:prstClr val="black"/>
                </a:solidFill>
                <a:latin typeface="Verdana" panose="020B0604030504040204" pitchFamily="34" charset="0"/>
                <a:ea typeface="Verdana" panose="020B0604030504040204" pitchFamily="34" charset="0"/>
              </a:rPr>
              <a:t>5.</a:t>
            </a:r>
            <a:r>
              <a:rPr lang="lv-LV" sz="1400" dirty="0">
                <a:solidFill>
                  <a:prstClr val="black"/>
                </a:solidFill>
                <a:latin typeface="Verdana" panose="020B0604030504040204" pitchFamily="34" charset="0"/>
                <a:ea typeface="Verdana" panose="020B0604030504040204" pitchFamily="34" charset="0"/>
              </a:rPr>
              <a:t>	</a:t>
            </a:r>
            <a:r>
              <a:rPr lang="lv-LV" sz="1400" dirty="0" smtClean="0">
                <a:solidFill>
                  <a:prstClr val="black"/>
                </a:solidFill>
                <a:latin typeface="Verdana" panose="020B0604030504040204" pitchFamily="34" charset="0"/>
                <a:ea typeface="Verdana" panose="020B0604030504040204" pitchFamily="34" charset="0"/>
              </a:rPr>
              <a:t> Sociālā darba </a:t>
            </a:r>
            <a:r>
              <a:rPr lang="lv-LV" sz="1400" dirty="0">
                <a:solidFill>
                  <a:prstClr val="black"/>
                </a:solidFill>
                <a:latin typeface="Verdana" panose="020B0604030504040204" pitchFamily="34" charset="0"/>
                <a:ea typeface="Verdana" panose="020B0604030504040204" pitchFamily="34" charset="0"/>
              </a:rPr>
              <a:t>organizēšana</a:t>
            </a:r>
          </a:p>
          <a:p>
            <a:pPr marL="288000" lvl="0" indent="-457200" eaLnBrk="0" hangingPunct="0">
              <a:spcBef>
                <a:spcPts val="0"/>
              </a:spcBef>
              <a:spcAft>
                <a:spcPts val="0"/>
              </a:spcAft>
            </a:pPr>
            <a:r>
              <a:rPr lang="lv-LV" sz="1400" dirty="0" smtClean="0">
                <a:solidFill>
                  <a:prstClr val="black"/>
                </a:solidFill>
                <a:latin typeface="Verdana" panose="020B0604030504040204" pitchFamily="34" charset="0"/>
                <a:ea typeface="Verdana" panose="020B0604030504040204" pitchFamily="34" charset="0"/>
              </a:rPr>
              <a:t>6.</a:t>
            </a:r>
            <a:r>
              <a:rPr lang="lv-LV" sz="1400" dirty="0">
                <a:solidFill>
                  <a:prstClr val="black"/>
                </a:solidFill>
                <a:latin typeface="Verdana" panose="020B0604030504040204" pitchFamily="34" charset="0"/>
                <a:ea typeface="Verdana" panose="020B0604030504040204" pitchFamily="34" charset="0"/>
              </a:rPr>
              <a:t>	</a:t>
            </a:r>
            <a:r>
              <a:rPr lang="lv-LV" sz="1400" dirty="0" smtClean="0">
                <a:solidFill>
                  <a:prstClr val="black"/>
                </a:solidFill>
                <a:latin typeface="Verdana" panose="020B0604030504040204" pitchFamily="34" charset="0"/>
                <a:ea typeface="Verdana" panose="020B0604030504040204" pitchFamily="34" charset="0"/>
              </a:rPr>
              <a:t> Zāļu </a:t>
            </a:r>
            <a:r>
              <a:rPr lang="lv-LV" sz="1400" dirty="0">
                <a:solidFill>
                  <a:prstClr val="black"/>
                </a:solidFill>
                <a:latin typeface="Verdana" panose="020B0604030504040204" pitchFamily="34" charset="0"/>
                <a:ea typeface="Verdana" panose="020B0604030504040204" pitchFamily="34" charset="0"/>
              </a:rPr>
              <a:t>aprites </a:t>
            </a:r>
            <a:r>
              <a:rPr lang="lv-LV" sz="1400" dirty="0" smtClean="0">
                <a:solidFill>
                  <a:prstClr val="black"/>
                </a:solidFill>
                <a:latin typeface="Verdana" panose="020B0604030504040204" pitchFamily="34" charset="0"/>
                <a:ea typeface="Verdana" panose="020B0604030504040204" pitchFamily="34" charset="0"/>
              </a:rPr>
              <a:t>sistēma</a:t>
            </a:r>
            <a:endParaRPr lang="lv-LV" sz="1400" dirty="0">
              <a:solidFill>
                <a:prstClr val="black"/>
              </a:solidFill>
              <a:latin typeface="Verdana" panose="020B0604030504040204" pitchFamily="34" charset="0"/>
              <a:ea typeface="Verdana" panose="020B0604030504040204" pitchFamily="34" charset="0"/>
            </a:endParaRPr>
          </a:p>
          <a:p>
            <a:pPr marL="288000" lvl="0" indent="-457200" eaLnBrk="0" hangingPunct="0">
              <a:spcBef>
                <a:spcPts val="0"/>
              </a:spcBef>
              <a:spcAft>
                <a:spcPts val="0"/>
              </a:spcAft>
            </a:pPr>
            <a:r>
              <a:rPr lang="lv-LV" sz="1400" dirty="0" smtClean="0">
                <a:solidFill>
                  <a:prstClr val="black"/>
                </a:solidFill>
                <a:latin typeface="Verdana" panose="020B0604030504040204" pitchFamily="34" charset="0"/>
                <a:ea typeface="Verdana" panose="020B0604030504040204" pitchFamily="34" charset="0"/>
              </a:rPr>
              <a:t>7.</a:t>
            </a:r>
            <a:r>
              <a:rPr lang="lv-LV" sz="1400" dirty="0">
                <a:solidFill>
                  <a:prstClr val="black"/>
                </a:solidFill>
                <a:latin typeface="Verdana" panose="020B0604030504040204" pitchFamily="34" charset="0"/>
                <a:ea typeface="Verdana" panose="020B0604030504040204" pitchFamily="34" charset="0"/>
              </a:rPr>
              <a:t>	</a:t>
            </a:r>
            <a:r>
              <a:rPr lang="lv-LV" sz="1400" dirty="0" smtClean="0">
                <a:solidFill>
                  <a:prstClr val="black"/>
                </a:solidFill>
                <a:latin typeface="Verdana" panose="020B0604030504040204" pitchFamily="34" charset="0"/>
                <a:ea typeface="Verdana" panose="020B0604030504040204" pitchFamily="34" charset="0"/>
              </a:rPr>
              <a:t> Higiēna un epidemioloģiskā drošība</a:t>
            </a:r>
            <a:endParaRPr lang="lv-LV" sz="1400" dirty="0">
              <a:solidFill>
                <a:prstClr val="black"/>
              </a:solidFill>
              <a:latin typeface="Verdana" panose="020B0604030504040204" pitchFamily="34" charset="0"/>
              <a:ea typeface="Verdana" panose="020B0604030504040204" pitchFamily="34" charset="0"/>
            </a:endParaRPr>
          </a:p>
          <a:p>
            <a:pPr marL="288000" lvl="0" indent="-457200" eaLnBrk="0" hangingPunct="0">
              <a:spcBef>
                <a:spcPts val="0"/>
              </a:spcBef>
              <a:spcAft>
                <a:spcPts val="0"/>
              </a:spcAft>
            </a:pPr>
            <a:r>
              <a:rPr lang="lv-LV" sz="1400" dirty="0" smtClean="0">
                <a:solidFill>
                  <a:prstClr val="black"/>
                </a:solidFill>
                <a:latin typeface="Verdana" panose="020B0604030504040204" pitchFamily="34" charset="0"/>
                <a:ea typeface="Verdana" panose="020B0604030504040204" pitchFamily="34" charset="0"/>
              </a:rPr>
              <a:t>8.</a:t>
            </a:r>
            <a:r>
              <a:rPr lang="lv-LV" sz="1400" dirty="0">
                <a:solidFill>
                  <a:prstClr val="black"/>
                </a:solidFill>
                <a:latin typeface="Verdana" panose="020B0604030504040204" pitchFamily="34" charset="0"/>
                <a:ea typeface="Verdana" panose="020B0604030504040204" pitchFamily="34" charset="0"/>
              </a:rPr>
              <a:t>	</a:t>
            </a:r>
            <a:r>
              <a:rPr lang="lv-LV" sz="1400" dirty="0" smtClean="0">
                <a:solidFill>
                  <a:prstClr val="black"/>
                </a:solidFill>
                <a:latin typeface="Verdana" panose="020B0604030504040204" pitchFamily="34" charset="0"/>
                <a:ea typeface="Verdana" panose="020B0604030504040204" pitchFamily="34" charset="0"/>
              </a:rPr>
              <a:t> Personāla kapacitāte un kompetence</a:t>
            </a:r>
            <a:endParaRPr lang="lv-LV" sz="1400" dirty="0">
              <a:solidFill>
                <a:prstClr val="black"/>
              </a:solidFill>
              <a:latin typeface="Verdana" panose="020B0604030504040204" pitchFamily="34" charset="0"/>
              <a:ea typeface="Verdana" panose="020B0604030504040204" pitchFamily="34" charset="0"/>
            </a:endParaRPr>
          </a:p>
        </p:txBody>
      </p:sp>
      <p:sp>
        <p:nvSpPr>
          <p:cNvPr id="7" name="Content Placeholder 2"/>
          <p:cNvSpPr>
            <a:spLocks noGrp="1"/>
          </p:cNvSpPr>
          <p:nvPr>
            <p:ph idx="1"/>
          </p:nvPr>
        </p:nvSpPr>
        <p:spPr>
          <a:xfrm>
            <a:off x="600891" y="3797388"/>
            <a:ext cx="7833104" cy="2220672"/>
          </a:xfrm>
        </p:spPr>
        <p:txBody>
          <a:bodyPr>
            <a:noAutofit/>
          </a:bodyPr>
          <a:lstStyle/>
          <a:p>
            <a:pPr marL="342900" indent="-342900">
              <a:spcBef>
                <a:spcPts val="0"/>
              </a:spcBef>
              <a:buFont typeface="+mj-lt"/>
              <a:buAutoNum type="arabicPeriod"/>
            </a:pPr>
            <a:r>
              <a:rPr lang="lv-LV" sz="1400" dirty="0">
                <a:solidFill>
                  <a:prstClr val="black"/>
                </a:solidFill>
                <a:cs typeface="Arial" charset="0"/>
              </a:rPr>
              <a:t>Pārbaudes apjoms klātienē  			</a:t>
            </a:r>
            <a:r>
              <a:rPr lang="lv-LV" sz="1400" dirty="0" smtClean="0">
                <a:solidFill>
                  <a:prstClr val="black"/>
                </a:solidFill>
                <a:cs typeface="Arial" charset="0"/>
              </a:rPr>
              <a:t>	21</a:t>
            </a:r>
            <a:endParaRPr lang="lv-LV" sz="1400" dirty="0">
              <a:solidFill>
                <a:prstClr val="black"/>
              </a:solidFill>
              <a:cs typeface="Arial" charset="0"/>
            </a:endParaRPr>
          </a:p>
          <a:p>
            <a:pPr marL="1047750" lvl="1" indent="-285750">
              <a:spcBef>
                <a:spcPts val="0"/>
              </a:spcBef>
              <a:buFont typeface="Wingdings" panose="05000000000000000000" pitchFamily="2" charset="2"/>
              <a:buChar char="§"/>
            </a:pPr>
            <a:r>
              <a:rPr lang="lv-LV" sz="1100" dirty="0">
                <a:solidFill>
                  <a:prstClr val="black"/>
                </a:solidFill>
                <a:latin typeface="Verdana" panose="020B0604030504040204" pitchFamily="34" charset="0"/>
                <a:ea typeface="Verdana" panose="020B0604030504040204" pitchFamily="34" charset="0"/>
                <a:cs typeface="Arial" charset="0"/>
              </a:rPr>
              <a:t>t.sk. jau veiktas pārbaudes 		 	</a:t>
            </a:r>
            <a:r>
              <a:rPr lang="lv-LV" sz="1100" dirty="0" smtClean="0">
                <a:solidFill>
                  <a:prstClr val="black"/>
                </a:solidFill>
                <a:latin typeface="Verdana" panose="020B0604030504040204" pitchFamily="34" charset="0"/>
                <a:ea typeface="Verdana" panose="020B0604030504040204" pitchFamily="34" charset="0"/>
                <a:cs typeface="Arial" charset="0"/>
              </a:rPr>
              <a:t>	 21</a:t>
            </a:r>
            <a:endParaRPr lang="lv-LV" sz="1100" dirty="0">
              <a:solidFill>
                <a:prstClr val="black"/>
              </a:solidFill>
              <a:latin typeface="Verdana" panose="020B0604030504040204" pitchFamily="34" charset="0"/>
              <a:ea typeface="Verdana" panose="020B0604030504040204" pitchFamily="34" charset="0"/>
              <a:cs typeface="Arial" charset="0"/>
            </a:endParaRPr>
          </a:p>
          <a:p>
            <a:pPr marL="1047750" lvl="1" indent="-285750">
              <a:spcBef>
                <a:spcPts val="0"/>
              </a:spcBef>
              <a:buFont typeface="Wingdings" panose="05000000000000000000" pitchFamily="2" charset="2"/>
              <a:buChar char="§"/>
            </a:pPr>
            <a:r>
              <a:rPr lang="lv-LV" sz="1100" dirty="0">
                <a:solidFill>
                  <a:prstClr val="black"/>
                </a:solidFill>
                <a:latin typeface="Verdana" panose="020B0604030504040204" pitchFamily="34" charset="0"/>
                <a:ea typeface="Verdana" panose="020B0604030504040204" pitchFamily="34" charset="0"/>
                <a:cs typeface="Arial" charset="0"/>
              </a:rPr>
              <a:t>saņemtā dokumentācija			</a:t>
            </a:r>
            <a:r>
              <a:rPr lang="lv-LV" sz="1100" dirty="0" smtClean="0">
                <a:solidFill>
                  <a:prstClr val="black"/>
                </a:solidFill>
                <a:latin typeface="Verdana" panose="020B0604030504040204" pitchFamily="34" charset="0"/>
                <a:ea typeface="Verdana" panose="020B0604030504040204" pitchFamily="34" charset="0"/>
                <a:cs typeface="Arial" charset="0"/>
              </a:rPr>
              <a:t>		 21</a:t>
            </a:r>
            <a:endParaRPr lang="lv-LV" sz="1100" dirty="0">
              <a:solidFill>
                <a:prstClr val="black"/>
              </a:solidFill>
              <a:latin typeface="Verdana" panose="020B0604030504040204" pitchFamily="34" charset="0"/>
              <a:ea typeface="Verdana" panose="020B0604030504040204" pitchFamily="34" charset="0"/>
              <a:cs typeface="Arial" charset="0"/>
            </a:endParaRPr>
          </a:p>
          <a:p>
            <a:pPr marL="342900" indent="-342900">
              <a:spcBef>
                <a:spcPts val="0"/>
              </a:spcBef>
              <a:buFont typeface="+mj-lt"/>
              <a:buAutoNum type="arabicPeriod"/>
            </a:pPr>
            <a:r>
              <a:rPr lang="lv-LV" sz="1400" dirty="0" smtClean="0">
                <a:solidFill>
                  <a:prstClr val="black"/>
                </a:solidFill>
                <a:cs typeface="Arial" charset="0"/>
              </a:rPr>
              <a:t>Vērtējumi/ziņojumi </a:t>
            </a:r>
            <a:r>
              <a:rPr lang="lv-LV" sz="1400" dirty="0">
                <a:solidFill>
                  <a:prstClr val="black"/>
                </a:solidFill>
                <a:cs typeface="Arial" charset="0"/>
              </a:rPr>
              <a:t>nobeiguma fāzē		  	</a:t>
            </a:r>
            <a:r>
              <a:rPr lang="lv-LV" sz="1400" dirty="0" smtClean="0">
                <a:solidFill>
                  <a:prstClr val="black"/>
                </a:solidFill>
                <a:cs typeface="Arial" charset="0"/>
              </a:rPr>
              <a:t> 	 5</a:t>
            </a:r>
            <a:endParaRPr lang="lv-LV" sz="1400" dirty="0">
              <a:solidFill>
                <a:prstClr val="black"/>
              </a:solidFill>
              <a:cs typeface="Arial" charset="0"/>
            </a:endParaRPr>
          </a:p>
          <a:p>
            <a:pPr marL="342900" indent="-342900">
              <a:spcBef>
                <a:spcPts val="0"/>
              </a:spcBef>
              <a:buFont typeface="+mj-lt"/>
              <a:buAutoNum type="arabicPeriod"/>
            </a:pPr>
            <a:r>
              <a:rPr lang="lv-LV" sz="1400" dirty="0">
                <a:solidFill>
                  <a:prstClr val="black"/>
                </a:solidFill>
                <a:cs typeface="Arial" charset="0"/>
              </a:rPr>
              <a:t>Nosūtīts SAC komentāriem			 </a:t>
            </a:r>
            <a:r>
              <a:rPr lang="lv-LV" sz="1400" dirty="0" smtClean="0">
                <a:solidFill>
                  <a:prstClr val="black"/>
                </a:solidFill>
                <a:cs typeface="Arial" charset="0"/>
              </a:rPr>
              <a:t>	 	 3</a:t>
            </a:r>
          </a:p>
          <a:p>
            <a:pPr>
              <a:spcBef>
                <a:spcPts val="0"/>
              </a:spcBef>
            </a:pPr>
            <a:endParaRPr lang="lv-LV" sz="1400" dirty="0">
              <a:solidFill>
                <a:prstClr val="black"/>
              </a:solidFill>
              <a:cs typeface="Arial" charset="0"/>
            </a:endParaRPr>
          </a:p>
          <a:p>
            <a:pPr>
              <a:spcBef>
                <a:spcPts val="0"/>
              </a:spcBef>
            </a:pPr>
            <a:r>
              <a:rPr lang="lv-LV" sz="1400" dirty="0" smtClean="0">
                <a:solidFill>
                  <a:prstClr val="black"/>
                </a:solidFill>
                <a:cs typeface="Arial" charset="0"/>
              </a:rPr>
              <a:t>Aptaujā </a:t>
            </a:r>
            <a:r>
              <a:rPr lang="lv-LV" sz="1400" dirty="0">
                <a:solidFill>
                  <a:prstClr val="black"/>
                </a:solidFill>
                <a:cs typeface="Arial" charset="0"/>
              </a:rPr>
              <a:t>par augsta riska faktoriem VA </a:t>
            </a:r>
            <a:r>
              <a:rPr lang="lv-LV" sz="1400" dirty="0" smtClean="0">
                <a:solidFill>
                  <a:prstClr val="black"/>
                </a:solidFill>
                <a:cs typeface="Arial" charset="0"/>
              </a:rPr>
              <a:t>jomā (07.2020) piedalījās          106</a:t>
            </a:r>
            <a:endParaRPr lang="lv-LV" sz="1400" dirty="0">
              <a:solidFill>
                <a:prstClr val="black"/>
              </a:solidFill>
              <a:cs typeface="Arial" charset="0"/>
            </a:endParaRPr>
          </a:p>
        </p:txBody>
      </p:sp>
      <p:sp>
        <p:nvSpPr>
          <p:cNvPr id="8" name="Title 1"/>
          <p:cNvSpPr txBox="1">
            <a:spLocks/>
          </p:cNvSpPr>
          <p:nvPr/>
        </p:nvSpPr>
        <p:spPr bwMode="auto">
          <a:xfrm>
            <a:off x="471055" y="3041614"/>
            <a:ext cx="5167745" cy="415689"/>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sz="2000" dirty="0" smtClean="0">
                <a:solidFill>
                  <a:schemeClr val="accent6">
                    <a:lumMod val="75000"/>
                  </a:schemeClr>
                </a:solidFill>
              </a:rPr>
              <a:t>Pārbaužu norise uz 26.11.2020</a:t>
            </a:r>
          </a:p>
        </p:txBody>
      </p:sp>
    </p:spTree>
    <p:extLst>
      <p:ext uri="{BB962C8B-B14F-4D97-AF65-F5344CB8AC3E}">
        <p14:creationId xmlns:p14="http://schemas.microsoft.com/office/powerpoint/2010/main" val="2438637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20078" y="381000"/>
            <a:ext cx="7454253" cy="622852"/>
          </a:xfrm>
        </p:spPr>
        <p:txBody>
          <a:bodyPr>
            <a:normAutofit fontScale="90000"/>
          </a:bodyPr>
          <a:lstStyle/>
          <a:p>
            <a:r>
              <a:rPr lang="lv-LV" sz="1800" dirty="0" smtClean="0">
                <a:solidFill>
                  <a:schemeClr val="accent6">
                    <a:lumMod val="75000"/>
                  </a:schemeClr>
                </a:solidFill>
              </a:rPr>
              <a:t>Darbs pie kvalitātes kritērijiem, t.sk. veselības aprūpē</a:t>
            </a:r>
            <a:br>
              <a:rPr lang="lv-LV" sz="1800" dirty="0" smtClean="0">
                <a:solidFill>
                  <a:schemeClr val="accent6">
                    <a:lumMod val="75000"/>
                  </a:schemeClr>
                </a:solidFill>
              </a:rPr>
            </a:br>
            <a:r>
              <a:rPr lang="lv-LV" sz="1800" b="0" dirty="0" smtClean="0">
                <a:solidFill>
                  <a:schemeClr val="accent6">
                    <a:lumMod val="75000"/>
                  </a:schemeClr>
                </a:solidFill>
              </a:rPr>
              <a:t>(uzmetums) </a:t>
            </a:r>
          </a:p>
        </p:txBody>
      </p:sp>
      <p:sp>
        <p:nvSpPr>
          <p:cNvPr id="12291" name="Content Placeholder 2"/>
          <p:cNvSpPr>
            <a:spLocks noGrp="1"/>
          </p:cNvSpPr>
          <p:nvPr>
            <p:ph idx="1"/>
          </p:nvPr>
        </p:nvSpPr>
        <p:spPr>
          <a:xfrm>
            <a:off x="419372" y="1172817"/>
            <a:ext cx="8419828" cy="4067923"/>
          </a:xfrm>
          <a:solidFill>
            <a:schemeClr val="bg1"/>
          </a:solidFill>
        </p:spPr>
        <p:txBody>
          <a:bodyPr>
            <a:noAutofit/>
          </a:bodyPr>
          <a:lstStyle/>
          <a:p>
            <a:pPr marL="342900" indent="-342900">
              <a:spcBef>
                <a:spcPts val="0"/>
              </a:spcBef>
              <a:spcAft>
                <a:spcPts val="1200"/>
              </a:spcAft>
              <a:buFont typeface="+mj-lt"/>
              <a:buAutoNum type="arabicPeriod"/>
            </a:pPr>
            <a:r>
              <a:rPr lang="lv-LV" sz="1400" dirty="0" smtClean="0">
                <a:solidFill>
                  <a:prstClr val="black"/>
                </a:solidFill>
                <a:cs typeface="Arial" charset="0"/>
              </a:rPr>
              <a:t>Izgulējumu skaits uz 100 klientiem, % , izgulējumu neesamība? un tml.</a:t>
            </a:r>
          </a:p>
          <a:p>
            <a:pPr marL="342900" indent="-342900">
              <a:spcBef>
                <a:spcPts val="0"/>
              </a:spcBef>
              <a:spcAft>
                <a:spcPts val="1200"/>
              </a:spcAft>
              <a:buFont typeface="+mj-lt"/>
              <a:buAutoNum type="arabicPeriod"/>
            </a:pPr>
            <a:r>
              <a:rPr lang="lv-LV" sz="1400" dirty="0" smtClean="0">
                <a:solidFill>
                  <a:prstClr val="black"/>
                </a:solidFill>
                <a:cs typeface="Arial" charset="0"/>
              </a:rPr>
              <a:t>Hospitalizāciju % no NMPD izsaukuma skaita</a:t>
            </a:r>
          </a:p>
          <a:p>
            <a:pPr marL="342900" indent="-342900">
              <a:spcBef>
                <a:spcPts val="0"/>
              </a:spcBef>
              <a:spcAft>
                <a:spcPts val="1200"/>
              </a:spcAft>
              <a:buFont typeface="+mj-lt"/>
              <a:buAutoNum type="arabicPeriod"/>
            </a:pPr>
            <a:r>
              <a:rPr lang="lv-LV" sz="1400" dirty="0" smtClean="0">
                <a:solidFill>
                  <a:prstClr val="black"/>
                </a:solidFill>
                <a:cs typeface="Arial" charset="0"/>
              </a:rPr>
              <a:t>Vakcinācijas aptvere %</a:t>
            </a:r>
          </a:p>
          <a:p>
            <a:pPr marL="342900" indent="-342900">
              <a:spcBef>
                <a:spcPts val="0"/>
              </a:spcBef>
              <a:spcAft>
                <a:spcPts val="1200"/>
              </a:spcAft>
              <a:buFont typeface="+mj-lt"/>
              <a:buAutoNum type="arabicPeriod"/>
            </a:pPr>
            <a:r>
              <a:rPr lang="lv-LV" sz="1400" dirty="0" smtClean="0">
                <a:solidFill>
                  <a:prstClr val="black"/>
                </a:solidFill>
                <a:cs typeface="Arial" charset="0"/>
              </a:rPr>
              <a:t>Kritienu pārvalde</a:t>
            </a:r>
          </a:p>
          <a:p>
            <a:pPr marL="628650" indent="-285750">
              <a:spcBef>
                <a:spcPts val="0"/>
              </a:spcBef>
              <a:spcAft>
                <a:spcPts val="0"/>
              </a:spcAft>
              <a:buFont typeface="Wingdings" panose="05000000000000000000" pitchFamily="2" charset="2"/>
              <a:buChar char="§"/>
            </a:pPr>
            <a:r>
              <a:rPr lang="lv-LV" sz="1400" dirty="0" smtClean="0">
                <a:solidFill>
                  <a:prstClr val="black"/>
                </a:solidFill>
                <a:latin typeface="Verdana Pro" panose="020B0604030504040204" pitchFamily="34" charset="0"/>
                <a:cs typeface="Arial" charset="0"/>
              </a:rPr>
              <a:t>kritienu riska novērtēšana klientam iestājoties SAC (100 %)</a:t>
            </a:r>
          </a:p>
          <a:p>
            <a:pPr marL="628650" indent="-285750">
              <a:spcBef>
                <a:spcPts val="0"/>
              </a:spcBef>
              <a:spcAft>
                <a:spcPts val="0"/>
              </a:spcAft>
              <a:buFont typeface="Wingdings" panose="05000000000000000000" pitchFamily="2" charset="2"/>
              <a:buChar char="§"/>
            </a:pPr>
            <a:r>
              <a:rPr lang="lv-LV" sz="1400" dirty="0" smtClean="0">
                <a:solidFill>
                  <a:prstClr val="black"/>
                </a:solidFill>
                <a:latin typeface="Verdana Pro" panose="020B0604030504040204" pitchFamily="34" charset="0"/>
                <a:cs typeface="Arial" charset="0"/>
              </a:rPr>
              <a:t>kritienu protokols aizpildīšana (100%)</a:t>
            </a:r>
          </a:p>
          <a:p>
            <a:pPr marL="628650" indent="-285750">
              <a:spcBef>
                <a:spcPts val="0"/>
              </a:spcBef>
              <a:spcAft>
                <a:spcPts val="0"/>
              </a:spcAft>
              <a:buFont typeface="Wingdings" panose="05000000000000000000" pitchFamily="2" charset="2"/>
              <a:buChar char="§"/>
            </a:pPr>
            <a:r>
              <a:rPr lang="lv-LV" sz="1400" dirty="0" smtClean="0">
                <a:solidFill>
                  <a:prstClr val="black"/>
                </a:solidFill>
                <a:latin typeface="Verdana Pro" panose="020B0604030504040204" pitchFamily="34" charset="0"/>
                <a:cs typeface="Arial" charset="0"/>
              </a:rPr>
              <a:t>kritienu reģistra uzturēšana</a:t>
            </a:r>
          </a:p>
          <a:p>
            <a:pPr marL="628650" indent="-285750">
              <a:spcBef>
                <a:spcPts val="0"/>
              </a:spcBef>
              <a:spcAft>
                <a:spcPts val="0"/>
              </a:spcAft>
              <a:buFont typeface="Wingdings" panose="05000000000000000000" pitchFamily="2" charset="2"/>
              <a:buChar char="§"/>
            </a:pPr>
            <a:r>
              <a:rPr lang="lv-LV" sz="1400" dirty="0" smtClean="0">
                <a:solidFill>
                  <a:prstClr val="black"/>
                </a:solidFill>
                <a:latin typeface="Verdana Pro" panose="020B0604030504040204" pitchFamily="34" charset="0"/>
                <a:cs typeface="Arial" charset="0"/>
              </a:rPr>
              <a:t>kritienu analīze un rīcība </a:t>
            </a:r>
          </a:p>
          <a:p>
            <a:pPr marL="628650" indent="-285750">
              <a:spcBef>
                <a:spcPts val="0"/>
              </a:spcBef>
              <a:spcAft>
                <a:spcPts val="0"/>
              </a:spcAft>
              <a:buFont typeface="Wingdings" panose="05000000000000000000" pitchFamily="2" charset="2"/>
              <a:buChar char="§"/>
            </a:pPr>
            <a:r>
              <a:rPr lang="lv-LV" sz="1400" dirty="0" smtClean="0">
                <a:solidFill>
                  <a:prstClr val="black"/>
                </a:solidFill>
                <a:latin typeface="Verdana Pro" panose="020B0604030504040204" pitchFamily="34" charset="0"/>
                <a:cs typeface="Arial" charset="0"/>
              </a:rPr>
              <a:t>D vitamīna nozīmēšanas (100%) klientiem ar osteoporozi un augstu kritiena risku</a:t>
            </a:r>
          </a:p>
          <a:p>
            <a:pPr marL="1104900" lvl="1" indent="0">
              <a:spcBef>
                <a:spcPts val="0"/>
              </a:spcBef>
              <a:spcAft>
                <a:spcPts val="0"/>
              </a:spcAft>
              <a:buNone/>
            </a:pPr>
            <a:endParaRPr lang="lv-LV" sz="1400" dirty="0" smtClean="0">
              <a:solidFill>
                <a:prstClr val="black"/>
              </a:solidFill>
              <a:latin typeface="Verdana Pro" panose="020B0604030504040204" pitchFamily="34" charset="0"/>
              <a:cs typeface="Arial" charset="0"/>
            </a:endParaRPr>
          </a:p>
          <a:p>
            <a:pPr>
              <a:spcBef>
                <a:spcPts val="0"/>
              </a:spcBef>
              <a:spcAft>
                <a:spcPts val="1200"/>
              </a:spcAft>
            </a:pPr>
            <a:r>
              <a:rPr lang="lv-LV" sz="1400" dirty="0" smtClean="0">
                <a:solidFill>
                  <a:prstClr val="black"/>
                </a:solidFill>
                <a:latin typeface="Verdana Pro" panose="020B0604030504040204" pitchFamily="34" charset="0"/>
                <a:cs typeface="Arial" charset="0"/>
              </a:rPr>
              <a:t>5.   Insultu </a:t>
            </a:r>
            <a:r>
              <a:rPr lang="lv-LV" sz="1400" dirty="0" smtClean="0">
                <a:solidFill>
                  <a:prstClr val="black"/>
                </a:solidFill>
                <a:cs typeface="Arial" charset="0"/>
              </a:rPr>
              <a:t>skaits uz 100 klientiem, </a:t>
            </a:r>
            <a:r>
              <a:rPr lang="lv-LV" sz="1400" dirty="0">
                <a:solidFill>
                  <a:prstClr val="black"/>
                </a:solidFill>
                <a:cs typeface="Arial" charset="0"/>
              </a:rPr>
              <a:t>% , </a:t>
            </a:r>
            <a:r>
              <a:rPr lang="lv-LV" sz="1400" dirty="0" smtClean="0">
                <a:solidFill>
                  <a:prstClr val="black"/>
                </a:solidFill>
                <a:cs typeface="Arial" charset="0"/>
              </a:rPr>
              <a:t>notikumu neesamība? un </a:t>
            </a:r>
            <a:r>
              <a:rPr lang="lv-LV" sz="1400" dirty="0">
                <a:solidFill>
                  <a:prstClr val="black"/>
                </a:solidFill>
                <a:cs typeface="Arial" charset="0"/>
              </a:rPr>
              <a:t>tml.</a:t>
            </a:r>
          </a:p>
          <a:p>
            <a:pPr>
              <a:spcBef>
                <a:spcPts val="0"/>
              </a:spcBef>
              <a:spcAft>
                <a:spcPts val="1200"/>
              </a:spcAft>
            </a:pPr>
            <a:r>
              <a:rPr lang="lv-LV" sz="1400" dirty="0" smtClean="0">
                <a:solidFill>
                  <a:prstClr val="black"/>
                </a:solidFill>
                <a:latin typeface="Verdana Pro" panose="020B0604030504040204" pitchFamily="34" charset="0"/>
                <a:cs typeface="Arial" charset="0"/>
              </a:rPr>
              <a:t>6.   </a:t>
            </a:r>
            <a:r>
              <a:rPr lang="lv-LV" sz="1400" dirty="0" err="1" smtClean="0">
                <a:solidFill>
                  <a:prstClr val="black"/>
                </a:solidFill>
                <a:latin typeface="Verdana Pro" panose="020B0604030504040204" pitchFamily="34" charset="0"/>
                <a:cs typeface="Arial" charset="0"/>
              </a:rPr>
              <a:t>Trombembolijas</a:t>
            </a:r>
            <a:r>
              <a:rPr lang="lv-LV" sz="1400" dirty="0" smtClean="0">
                <a:solidFill>
                  <a:prstClr val="black"/>
                </a:solidFill>
                <a:latin typeface="Verdana Pro" panose="020B0604030504040204" pitchFamily="34" charset="0"/>
                <a:cs typeface="Arial" charset="0"/>
              </a:rPr>
              <a:t> profilakse (</a:t>
            </a:r>
            <a:r>
              <a:rPr lang="lv-LV" sz="1400" dirty="0" err="1" smtClean="0">
                <a:solidFill>
                  <a:prstClr val="black"/>
                </a:solidFill>
                <a:latin typeface="Verdana Pro" panose="020B0604030504040204" pitchFamily="34" charset="0"/>
                <a:cs typeface="Arial" charset="0"/>
              </a:rPr>
              <a:t>mirdzaritmijas</a:t>
            </a:r>
            <a:r>
              <a:rPr lang="lv-LV" sz="1400" dirty="0" smtClean="0">
                <a:solidFill>
                  <a:prstClr val="black"/>
                </a:solidFill>
                <a:latin typeface="Verdana Pro" panose="020B0604030504040204" pitchFamily="34" charset="0"/>
                <a:cs typeface="Arial" charset="0"/>
              </a:rPr>
              <a:t> identificēšana), </a:t>
            </a:r>
            <a:r>
              <a:rPr lang="lv-LV" sz="1400" dirty="0" err="1" smtClean="0">
                <a:solidFill>
                  <a:prstClr val="black"/>
                </a:solidFill>
                <a:latin typeface="Verdana Pro" panose="020B0604030504040204" pitchFamily="34" charset="0"/>
                <a:cs typeface="Arial" charset="0"/>
              </a:rPr>
              <a:t>trombolītiku</a:t>
            </a:r>
            <a:r>
              <a:rPr lang="lv-LV" sz="1400" dirty="0" smtClean="0">
                <a:solidFill>
                  <a:prstClr val="black"/>
                </a:solidFill>
                <a:latin typeface="Verdana Pro" panose="020B0604030504040204" pitchFamily="34" charset="0"/>
                <a:cs typeface="Arial" charset="0"/>
              </a:rPr>
              <a:t> nozīmēšanas %</a:t>
            </a:r>
          </a:p>
          <a:p>
            <a:pPr>
              <a:spcBef>
                <a:spcPts val="0"/>
              </a:spcBef>
              <a:spcAft>
                <a:spcPts val="1200"/>
              </a:spcAft>
            </a:pPr>
            <a:endParaRPr lang="lv-LV" sz="1400" dirty="0" smtClean="0">
              <a:solidFill>
                <a:prstClr val="black"/>
              </a:solidFill>
              <a:cs typeface="Arial" charset="0"/>
            </a:endParaRPr>
          </a:p>
          <a:p>
            <a:pPr>
              <a:spcBef>
                <a:spcPts val="0"/>
              </a:spcBef>
              <a:spcAft>
                <a:spcPts val="1200"/>
              </a:spcAft>
            </a:pPr>
            <a:r>
              <a:rPr lang="lv-LV" sz="1400" dirty="0" smtClean="0">
                <a:solidFill>
                  <a:prstClr val="black"/>
                </a:solidFill>
                <a:cs typeface="Arial" charset="0"/>
              </a:rPr>
              <a:t>7. Sūdzību un Ziņojumu apkopojums un to analīze</a:t>
            </a:r>
          </a:p>
          <a:p>
            <a:pPr>
              <a:spcBef>
                <a:spcPts val="0"/>
              </a:spcBef>
              <a:spcAft>
                <a:spcPts val="1200"/>
              </a:spcAft>
            </a:pPr>
            <a:r>
              <a:rPr lang="lv-LV" sz="1400" dirty="0" smtClean="0">
                <a:solidFill>
                  <a:prstClr val="black"/>
                </a:solidFill>
                <a:cs typeface="Arial" charset="0"/>
              </a:rPr>
              <a:t>8.   Aptauju apkopojums un tās analīze</a:t>
            </a:r>
          </a:p>
        </p:txBody>
      </p:sp>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30</a:t>
            </a:fld>
            <a:endParaRPr lang="en-US" altLang="en-US" smtClean="0"/>
          </a:p>
        </p:txBody>
      </p:sp>
      <p:cxnSp>
        <p:nvCxnSpPr>
          <p:cNvPr id="4" name="Straight Connector 3"/>
          <p:cNvCxnSpPr/>
          <p:nvPr/>
        </p:nvCxnSpPr>
        <p:spPr>
          <a:xfrm flipV="1">
            <a:off x="419372" y="4640239"/>
            <a:ext cx="8419828" cy="2"/>
          </a:xfrm>
          <a:prstGeom prst="line">
            <a:avLst/>
          </a:prstGeom>
          <a:ln w="28575" cmpd="dbl">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4156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31</a:t>
            </a:fld>
            <a:endParaRPr lang="en-US" altLang="en-US"/>
          </a:p>
        </p:txBody>
      </p:sp>
      <p:pic>
        <p:nvPicPr>
          <p:cNvPr id="7" name="Picture 6"/>
          <p:cNvPicPr>
            <a:picLocks noChangeAspect="1"/>
          </p:cNvPicPr>
          <p:nvPr/>
        </p:nvPicPr>
        <p:blipFill>
          <a:blip r:embed="rId2"/>
          <a:stretch>
            <a:fillRect/>
          </a:stretch>
        </p:blipFill>
        <p:spPr>
          <a:xfrm>
            <a:off x="257038" y="1323833"/>
            <a:ext cx="3520147" cy="2291369"/>
          </a:xfrm>
          <a:prstGeom prst="rect">
            <a:avLst/>
          </a:prstGeom>
        </p:spPr>
      </p:pic>
      <p:pic>
        <p:nvPicPr>
          <p:cNvPr id="8" name="Picture 7"/>
          <p:cNvPicPr>
            <a:picLocks noChangeAspect="1"/>
          </p:cNvPicPr>
          <p:nvPr/>
        </p:nvPicPr>
        <p:blipFill>
          <a:blip r:embed="rId3"/>
          <a:stretch>
            <a:fillRect/>
          </a:stretch>
        </p:blipFill>
        <p:spPr>
          <a:xfrm>
            <a:off x="3495428" y="357459"/>
            <a:ext cx="2522002" cy="3257743"/>
          </a:xfrm>
          <a:prstGeom prst="rect">
            <a:avLst/>
          </a:prstGeom>
        </p:spPr>
      </p:pic>
      <p:pic>
        <p:nvPicPr>
          <p:cNvPr id="9" name="Picture 8"/>
          <p:cNvPicPr>
            <a:picLocks noChangeAspect="1"/>
          </p:cNvPicPr>
          <p:nvPr/>
        </p:nvPicPr>
        <p:blipFill>
          <a:blip r:embed="rId4"/>
          <a:stretch>
            <a:fillRect/>
          </a:stretch>
        </p:blipFill>
        <p:spPr>
          <a:xfrm>
            <a:off x="719443" y="3615202"/>
            <a:ext cx="2313580" cy="2861798"/>
          </a:xfrm>
          <a:prstGeom prst="rect">
            <a:avLst/>
          </a:prstGeom>
        </p:spPr>
      </p:pic>
      <p:pic>
        <p:nvPicPr>
          <p:cNvPr id="11" name="Picture 10"/>
          <p:cNvPicPr>
            <a:picLocks noChangeAspect="1"/>
          </p:cNvPicPr>
          <p:nvPr/>
        </p:nvPicPr>
        <p:blipFill>
          <a:blip r:embed="rId5"/>
          <a:stretch>
            <a:fillRect/>
          </a:stretch>
        </p:blipFill>
        <p:spPr>
          <a:xfrm>
            <a:off x="3130856" y="3340274"/>
            <a:ext cx="2652855" cy="3411654"/>
          </a:xfrm>
          <a:prstGeom prst="rect">
            <a:avLst/>
          </a:prstGeom>
        </p:spPr>
      </p:pic>
      <p:pic>
        <p:nvPicPr>
          <p:cNvPr id="10" name="Picture 9"/>
          <p:cNvPicPr>
            <a:picLocks noChangeAspect="1"/>
          </p:cNvPicPr>
          <p:nvPr/>
        </p:nvPicPr>
        <p:blipFill>
          <a:blip r:embed="rId6"/>
          <a:stretch>
            <a:fillRect/>
          </a:stretch>
        </p:blipFill>
        <p:spPr>
          <a:xfrm>
            <a:off x="5881545" y="774163"/>
            <a:ext cx="2652855" cy="3417441"/>
          </a:xfrm>
          <a:prstGeom prst="rect">
            <a:avLst/>
          </a:prstGeom>
        </p:spPr>
      </p:pic>
      <p:pic>
        <p:nvPicPr>
          <p:cNvPr id="14" name="Picture 13"/>
          <p:cNvPicPr>
            <a:picLocks noChangeAspect="1"/>
          </p:cNvPicPr>
          <p:nvPr/>
        </p:nvPicPr>
        <p:blipFill>
          <a:blip r:embed="rId7"/>
          <a:stretch>
            <a:fillRect/>
          </a:stretch>
        </p:blipFill>
        <p:spPr>
          <a:xfrm>
            <a:off x="5881544" y="4262102"/>
            <a:ext cx="2537946" cy="1948998"/>
          </a:xfrm>
          <a:prstGeom prst="rect">
            <a:avLst/>
          </a:prstGeom>
        </p:spPr>
      </p:pic>
    </p:spTree>
    <p:extLst>
      <p:ext uri="{BB962C8B-B14F-4D97-AF65-F5344CB8AC3E}">
        <p14:creationId xmlns:p14="http://schemas.microsoft.com/office/powerpoint/2010/main" val="20148294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32</a:t>
            </a:fld>
            <a:endParaRPr lang="en-US" altLang="en-US"/>
          </a:p>
        </p:txBody>
      </p:sp>
      <p:pic>
        <p:nvPicPr>
          <p:cNvPr id="7" name="Picture 6"/>
          <p:cNvPicPr>
            <a:picLocks noChangeAspect="1"/>
          </p:cNvPicPr>
          <p:nvPr/>
        </p:nvPicPr>
        <p:blipFill>
          <a:blip r:embed="rId2"/>
          <a:stretch>
            <a:fillRect/>
          </a:stretch>
        </p:blipFill>
        <p:spPr>
          <a:xfrm>
            <a:off x="2243137" y="1104900"/>
            <a:ext cx="4657725" cy="4648200"/>
          </a:xfrm>
          <a:prstGeom prst="rect">
            <a:avLst/>
          </a:prstGeom>
        </p:spPr>
      </p:pic>
    </p:spTree>
    <p:extLst>
      <p:ext uri="{BB962C8B-B14F-4D97-AF65-F5344CB8AC3E}">
        <p14:creationId xmlns:p14="http://schemas.microsoft.com/office/powerpoint/2010/main" val="10242027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33</a:t>
            </a:fld>
            <a:endParaRPr lang="en-US" altLang="en-US"/>
          </a:p>
        </p:txBody>
      </p:sp>
      <p:pic>
        <p:nvPicPr>
          <p:cNvPr id="7" name="Picture 6"/>
          <p:cNvPicPr>
            <a:picLocks noChangeAspect="1"/>
          </p:cNvPicPr>
          <p:nvPr/>
        </p:nvPicPr>
        <p:blipFill>
          <a:blip r:embed="rId2"/>
          <a:stretch>
            <a:fillRect/>
          </a:stretch>
        </p:blipFill>
        <p:spPr>
          <a:xfrm>
            <a:off x="0" y="444137"/>
            <a:ext cx="9144000" cy="5749779"/>
          </a:xfrm>
          <a:prstGeom prst="rect">
            <a:avLst/>
          </a:prstGeom>
        </p:spPr>
      </p:pic>
      <p:sp>
        <p:nvSpPr>
          <p:cNvPr id="9" name="Rounded Rectangular Callout 8"/>
          <p:cNvSpPr/>
          <p:nvPr/>
        </p:nvSpPr>
        <p:spPr>
          <a:xfrm>
            <a:off x="2792569" y="981202"/>
            <a:ext cx="5930537" cy="313509"/>
          </a:xfrm>
          <a:prstGeom prst="wedgeRoundRectCallout">
            <a:avLst>
              <a:gd name="adj1" fmla="val 4424"/>
              <a:gd name="adj2" fmla="val -84723"/>
              <a:gd name="adj3" fmla="val 16667"/>
            </a:avLst>
          </a:prstGeom>
          <a:solidFill>
            <a:schemeClr val="bg2"/>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xtBox 10"/>
          <p:cNvSpPr txBox="1"/>
          <p:nvPr/>
        </p:nvSpPr>
        <p:spPr>
          <a:xfrm>
            <a:off x="2792569" y="986934"/>
            <a:ext cx="4031873" cy="246221"/>
          </a:xfrm>
          <a:prstGeom prst="rect">
            <a:avLst/>
          </a:prstGeom>
          <a:noFill/>
        </p:spPr>
        <p:txBody>
          <a:bodyPr wrap="none" rtlCol="0">
            <a:spAutoFit/>
          </a:bodyPr>
          <a:lstStyle/>
          <a:p>
            <a:r>
              <a:rPr lang="lv-LV" sz="1000" dirty="0">
                <a:solidFill>
                  <a:schemeClr val="tx1">
                    <a:lumMod val="65000"/>
                    <a:lumOff val="35000"/>
                  </a:schemeClr>
                </a:solidFill>
                <a:latin typeface="Verdana Pro" panose="020B0604030504040204" pitchFamily="34" charset="0"/>
                <a:cs typeface="+mn-cs"/>
              </a:rPr>
              <a:t>Tulkojums: kad jūs varat iesūdzēt pansionātu par nolaidību</a:t>
            </a:r>
          </a:p>
        </p:txBody>
      </p:sp>
      <p:sp>
        <p:nvSpPr>
          <p:cNvPr id="12" name="Rectangle 11"/>
          <p:cNvSpPr/>
          <p:nvPr/>
        </p:nvSpPr>
        <p:spPr>
          <a:xfrm>
            <a:off x="1968137" y="6457890"/>
            <a:ext cx="6566263" cy="400110"/>
          </a:xfrm>
          <a:prstGeom prst="rect">
            <a:avLst/>
          </a:prstGeom>
        </p:spPr>
        <p:txBody>
          <a:bodyPr wrap="square">
            <a:spAutoFit/>
          </a:bodyPr>
          <a:lstStyle/>
          <a:p>
            <a:r>
              <a:rPr lang="lv-LV" sz="1000" dirty="0" smtClean="0">
                <a:latin typeface="Verdana Pro" panose="020B0604030504040204" pitchFamily="34" charset="0"/>
              </a:rPr>
              <a:t>Avots:   </a:t>
            </a:r>
            <a:r>
              <a:rPr lang="lv-LV" sz="1000" dirty="0" smtClean="0">
                <a:latin typeface="Verdana Pro" panose="020B0604030504040204" pitchFamily="34" charset="0"/>
                <a:hlinkClick r:id="rId3"/>
              </a:rPr>
              <a:t>https</a:t>
            </a:r>
            <a:r>
              <a:rPr lang="lv-LV" sz="1000" dirty="0">
                <a:latin typeface="Verdana Pro" panose="020B0604030504040204" pitchFamily="34" charset="0"/>
                <a:hlinkClick r:id="rId3"/>
              </a:rPr>
              <a:t>://lawnj.net/information/nursing-home/can-you-sue-a-nursing-home-for-covid-19</a:t>
            </a:r>
            <a:r>
              <a:rPr lang="lv-LV" sz="1000" dirty="0" smtClean="0">
                <a:latin typeface="Verdana Pro" panose="020B0604030504040204" pitchFamily="34" charset="0"/>
                <a:hlinkClick r:id="rId3"/>
              </a:rPr>
              <a:t>/</a:t>
            </a:r>
            <a:endParaRPr lang="lv-LV" sz="1000" dirty="0" smtClean="0">
              <a:latin typeface="Verdana Pro" panose="020B0604030504040204" pitchFamily="34" charset="0"/>
            </a:endParaRPr>
          </a:p>
          <a:p>
            <a:endParaRPr lang="lv-LV" sz="1000" dirty="0">
              <a:latin typeface="Verdana Pro" panose="020B0604030504040204" pitchFamily="34" charset="0"/>
            </a:endParaRPr>
          </a:p>
        </p:txBody>
      </p:sp>
      <p:sp>
        <p:nvSpPr>
          <p:cNvPr id="13" name="Rounded Rectangular Callout 12"/>
          <p:cNvSpPr/>
          <p:nvPr/>
        </p:nvSpPr>
        <p:spPr>
          <a:xfrm>
            <a:off x="4937759" y="4008147"/>
            <a:ext cx="3785347" cy="2000767"/>
          </a:xfrm>
          <a:prstGeom prst="wedgeRoundRectCallout">
            <a:avLst>
              <a:gd name="adj1" fmla="val -119485"/>
              <a:gd name="adj2" fmla="val -2565"/>
              <a:gd name="adj3" fmla="val 16667"/>
            </a:avLst>
          </a:prstGeom>
          <a:solidFill>
            <a:schemeClr val="bg2"/>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lumMod val="65000"/>
                    <a:lumOff val="35000"/>
                  </a:schemeClr>
                </a:solidFill>
                <a:latin typeface="Verdana Pro" panose="020B0604030504040204" pitchFamily="34" charset="0"/>
              </a:rPr>
              <a:t>Zilumi,</a:t>
            </a:r>
          </a:p>
          <a:p>
            <a:r>
              <a:rPr lang="lv-LV" sz="1000" dirty="0" smtClean="0">
                <a:solidFill>
                  <a:schemeClr val="tx1">
                    <a:lumMod val="65000"/>
                    <a:lumOff val="35000"/>
                  </a:schemeClr>
                </a:solidFill>
                <a:latin typeface="Verdana Pro" panose="020B0604030504040204" pitchFamily="34" charset="0"/>
              </a:rPr>
              <a:t>Lūzumi,</a:t>
            </a:r>
            <a:endParaRPr lang="lv-LV" sz="1000" dirty="0">
              <a:solidFill>
                <a:schemeClr val="tx1">
                  <a:lumMod val="65000"/>
                  <a:lumOff val="35000"/>
                </a:schemeClr>
              </a:solidFill>
              <a:latin typeface="Verdana Pro" panose="020B0604030504040204" pitchFamily="34" charset="0"/>
            </a:endParaRPr>
          </a:p>
          <a:p>
            <a:r>
              <a:rPr lang="lv-LV" sz="1000" dirty="0" smtClean="0">
                <a:solidFill>
                  <a:schemeClr val="tx1">
                    <a:lumMod val="65000"/>
                    <a:lumOff val="35000"/>
                  </a:schemeClr>
                </a:solidFill>
                <a:latin typeface="Verdana Pro" panose="020B0604030504040204" pitchFamily="34" charset="0"/>
              </a:rPr>
              <a:t>Izgulējumi,</a:t>
            </a:r>
            <a:endParaRPr lang="lv-LV" sz="1000" dirty="0">
              <a:solidFill>
                <a:schemeClr val="tx1">
                  <a:lumMod val="65000"/>
                  <a:lumOff val="35000"/>
                </a:schemeClr>
              </a:solidFill>
              <a:latin typeface="Verdana Pro" panose="020B0604030504040204" pitchFamily="34" charset="0"/>
            </a:endParaRPr>
          </a:p>
          <a:p>
            <a:r>
              <a:rPr lang="lv-LV" sz="1000" dirty="0">
                <a:solidFill>
                  <a:schemeClr val="tx1">
                    <a:lumMod val="65000"/>
                    <a:lumOff val="35000"/>
                  </a:schemeClr>
                </a:solidFill>
                <a:latin typeface="Verdana Pro" panose="020B0604030504040204" pitchFamily="34" charset="0"/>
              </a:rPr>
              <a:t>Nepietiekams uzturs,</a:t>
            </a:r>
          </a:p>
          <a:p>
            <a:r>
              <a:rPr lang="lv-LV" sz="1000" dirty="0" err="1">
                <a:solidFill>
                  <a:schemeClr val="tx1">
                    <a:lumMod val="65000"/>
                    <a:lumOff val="35000"/>
                  </a:schemeClr>
                </a:solidFill>
                <a:latin typeface="Verdana Pro" panose="020B0604030504040204" pitchFamily="34" charset="0"/>
              </a:rPr>
              <a:t>Dehidratācija</a:t>
            </a:r>
            <a:r>
              <a:rPr lang="lv-LV" sz="1000" dirty="0">
                <a:solidFill>
                  <a:schemeClr val="tx1">
                    <a:lumMod val="65000"/>
                    <a:lumOff val="35000"/>
                  </a:schemeClr>
                </a:solidFill>
                <a:latin typeface="Verdana Pro" panose="020B0604030504040204" pitchFamily="34" charset="0"/>
              </a:rPr>
              <a:t>,</a:t>
            </a:r>
          </a:p>
          <a:p>
            <a:r>
              <a:rPr lang="lv-LV" sz="1000" dirty="0">
                <a:solidFill>
                  <a:schemeClr val="tx1">
                    <a:lumMod val="65000"/>
                    <a:lumOff val="35000"/>
                  </a:schemeClr>
                </a:solidFill>
                <a:latin typeface="Verdana Pro" panose="020B0604030504040204" pitchFamily="34" charset="0"/>
              </a:rPr>
              <a:t>Svara zudums,</a:t>
            </a:r>
          </a:p>
          <a:p>
            <a:r>
              <a:rPr lang="lv-LV" sz="1000" dirty="0">
                <a:solidFill>
                  <a:schemeClr val="tx1">
                    <a:lumMod val="65000"/>
                    <a:lumOff val="35000"/>
                  </a:schemeClr>
                </a:solidFill>
                <a:latin typeface="Verdana Pro" panose="020B0604030504040204" pitchFamily="34" charset="0"/>
              </a:rPr>
              <a:t>Acīmredzamas aprūpes vai higiēnas trūkums,</a:t>
            </a:r>
          </a:p>
          <a:p>
            <a:r>
              <a:rPr lang="lv-LV" sz="1000" dirty="0">
                <a:solidFill>
                  <a:schemeClr val="tx1">
                    <a:lumMod val="65000"/>
                    <a:lumOff val="35000"/>
                  </a:schemeClr>
                </a:solidFill>
                <a:latin typeface="Verdana Pro" panose="020B0604030504040204" pitchFamily="34" charset="0"/>
              </a:rPr>
              <a:t>Garastāvokļa maiņa,</a:t>
            </a:r>
          </a:p>
          <a:p>
            <a:r>
              <a:rPr lang="lv-LV" sz="1000" dirty="0">
                <a:solidFill>
                  <a:schemeClr val="tx1">
                    <a:lumMod val="65000"/>
                    <a:lumOff val="35000"/>
                  </a:schemeClr>
                </a:solidFill>
                <a:latin typeface="Verdana Pro" panose="020B0604030504040204" pitchFamily="34" charset="0"/>
              </a:rPr>
              <a:t>Depresija, un</a:t>
            </a:r>
          </a:p>
          <a:p>
            <a:r>
              <a:rPr lang="lv-LV" sz="1000" dirty="0">
                <a:solidFill>
                  <a:schemeClr val="tx1">
                    <a:lumMod val="65000"/>
                    <a:lumOff val="35000"/>
                  </a:schemeClr>
                </a:solidFill>
                <a:latin typeface="Verdana Pro" panose="020B0604030504040204" pitchFamily="34" charset="0"/>
              </a:rPr>
              <a:t>Problēmas ar darbinieku </a:t>
            </a:r>
            <a:r>
              <a:rPr lang="lv-LV" sz="1000" dirty="0" smtClean="0">
                <a:solidFill>
                  <a:schemeClr val="tx1">
                    <a:lumMod val="65000"/>
                    <a:lumOff val="35000"/>
                  </a:schemeClr>
                </a:solidFill>
                <a:latin typeface="Verdana Pro" panose="020B0604030504040204" pitchFamily="34" charset="0"/>
              </a:rPr>
              <a:t>izsaukšanu.</a:t>
            </a:r>
            <a:endParaRPr lang="lv-LV" sz="1000" dirty="0">
              <a:solidFill>
                <a:schemeClr val="tx1">
                  <a:lumMod val="65000"/>
                  <a:lumOff val="35000"/>
                </a:schemeClr>
              </a:solidFill>
              <a:latin typeface="Verdana Pro" panose="020B0604030504040204" pitchFamily="34" charset="0"/>
            </a:endParaRPr>
          </a:p>
        </p:txBody>
      </p:sp>
    </p:spTree>
    <p:extLst>
      <p:ext uri="{BB962C8B-B14F-4D97-AF65-F5344CB8AC3E}">
        <p14:creationId xmlns:p14="http://schemas.microsoft.com/office/powerpoint/2010/main" val="17350366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1"/>
          <p:cNvSpPr>
            <a:spLocks noGrp="1"/>
          </p:cNvSpPr>
          <p:nvPr>
            <p:ph type="body" sz="quarter" idx="10"/>
          </p:nvPr>
        </p:nvSpPr>
        <p:spPr>
          <a:xfrm>
            <a:off x="352697" y="3190875"/>
            <a:ext cx="7772400" cy="914400"/>
          </a:xfrm>
        </p:spPr>
        <p:txBody>
          <a:bodyPr>
            <a:normAutofit fontScale="70000" lnSpcReduction="20000"/>
          </a:bodyPr>
          <a:lstStyle/>
          <a:p>
            <a:r>
              <a:rPr lang="lv-LV" altLang="en-US" sz="2000" b="1" dirty="0" smtClean="0">
                <a:solidFill>
                  <a:schemeClr val="accent6">
                    <a:lumMod val="75000"/>
                  </a:schemeClr>
                </a:solidFill>
              </a:rPr>
              <a:t>Paldies ka uzklausījāt!</a:t>
            </a:r>
          </a:p>
          <a:p>
            <a:r>
              <a:rPr lang="lv-LV" altLang="en-US" sz="2000" b="1" dirty="0" smtClean="0">
                <a:solidFill>
                  <a:schemeClr val="accent6">
                    <a:lumMod val="75000"/>
                  </a:schemeClr>
                </a:solidFill>
              </a:rPr>
              <a:t>VISUS MATERIALUS NOSŪTĪŠU</a:t>
            </a:r>
          </a:p>
          <a:p>
            <a:pPr algn="r"/>
            <a:r>
              <a:rPr lang="lv-LV" altLang="en-US" sz="2000" dirty="0" smtClean="0">
                <a:solidFill>
                  <a:schemeClr val="accent6">
                    <a:lumMod val="75000"/>
                  </a:schemeClr>
                </a:solidFill>
              </a:rPr>
              <a:t>ar cieņu,</a:t>
            </a:r>
          </a:p>
          <a:p>
            <a:pPr algn="r"/>
            <a:r>
              <a:rPr lang="lv-LV" altLang="en-US" sz="2000" dirty="0" smtClean="0">
                <a:solidFill>
                  <a:schemeClr val="accent6">
                    <a:lumMod val="75000"/>
                  </a:schemeClr>
                </a:solidFill>
              </a:rPr>
              <a:t>Viktorija Zefīrova-Tačinska</a:t>
            </a:r>
          </a:p>
        </p:txBody>
      </p:sp>
      <p:sp>
        <p:nvSpPr>
          <p:cNvPr id="26627" name="Text Placeholder 2"/>
          <p:cNvSpPr>
            <a:spLocks noGrp="1"/>
          </p:cNvSpPr>
          <p:nvPr>
            <p:ph type="body" sz="quarter" idx="11"/>
          </p:nvPr>
        </p:nvSpPr>
        <p:spPr/>
        <p:txBody>
          <a:bodyPr/>
          <a:lstStyle/>
          <a:p>
            <a:pPr>
              <a:defRPr/>
            </a:pPr>
            <a:r>
              <a:rPr lang="lv-LV" altLang="en-US" dirty="0" smtClean="0">
                <a:latin typeface="+mj-lt"/>
                <a:cs typeface="Times New Roman" pitchFamily="18" charset="0"/>
              </a:rPr>
              <a:t>Rī</a:t>
            </a:r>
            <a:r>
              <a:rPr lang="lv-LV" altLang="en-US" dirty="0" smtClean="0">
                <a:latin typeface="+mj-lt"/>
              </a:rPr>
              <a:t>ga, 26.11.2020</a:t>
            </a:r>
            <a:endParaRPr lang="lv-LV" dirty="0" smtClean="0">
              <a:latin typeface="+mj-lt"/>
              <a:cs typeface="Times New Roman" pitchFamily="18" charset="0"/>
            </a:endParaRPr>
          </a:p>
          <a:p>
            <a:pPr>
              <a:defRPr/>
            </a:pPr>
            <a:endParaRPr lang="lv-LV" alt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000" dirty="0" smtClean="0"/>
              <a:t>Šķetināmie jautājumi…</a:t>
            </a:r>
            <a:endParaRPr lang="en-GB" sz="2000" dirty="0"/>
          </a:p>
        </p:txBody>
      </p:sp>
      <p:sp>
        <p:nvSpPr>
          <p:cNvPr id="3" name="Content Placeholder 2"/>
          <p:cNvSpPr>
            <a:spLocks noGrp="1"/>
          </p:cNvSpPr>
          <p:nvPr>
            <p:ph idx="1"/>
          </p:nvPr>
        </p:nvSpPr>
        <p:spPr>
          <a:xfrm>
            <a:off x="1059180" y="1417642"/>
            <a:ext cx="7179564" cy="5028878"/>
          </a:xfrm>
        </p:spPr>
        <p:txBody>
          <a:bodyPr>
            <a:normAutofit fontScale="77500" lnSpcReduction="20000"/>
          </a:bodyPr>
          <a:lstStyle/>
          <a:p>
            <a:pPr marL="342900" indent="-342900" algn="justLow">
              <a:buFont typeface="Arial" panose="020B0604020202020204" pitchFamily="34" charset="0"/>
              <a:buChar char="•"/>
            </a:pPr>
            <a:endParaRPr lang="lv-LV" sz="2600" dirty="0" smtClean="0">
              <a:latin typeface="Calibri" panose="020F0502020204030204" pitchFamily="34" charset="0"/>
              <a:cs typeface="Calibri" panose="020F0502020204030204" pitchFamily="34" charset="0"/>
            </a:endParaRPr>
          </a:p>
          <a:p>
            <a:pPr marL="457200" indent="-457200" algn="justLow">
              <a:spcBef>
                <a:spcPts val="0"/>
              </a:spcBef>
              <a:spcAft>
                <a:spcPts val="600"/>
              </a:spcAft>
              <a:buFont typeface="Wingdings" panose="05000000000000000000" pitchFamily="2" charset="2"/>
              <a:buChar char="§"/>
            </a:pPr>
            <a:r>
              <a:rPr lang="lv-LV" sz="2600" dirty="0" smtClean="0">
                <a:latin typeface="Calibri" panose="020F0502020204030204" pitchFamily="34" charset="0"/>
                <a:cs typeface="Calibri" panose="020F0502020204030204" pitchFamily="34" charset="0"/>
              </a:rPr>
              <a:t>Vai SAC sniedz arī VA pakalpojumus/nodrošina ārstniecību?</a:t>
            </a:r>
          </a:p>
          <a:p>
            <a:pPr marL="457200" indent="-457200" algn="justLow">
              <a:spcBef>
                <a:spcPts val="0"/>
              </a:spcBef>
              <a:spcAft>
                <a:spcPts val="600"/>
              </a:spcAft>
              <a:buFont typeface="Wingdings" panose="05000000000000000000" pitchFamily="2" charset="2"/>
              <a:buChar char="§"/>
            </a:pPr>
            <a:r>
              <a:rPr lang="lv-LV" sz="2600" dirty="0" smtClean="0">
                <a:solidFill>
                  <a:schemeClr val="accent6">
                    <a:lumMod val="75000"/>
                  </a:schemeClr>
                </a:solidFill>
                <a:latin typeface="Calibri" panose="020F0502020204030204" pitchFamily="34" charset="0"/>
                <a:cs typeface="Calibri" panose="020F0502020204030204" pitchFamily="34" charset="0"/>
              </a:rPr>
              <a:t>Kurš SAC klientiem </a:t>
            </a:r>
            <a:r>
              <a:rPr lang="lv-LV" sz="2600" i="1" dirty="0" err="1" smtClean="0">
                <a:solidFill>
                  <a:schemeClr val="accent6">
                    <a:lumMod val="75000"/>
                  </a:schemeClr>
                </a:solidFill>
                <a:latin typeface="Calibri" panose="020F0502020204030204" pitchFamily="34" charset="0"/>
                <a:cs typeface="Calibri" panose="020F0502020204030204" pitchFamily="34" charset="0"/>
              </a:rPr>
              <a:t>de</a:t>
            </a:r>
            <a:r>
              <a:rPr lang="lv-LV" sz="2600" i="1" dirty="0" smtClean="0">
                <a:solidFill>
                  <a:schemeClr val="accent6">
                    <a:lumMod val="75000"/>
                  </a:schemeClr>
                </a:solidFill>
                <a:latin typeface="Calibri" panose="020F0502020204030204" pitchFamily="34" charset="0"/>
                <a:cs typeface="Calibri" panose="020F0502020204030204" pitchFamily="34" charset="0"/>
              </a:rPr>
              <a:t> </a:t>
            </a:r>
            <a:r>
              <a:rPr lang="lv-LV" sz="2600" i="1" dirty="0" err="1" smtClean="0">
                <a:solidFill>
                  <a:schemeClr val="accent6">
                    <a:lumMod val="75000"/>
                  </a:schemeClr>
                </a:solidFill>
                <a:latin typeface="Calibri" panose="020F0502020204030204" pitchFamily="34" charset="0"/>
                <a:cs typeface="Calibri" panose="020F0502020204030204" pitchFamily="34" charset="0"/>
              </a:rPr>
              <a:t>jure</a:t>
            </a:r>
            <a:r>
              <a:rPr lang="lv-LV" sz="2600" i="1" dirty="0" smtClean="0">
                <a:solidFill>
                  <a:schemeClr val="accent6">
                    <a:lumMod val="75000"/>
                  </a:schemeClr>
                </a:solidFill>
                <a:latin typeface="Calibri" panose="020F0502020204030204" pitchFamily="34" charset="0"/>
                <a:cs typeface="Calibri" panose="020F0502020204030204" pitchFamily="34" charset="0"/>
              </a:rPr>
              <a:t> </a:t>
            </a:r>
            <a:r>
              <a:rPr lang="lv-LV" sz="2600" dirty="0" smtClean="0">
                <a:solidFill>
                  <a:schemeClr val="accent6">
                    <a:lumMod val="75000"/>
                  </a:schemeClr>
                </a:solidFill>
                <a:latin typeface="Calibri" panose="020F0502020204030204" pitchFamily="34" charset="0"/>
                <a:cs typeface="Calibri" panose="020F0502020204030204" pitchFamily="34" charset="0"/>
              </a:rPr>
              <a:t>nodrošina </a:t>
            </a:r>
            <a:r>
              <a:rPr lang="lv-LV" sz="2600" dirty="0">
                <a:solidFill>
                  <a:schemeClr val="accent6">
                    <a:lumMod val="75000"/>
                  </a:schemeClr>
                </a:solidFill>
                <a:latin typeface="Calibri" panose="020F0502020204030204" pitchFamily="34" charset="0"/>
                <a:cs typeface="Calibri" panose="020F0502020204030204" pitchFamily="34" charset="0"/>
              </a:rPr>
              <a:t>VA pakalpojumus/ ārstniecību? Iestāde vai ģimenes ārsts</a:t>
            </a:r>
            <a:r>
              <a:rPr lang="lv-LV" sz="2600" dirty="0" smtClean="0">
                <a:solidFill>
                  <a:schemeClr val="accent6">
                    <a:lumMod val="75000"/>
                  </a:schemeClr>
                </a:solidFill>
                <a:latin typeface="Calibri" panose="020F0502020204030204" pitchFamily="34" charset="0"/>
                <a:cs typeface="Calibri" panose="020F0502020204030204" pitchFamily="34" charset="0"/>
              </a:rPr>
              <a:t>?</a:t>
            </a:r>
          </a:p>
          <a:p>
            <a:pPr marL="457200" indent="-457200" algn="justLow">
              <a:spcBef>
                <a:spcPts val="0"/>
              </a:spcBef>
              <a:spcAft>
                <a:spcPts val="600"/>
              </a:spcAft>
              <a:buFont typeface="Wingdings" panose="05000000000000000000" pitchFamily="2" charset="2"/>
              <a:buChar char="§"/>
            </a:pPr>
            <a:r>
              <a:rPr lang="lv-LV" sz="2600" dirty="0" smtClean="0">
                <a:solidFill>
                  <a:schemeClr val="accent6">
                    <a:lumMod val="75000"/>
                  </a:schemeClr>
                </a:solidFill>
                <a:latin typeface="Calibri" panose="020F0502020204030204" pitchFamily="34" charset="0"/>
                <a:cs typeface="Calibri" panose="020F0502020204030204" pitchFamily="34" charset="0"/>
              </a:rPr>
              <a:t>Kurš seko līdzi profilaktiskajām apskatēm, speciālistu noteiktajiem konsultāciju laikiem, rekomendāciju izpildei – iestāde vai klients (klienta tuvinieks)?</a:t>
            </a:r>
          </a:p>
          <a:p>
            <a:pPr marL="457200" indent="-457200" algn="justLow">
              <a:spcBef>
                <a:spcPts val="0"/>
              </a:spcBef>
              <a:spcAft>
                <a:spcPts val="600"/>
              </a:spcAft>
              <a:buFont typeface="Wingdings" panose="05000000000000000000" pitchFamily="2" charset="2"/>
              <a:buChar char="§"/>
            </a:pPr>
            <a:r>
              <a:rPr lang="lv-LV" sz="2600" dirty="0" smtClean="0">
                <a:latin typeface="Calibri" panose="020F0502020204030204" pitchFamily="34" charset="0"/>
                <a:cs typeface="Calibri" panose="020F0502020204030204" pitchFamily="34" charset="0"/>
              </a:rPr>
              <a:t>«Ko dara» māsa SAI? Māsas pakalpojumi – sociālie vai VA?</a:t>
            </a:r>
          </a:p>
          <a:p>
            <a:pPr marL="457200" indent="-457200" algn="justLow">
              <a:spcBef>
                <a:spcPts val="0"/>
              </a:spcBef>
              <a:spcAft>
                <a:spcPts val="600"/>
              </a:spcAft>
              <a:buFont typeface="Wingdings" panose="05000000000000000000" pitchFamily="2" charset="2"/>
              <a:buChar char="§"/>
            </a:pPr>
            <a:r>
              <a:rPr lang="lv-LV" sz="2600" dirty="0" smtClean="0">
                <a:latin typeface="Calibri" panose="020F0502020204030204" pitchFamily="34" charset="0"/>
                <a:cs typeface="Calibri" panose="020F0502020204030204" pitchFamily="34" charset="0"/>
              </a:rPr>
              <a:t>Vai aprūpētāji ir iesaistīti VA procesa nodrošināšanā? Tātad – vai uzskatāmi par ārstniecības atbalsta personu (ĀAP)?</a:t>
            </a:r>
            <a:endParaRPr lang="lv-LV" sz="2600" dirty="0">
              <a:latin typeface="Calibri" panose="020F0502020204030204" pitchFamily="34" charset="0"/>
              <a:cs typeface="Calibri" panose="020F0502020204030204" pitchFamily="34" charset="0"/>
            </a:endParaRPr>
          </a:p>
          <a:p>
            <a:pPr marL="457200" indent="-457200" algn="justLow">
              <a:spcBef>
                <a:spcPts val="0"/>
              </a:spcBef>
              <a:spcAft>
                <a:spcPts val="600"/>
              </a:spcAft>
              <a:buFont typeface="Wingdings" panose="05000000000000000000" pitchFamily="2" charset="2"/>
              <a:buChar char="§"/>
            </a:pPr>
            <a:r>
              <a:rPr lang="lv-LV" sz="2600" dirty="0" smtClean="0">
                <a:latin typeface="Calibri" panose="020F0502020204030204" pitchFamily="34" charset="0"/>
                <a:cs typeface="Calibri" panose="020F0502020204030204" pitchFamily="34" charset="0"/>
              </a:rPr>
              <a:t>Zāļu saraksta veidošana («</a:t>
            </a:r>
            <a:r>
              <a:rPr lang="lv-LV" sz="2600" dirty="0" err="1" smtClean="0">
                <a:latin typeface="Calibri" panose="020F0502020204030204" pitchFamily="34" charset="0"/>
                <a:cs typeface="Calibri" panose="020F0502020204030204" pitchFamily="34" charset="0"/>
              </a:rPr>
              <a:t>ordināciju»lapa</a:t>
            </a:r>
            <a:r>
              <a:rPr lang="lv-LV" sz="2600" dirty="0" smtClean="0">
                <a:latin typeface="Calibri" panose="020F0502020204030204" pitchFamily="34" charset="0"/>
                <a:cs typeface="Calibri" panose="020F0502020204030204" pitchFamily="34" charset="0"/>
              </a:rPr>
              <a:t>), zāļu sadalīšana pa devām, izdalīšana  klientiem/pacientiem -  vai tā ir pacientu aprūpe? Tātad tā ir ārstniecība…?</a:t>
            </a:r>
          </a:p>
          <a:p>
            <a:pPr marL="457200" indent="-457200" algn="justLow">
              <a:spcBef>
                <a:spcPts val="0"/>
              </a:spcBef>
              <a:spcAft>
                <a:spcPts val="600"/>
              </a:spcAft>
              <a:buFont typeface="Wingdings" panose="05000000000000000000" pitchFamily="2" charset="2"/>
              <a:buChar char="§"/>
            </a:pPr>
            <a:r>
              <a:rPr lang="lv-LV" sz="2600" dirty="0" smtClean="0">
                <a:latin typeface="Calibri" panose="020F0502020204030204" pitchFamily="34" charset="0"/>
                <a:cs typeface="Calibri" panose="020F0502020204030204" pitchFamily="34" charset="0"/>
              </a:rPr>
              <a:t>Izgulējumu profilakse un aprūpe, akūtas saslimšanas ārstēšana SAC apstākļos, rekomendāciju izpilde pēc </a:t>
            </a:r>
            <a:r>
              <a:rPr lang="lv-LV" sz="2600" dirty="0" err="1" smtClean="0">
                <a:latin typeface="Calibri" panose="020F0502020204030204" pitchFamily="34" charset="0"/>
                <a:cs typeface="Calibri" panose="020F0502020204030204" pitchFamily="34" charset="0"/>
              </a:rPr>
              <a:t>stacionēšanas</a:t>
            </a:r>
            <a:r>
              <a:rPr lang="lv-LV" sz="2600" dirty="0" smtClean="0">
                <a:latin typeface="Calibri" panose="020F0502020204030204" pitchFamily="34" charset="0"/>
                <a:cs typeface="Calibri" panose="020F0502020204030204" pitchFamily="34" charset="0"/>
              </a:rPr>
              <a:t>, </a:t>
            </a:r>
            <a:r>
              <a:rPr lang="lv-LV" sz="2600" dirty="0" err="1" smtClean="0">
                <a:latin typeface="Calibri" panose="020F0502020204030204" pitchFamily="34" charset="0"/>
                <a:cs typeface="Calibri" panose="020F0502020204030204" pitchFamily="34" charset="0"/>
              </a:rPr>
              <a:t>hidratācijas</a:t>
            </a:r>
            <a:r>
              <a:rPr lang="lv-LV" sz="2600" dirty="0" smtClean="0">
                <a:latin typeface="Calibri" panose="020F0502020204030204" pitchFamily="34" charset="0"/>
                <a:cs typeface="Calibri" panose="020F0502020204030204" pitchFamily="34" charset="0"/>
              </a:rPr>
              <a:t> nodrošināšana </a:t>
            </a:r>
            <a:r>
              <a:rPr lang="lv-LV" sz="2600" dirty="0" err="1" smtClean="0">
                <a:latin typeface="Calibri" panose="020F0502020204030204" pitchFamily="34" charset="0"/>
                <a:cs typeface="Calibri" panose="020F0502020204030204" pitchFamily="34" charset="0"/>
              </a:rPr>
              <a:t>utml</a:t>
            </a:r>
            <a:r>
              <a:rPr lang="lv-LV" sz="2600" dirty="0" smtClean="0">
                <a:latin typeface="Calibri" panose="020F0502020204030204" pitchFamily="34" charset="0"/>
                <a:cs typeface="Calibri" panose="020F0502020204030204" pitchFamily="34" charset="0"/>
              </a:rPr>
              <a:t>.- tā ir sociālā vai VA?</a:t>
            </a:r>
          </a:p>
          <a:p>
            <a:pPr algn="justLow"/>
            <a:endParaRPr lang="lv-LV" sz="2800" dirty="0" smtClean="0">
              <a:latin typeface="Calibri" panose="020F0502020204030204" pitchFamily="34" charset="0"/>
              <a:cs typeface="Calibri" panose="020F0502020204030204" pitchFamily="34" charset="0"/>
            </a:endParaRPr>
          </a:p>
          <a:p>
            <a:pPr marL="342900" indent="-342900" algn="justLow">
              <a:buFont typeface="Arial" panose="020B0604020202020204" pitchFamily="34" charset="0"/>
              <a:buChar char="•"/>
            </a:pPr>
            <a:endParaRPr lang="lv-LV" sz="2800" dirty="0">
              <a:latin typeface="Calibri" panose="020F0502020204030204" pitchFamily="34" charset="0"/>
              <a:cs typeface="Calibri" panose="020F0502020204030204" pitchFamily="34" charset="0"/>
            </a:endParaRPr>
          </a:p>
          <a:p>
            <a:pPr algn="ctr"/>
            <a:endParaRPr lang="lv-LV" sz="2800" dirty="0">
              <a:latin typeface="Calibri" panose="020F0502020204030204" pitchFamily="34" charset="0"/>
              <a:cs typeface="Calibri" panose="020F0502020204030204" pitchFamily="34" charset="0"/>
            </a:endParaRPr>
          </a:p>
          <a:p>
            <a:endParaRPr lang="en-GB" dirty="0"/>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35</a:t>
            </a:fld>
            <a:endParaRPr lang="en-US" altLang="en-US"/>
          </a:p>
        </p:txBody>
      </p:sp>
    </p:spTree>
    <p:extLst>
      <p:ext uri="{BB962C8B-B14F-4D97-AF65-F5344CB8AC3E}">
        <p14:creationId xmlns:p14="http://schemas.microsoft.com/office/powerpoint/2010/main" val="10212603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824" y="128967"/>
            <a:ext cx="6665976" cy="1036642"/>
          </a:xfrm>
        </p:spPr>
        <p:txBody>
          <a:bodyPr>
            <a:normAutofit/>
          </a:bodyPr>
          <a:lstStyle/>
          <a:p>
            <a:r>
              <a:rPr lang="lv-LV" sz="2000" dirty="0"/>
              <a:t>Ārstniecības </a:t>
            </a:r>
            <a:r>
              <a:rPr lang="lv-LV" sz="2000" dirty="0" smtClean="0"/>
              <a:t>likums, Sociālo </a:t>
            </a:r>
            <a:r>
              <a:rPr lang="lv-LV" sz="2000" dirty="0"/>
              <a:t>pakalpojumu un sociālās palīdzības </a:t>
            </a:r>
            <a:r>
              <a:rPr lang="lv-LV" sz="2000" dirty="0" smtClean="0"/>
              <a:t>likums, Veselības aprūpes finansēšanas likums.., MK noteikumi 220 u.c.</a:t>
            </a:r>
            <a:endParaRPr lang="en-GB" sz="2000" dirty="0"/>
          </a:p>
        </p:txBody>
      </p:sp>
      <p:sp>
        <p:nvSpPr>
          <p:cNvPr id="3" name="Content Placeholder 2"/>
          <p:cNvSpPr>
            <a:spLocks noGrp="1"/>
          </p:cNvSpPr>
          <p:nvPr>
            <p:ph idx="1"/>
          </p:nvPr>
        </p:nvSpPr>
        <p:spPr>
          <a:xfrm>
            <a:off x="707136" y="1326202"/>
            <a:ext cx="8132064" cy="5303198"/>
          </a:xfrm>
        </p:spPr>
        <p:txBody>
          <a:bodyPr>
            <a:normAutofit/>
          </a:bodyPr>
          <a:lstStyle/>
          <a:p>
            <a:pPr>
              <a:spcBef>
                <a:spcPts val="0"/>
              </a:spcBef>
              <a:spcAft>
                <a:spcPts val="600"/>
              </a:spcAft>
            </a:pPr>
            <a:r>
              <a:rPr lang="lv-LV" sz="1800" b="1" dirty="0">
                <a:solidFill>
                  <a:schemeClr val="accent6">
                    <a:lumMod val="75000"/>
                  </a:schemeClr>
                </a:solidFill>
                <a:latin typeface="Calibri" panose="020F0502020204030204" pitchFamily="34" charset="0"/>
                <a:cs typeface="Calibri" panose="020F0502020204030204" pitchFamily="34" charset="0"/>
              </a:rPr>
              <a:t>Veselības aprūpe </a:t>
            </a:r>
            <a:r>
              <a:rPr lang="lv-LV" sz="1800" dirty="0">
                <a:latin typeface="Calibri" panose="020F0502020204030204" pitchFamily="34" charset="0"/>
                <a:cs typeface="Calibri" panose="020F0502020204030204" pitchFamily="34" charset="0"/>
              </a:rPr>
              <a:t>— pasākumu kopums, ko sniedz veselības aprūpes pakalpojumu sniedzēji personas veselības nodrošināšanai, uzturēšanai un atjaunošanai;</a:t>
            </a:r>
          </a:p>
          <a:p>
            <a:pPr>
              <a:spcBef>
                <a:spcPts val="0"/>
              </a:spcBef>
              <a:spcAft>
                <a:spcPts val="600"/>
              </a:spcAft>
            </a:pPr>
            <a:r>
              <a:rPr lang="lv-LV" sz="1800" b="1" dirty="0" smtClean="0">
                <a:latin typeface="Calibri" panose="020F0502020204030204" pitchFamily="34" charset="0"/>
                <a:cs typeface="Calibri" panose="020F0502020204030204" pitchFamily="34" charset="0"/>
              </a:rPr>
              <a:t>Ārstniecība </a:t>
            </a:r>
            <a:r>
              <a:rPr lang="lv-LV" sz="1800" b="1" dirty="0">
                <a:latin typeface="Calibri" panose="020F0502020204030204" pitchFamily="34" charset="0"/>
                <a:cs typeface="Calibri" panose="020F0502020204030204" pitchFamily="34" charset="0"/>
              </a:rPr>
              <a:t>— </a:t>
            </a:r>
            <a:r>
              <a:rPr lang="lv-LV" sz="1800" dirty="0">
                <a:latin typeface="Calibri" panose="020F0502020204030204" pitchFamily="34" charset="0"/>
                <a:cs typeface="Calibri" panose="020F0502020204030204" pitchFamily="34" charset="0"/>
              </a:rPr>
              <a:t>profesionāla un individuāla slimību profilakse, diagnostika un ārstēšana, medicīniskā rehabilitācija un </a:t>
            </a:r>
            <a:r>
              <a:rPr lang="lv-LV" sz="1800" b="1" i="1" dirty="0">
                <a:latin typeface="Calibri" panose="020F0502020204030204" pitchFamily="34" charset="0"/>
                <a:cs typeface="Calibri" panose="020F0502020204030204" pitchFamily="34" charset="0"/>
              </a:rPr>
              <a:t>pacientu aprūpe</a:t>
            </a:r>
            <a:r>
              <a:rPr lang="lv-LV" sz="1800" dirty="0">
                <a:latin typeface="Calibri" panose="020F0502020204030204" pitchFamily="34" charset="0"/>
                <a:cs typeface="Calibri" panose="020F0502020204030204" pitchFamily="34" charset="0"/>
              </a:rPr>
              <a:t>;</a:t>
            </a:r>
          </a:p>
          <a:p>
            <a:pPr>
              <a:spcBef>
                <a:spcPts val="0"/>
              </a:spcBef>
              <a:spcAft>
                <a:spcPts val="600"/>
              </a:spcAft>
            </a:pPr>
            <a:r>
              <a:rPr lang="lv-LV" sz="1800" b="1" dirty="0">
                <a:solidFill>
                  <a:schemeClr val="accent6">
                    <a:lumMod val="75000"/>
                  </a:schemeClr>
                </a:solidFill>
                <a:latin typeface="Calibri" panose="020F0502020204030204" pitchFamily="34" charset="0"/>
                <a:cs typeface="Calibri" panose="020F0502020204030204" pitchFamily="34" charset="0"/>
              </a:rPr>
              <a:t>P</a:t>
            </a:r>
            <a:r>
              <a:rPr lang="lv-LV" sz="1800" b="1" dirty="0" smtClean="0">
                <a:solidFill>
                  <a:schemeClr val="accent6">
                    <a:lumMod val="75000"/>
                  </a:schemeClr>
                </a:solidFill>
                <a:latin typeface="Calibri" panose="020F0502020204030204" pitchFamily="34" charset="0"/>
                <a:cs typeface="Calibri" panose="020F0502020204030204" pitchFamily="34" charset="0"/>
              </a:rPr>
              <a:t>acients</a:t>
            </a:r>
            <a:r>
              <a:rPr lang="lv-LV" sz="1800" dirty="0" smtClean="0">
                <a:solidFill>
                  <a:schemeClr val="accent6">
                    <a:lumMod val="75000"/>
                  </a:schemeClr>
                </a:solidFill>
                <a:latin typeface="Calibri" panose="020F0502020204030204" pitchFamily="34" charset="0"/>
                <a:cs typeface="Calibri" panose="020F0502020204030204" pitchFamily="34" charset="0"/>
              </a:rPr>
              <a:t> </a:t>
            </a:r>
            <a:r>
              <a:rPr lang="lv-LV" sz="1800" dirty="0">
                <a:latin typeface="Calibri" panose="020F0502020204030204" pitchFamily="34" charset="0"/>
                <a:cs typeface="Calibri" panose="020F0502020204030204" pitchFamily="34" charset="0"/>
              </a:rPr>
              <a:t>— persona, kas saņem veselības aprūpes pakalpojumus </a:t>
            </a:r>
            <a:r>
              <a:rPr lang="lv-LV" sz="1800" b="1" dirty="0">
                <a:solidFill>
                  <a:schemeClr val="accent6">
                    <a:lumMod val="75000"/>
                  </a:schemeClr>
                </a:solidFill>
                <a:latin typeface="Calibri" panose="020F0502020204030204" pitchFamily="34" charset="0"/>
                <a:cs typeface="Calibri" panose="020F0502020204030204" pitchFamily="34" charset="0"/>
              </a:rPr>
              <a:t>vai vēršas pēc tiem</a:t>
            </a:r>
            <a:r>
              <a:rPr lang="lv-LV" sz="1800" dirty="0" smtClean="0">
                <a:latin typeface="Calibri" panose="020F0502020204030204" pitchFamily="34" charset="0"/>
                <a:cs typeface="Calibri" panose="020F0502020204030204" pitchFamily="34" charset="0"/>
              </a:rPr>
              <a:t>;</a:t>
            </a:r>
          </a:p>
          <a:p>
            <a:pPr>
              <a:spcBef>
                <a:spcPts val="0"/>
              </a:spcBef>
              <a:spcAft>
                <a:spcPts val="600"/>
              </a:spcAft>
            </a:pPr>
            <a:r>
              <a:rPr lang="lv-LV" sz="1800" b="1" dirty="0" smtClean="0">
                <a:latin typeface="Calibri" panose="020F0502020204030204" pitchFamily="34" charset="0"/>
                <a:cs typeface="Calibri" panose="020F0502020204030204" pitchFamily="34" charset="0"/>
              </a:rPr>
              <a:t>Pacientu </a:t>
            </a:r>
            <a:r>
              <a:rPr lang="lv-LV" sz="1800" b="1" dirty="0">
                <a:latin typeface="Calibri" panose="020F0502020204030204" pitchFamily="34" charset="0"/>
                <a:cs typeface="Calibri" panose="020F0502020204030204" pitchFamily="34" charset="0"/>
              </a:rPr>
              <a:t>aprūpe </a:t>
            </a:r>
            <a:r>
              <a:rPr lang="lv-LV" sz="1800" dirty="0">
                <a:latin typeface="Calibri" panose="020F0502020204030204" pitchFamily="34" charset="0"/>
                <a:cs typeface="Calibri" panose="020F0502020204030204" pitchFamily="34" charset="0"/>
              </a:rPr>
              <a:t>— veselības aprūpes sastāvdaļa, kas ir tieši vai netieši saistīta ar sabiedrības, ģimenes vai personas veselības uzturēšanu, veicināšanu, aizsardzību un </a:t>
            </a:r>
            <a:r>
              <a:rPr lang="lv-LV" sz="1800" dirty="0" smtClean="0">
                <a:latin typeface="Calibri" panose="020F0502020204030204" pitchFamily="34" charset="0"/>
                <a:cs typeface="Calibri" panose="020F0502020204030204" pitchFamily="34" charset="0"/>
              </a:rPr>
              <a:t>atgūšanu;</a:t>
            </a:r>
          </a:p>
          <a:p>
            <a:pPr>
              <a:spcBef>
                <a:spcPts val="0"/>
              </a:spcBef>
              <a:spcAft>
                <a:spcPts val="600"/>
              </a:spcAft>
            </a:pPr>
            <a:r>
              <a:rPr lang="lv-LV" sz="1800" b="1" dirty="0" smtClean="0">
                <a:latin typeface="Calibri" panose="020F0502020204030204" pitchFamily="34" charset="0"/>
                <a:cs typeface="Calibri" panose="020F0502020204030204" pitchFamily="34" charset="0"/>
              </a:rPr>
              <a:t>Ārstniecības atbalsta persona</a:t>
            </a:r>
            <a:r>
              <a:rPr lang="lv-LV" sz="1800" dirty="0" smtClean="0">
                <a:latin typeface="Calibri" panose="020F0502020204030204" pitchFamily="34" charset="0"/>
                <a:cs typeface="Calibri" panose="020F0502020204030204" pitchFamily="34" charset="0"/>
              </a:rPr>
              <a:t> — persona, kurai nav tiesību nodarboties ar ārstniecību, bet kura ir tieši iesaistīta veselības aprūpes procesa nodrošināšanā</a:t>
            </a:r>
            <a:r>
              <a:rPr lang="en-GB" sz="1800" dirty="0" smtClean="0">
                <a:latin typeface="Calibri" panose="020F0502020204030204" pitchFamily="34" charset="0"/>
                <a:cs typeface="Calibri" panose="020F0502020204030204" pitchFamily="34" charset="0"/>
              </a:rPr>
              <a:t>;</a:t>
            </a:r>
            <a:endParaRPr lang="lv-LV" sz="1800" dirty="0" smtClean="0">
              <a:latin typeface="Calibri" panose="020F0502020204030204" pitchFamily="34" charset="0"/>
              <a:cs typeface="Calibri" panose="020F0502020204030204" pitchFamily="34" charset="0"/>
            </a:endParaRPr>
          </a:p>
          <a:p>
            <a:pPr>
              <a:spcBef>
                <a:spcPts val="0"/>
              </a:spcBef>
              <a:spcAft>
                <a:spcPts val="600"/>
              </a:spcAft>
            </a:pPr>
            <a:r>
              <a:rPr lang="lv-LV" sz="1800" dirty="0">
                <a:solidFill>
                  <a:schemeClr val="accent6">
                    <a:lumMod val="75000"/>
                  </a:schemeClr>
                </a:solidFill>
                <a:latin typeface="Calibri" panose="020F0502020204030204" pitchFamily="34" charset="0"/>
                <a:cs typeface="Calibri" panose="020F0502020204030204" pitchFamily="34" charset="0"/>
              </a:rPr>
              <a:t>Ā</a:t>
            </a:r>
            <a:r>
              <a:rPr lang="lv-LV" sz="1800" dirty="0" smtClean="0">
                <a:solidFill>
                  <a:schemeClr val="accent6">
                    <a:lumMod val="75000"/>
                  </a:schemeClr>
                </a:solidFill>
                <a:latin typeface="Calibri" panose="020F0502020204030204" pitchFamily="34" charset="0"/>
                <a:cs typeface="Calibri" panose="020F0502020204030204" pitchFamily="34" charset="0"/>
              </a:rPr>
              <a:t>rstniecības </a:t>
            </a:r>
            <a:r>
              <a:rPr lang="lv-LV" sz="1800" dirty="0">
                <a:solidFill>
                  <a:schemeClr val="accent6">
                    <a:lumMod val="75000"/>
                  </a:schemeClr>
                </a:solidFill>
                <a:latin typeface="Calibri" panose="020F0502020204030204" pitchFamily="34" charset="0"/>
                <a:cs typeface="Calibri" panose="020F0502020204030204" pitchFamily="34" charset="0"/>
              </a:rPr>
              <a:t>atbalsta persona ir tiesīga iesaistīties veselības aprūpes procesa nodrošināšanā, </a:t>
            </a:r>
            <a:r>
              <a:rPr lang="lv-LV" sz="1800" b="1" dirty="0">
                <a:solidFill>
                  <a:schemeClr val="accent6">
                    <a:lumMod val="75000"/>
                  </a:schemeClr>
                </a:solidFill>
                <a:latin typeface="Calibri" panose="020F0502020204030204" pitchFamily="34" charset="0"/>
                <a:cs typeface="Calibri" panose="020F0502020204030204" pitchFamily="34" charset="0"/>
              </a:rPr>
              <a:t>ja tā ir reģistrēta ārstniecības atbalsta personu reģistrā</a:t>
            </a:r>
            <a:r>
              <a:rPr lang="lv-LV" sz="1800" dirty="0" smtClean="0">
                <a:solidFill>
                  <a:schemeClr val="accent6">
                    <a:lumMod val="75000"/>
                  </a:schemeClr>
                </a:solidFill>
                <a:latin typeface="Calibri" panose="020F0502020204030204" pitchFamily="34" charset="0"/>
                <a:cs typeface="Calibri" panose="020F0502020204030204" pitchFamily="34" charset="0"/>
              </a:rPr>
              <a:t>.</a:t>
            </a:r>
          </a:p>
          <a:p>
            <a:pPr>
              <a:spcBef>
                <a:spcPts val="0"/>
              </a:spcBef>
              <a:spcAft>
                <a:spcPts val="600"/>
              </a:spcAft>
            </a:pPr>
            <a:r>
              <a:rPr lang="lv-LV" sz="1800" b="1" dirty="0" smtClean="0">
                <a:latin typeface="Calibri" panose="020F0502020204030204" pitchFamily="34" charset="0"/>
                <a:cs typeface="Calibri" panose="020F0502020204030204" pitchFamily="34" charset="0"/>
              </a:rPr>
              <a:t>Sociālās </a:t>
            </a:r>
            <a:r>
              <a:rPr lang="lv-LV" sz="1800" b="1" dirty="0">
                <a:latin typeface="Calibri" panose="020F0502020204030204" pitchFamily="34" charset="0"/>
                <a:cs typeface="Calibri" panose="020F0502020204030204" pitchFamily="34" charset="0"/>
              </a:rPr>
              <a:t>aprūpes pakalpojums </a:t>
            </a:r>
            <a:r>
              <a:rPr lang="lv-LV" sz="1800" dirty="0">
                <a:latin typeface="Calibri" panose="020F0502020204030204" pitchFamily="34" charset="0"/>
                <a:cs typeface="Calibri" panose="020F0502020204030204" pitchFamily="34" charset="0"/>
              </a:rPr>
              <a:t>— pasākumu kopums, kas vērsts uz to personu pamatvajadzību apmierināšanu, kurām ir objektīvas grūtības aprūpēt sevi vecuma vai funkcionālo traucējumu dēļ, un ietver sevī pakalpojumus personas dzīvesvietā un ilgstošas sociālās aprūpes institūcijās;</a:t>
            </a:r>
          </a:p>
          <a:p>
            <a:pPr>
              <a:spcBef>
                <a:spcPts val="0"/>
              </a:spcBef>
              <a:spcAft>
                <a:spcPts val="600"/>
              </a:spcAft>
            </a:pPr>
            <a:r>
              <a:rPr lang="lv-LV" sz="1800" b="1" dirty="0">
                <a:latin typeface="Calibri" panose="020F0502020204030204" pitchFamily="34" charset="0"/>
                <a:cs typeface="Calibri" panose="020F0502020204030204" pitchFamily="34" charset="0"/>
              </a:rPr>
              <a:t> </a:t>
            </a:r>
            <a:r>
              <a:rPr lang="lv-LV" sz="1800" b="1" dirty="0">
                <a:solidFill>
                  <a:schemeClr val="accent6">
                    <a:lumMod val="75000"/>
                  </a:schemeClr>
                </a:solidFill>
                <a:latin typeface="Calibri" panose="020F0502020204030204" pitchFamily="34" charset="0"/>
                <a:cs typeface="Calibri" panose="020F0502020204030204" pitchFamily="34" charset="0"/>
              </a:rPr>
              <a:t>K</a:t>
            </a:r>
            <a:r>
              <a:rPr lang="lv-LV" sz="1800" b="1" dirty="0" smtClean="0">
                <a:solidFill>
                  <a:schemeClr val="accent6">
                    <a:lumMod val="75000"/>
                  </a:schemeClr>
                </a:solidFill>
                <a:latin typeface="Calibri" panose="020F0502020204030204" pitchFamily="34" charset="0"/>
                <a:cs typeface="Calibri" panose="020F0502020204030204" pitchFamily="34" charset="0"/>
              </a:rPr>
              <a:t>lients </a:t>
            </a:r>
            <a:r>
              <a:rPr lang="lv-LV" sz="1800" dirty="0">
                <a:latin typeface="Calibri" panose="020F0502020204030204" pitchFamily="34" charset="0"/>
                <a:cs typeface="Calibri" panose="020F0502020204030204" pitchFamily="34" charset="0"/>
              </a:rPr>
              <a:t>— persona, kas saņem sociālos pakalpojumus vai sociālo </a:t>
            </a:r>
            <a:r>
              <a:rPr lang="lv-LV" sz="1800" dirty="0" smtClean="0">
                <a:latin typeface="Calibri" panose="020F0502020204030204" pitchFamily="34" charset="0"/>
                <a:cs typeface="Calibri" panose="020F0502020204030204" pitchFamily="34" charset="0"/>
              </a:rPr>
              <a:t>palīdzību</a:t>
            </a:r>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36</a:t>
            </a:fld>
            <a:endParaRPr lang="en-US" altLang="en-US"/>
          </a:p>
        </p:txBody>
      </p:sp>
    </p:spTree>
    <p:extLst>
      <p:ext uri="{BB962C8B-B14F-4D97-AF65-F5344CB8AC3E}">
        <p14:creationId xmlns:p14="http://schemas.microsoft.com/office/powerpoint/2010/main" val="207170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Pacientu tiesību likums</a:t>
            </a:r>
            <a:br>
              <a:rPr lang="lv-LV" dirty="0" smtClean="0"/>
            </a:br>
            <a:r>
              <a:rPr lang="lv-LV" dirty="0" smtClean="0"/>
              <a:t>15.pants</a:t>
            </a:r>
            <a:r>
              <a:rPr lang="lv-LV" dirty="0"/>
              <a:t>. Pacienta </a:t>
            </a:r>
            <a:r>
              <a:rPr lang="lv-LV" dirty="0" smtClean="0"/>
              <a:t>pienākumi</a:t>
            </a:r>
            <a:br>
              <a:rPr lang="lv-LV" dirty="0" smtClean="0"/>
            </a:br>
            <a:r>
              <a:rPr lang="lv-LV" dirty="0"/>
              <a:t/>
            </a:r>
            <a:br>
              <a:rPr lang="lv-LV" dirty="0"/>
            </a:br>
            <a:endParaRPr lang="en-GB" dirty="0"/>
          </a:p>
        </p:txBody>
      </p:sp>
      <p:sp>
        <p:nvSpPr>
          <p:cNvPr id="3" name="Content Placeholder 2"/>
          <p:cNvSpPr>
            <a:spLocks noGrp="1"/>
          </p:cNvSpPr>
          <p:nvPr>
            <p:ph idx="1"/>
          </p:nvPr>
        </p:nvSpPr>
        <p:spPr>
          <a:xfrm>
            <a:off x="423512" y="1588168"/>
            <a:ext cx="8415688" cy="5041231"/>
          </a:xfrm>
        </p:spPr>
        <p:txBody>
          <a:bodyPr>
            <a:normAutofit/>
          </a:bodyPr>
          <a:lstStyle/>
          <a:p>
            <a:r>
              <a:rPr lang="lv-LV" b="1" i="1" dirty="0">
                <a:solidFill>
                  <a:schemeClr val="accent6">
                    <a:lumMod val="75000"/>
                  </a:schemeClr>
                </a:solidFill>
                <a:latin typeface="Calibri" panose="020F0502020204030204" pitchFamily="34" charset="0"/>
                <a:cs typeface="Calibri" panose="020F0502020204030204" pitchFamily="34" charset="0"/>
              </a:rPr>
              <a:t>Pacients</a:t>
            </a:r>
            <a:r>
              <a:rPr lang="lv-LV" i="1" dirty="0">
                <a:solidFill>
                  <a:schemeClr val="accent6">
                    <a:lumMod val="75000"/>
                  </a:schemeClr>
                </a:solidFill>
                <a:latin typeface="Calibri" panose="020F0502020204030204" pitchFamily="34" charset="0"/>
                <a:cs typeface="Calibri" panose="020F0502020204030204" pitchFamily="34" charset="0"/>
              </a:rPr>
              <a:t> </a:t>
            </a:r>
            <a:r>
              <a:rPr lang="lv-LV" i="1" dirty="0">
                <a:latin typeface="Calibri" panose="020F0502020204030204" pitchFamily="34" charset="0"/>
                <a:cs typeface="Calibri" panose="020F0502020204030204" pitchFamily="34" charset="0"/>
              </a:rPr>
              <a:t>— persona, kas saņem veselības aprūpes pakalpojumus </a:t>
            </a:r>
            <a:r>
              <a:rPr lang="lv-LV" b="1" i="1" u="sng" dirty="0">
                <a:solidFill>
                  <a:schemeClr val="accent6">
                    <a:lumMod val="75000"/>
                  </a:schemeClr>
                </a:solidFill>
                <a:latin typeface="Calibri" panose="020F0502020204030204" pitchFamily="34" charset="0"/>
                <a:cs typeface="Calibri" panose="020F0502020204030204" pitchFamily="34" charset="0"/>
              </a:rPr>
              <a:t>vai vēršas </a:t>
            </a:r>
            <a:r>
              <a:rPr lang="lv-LV" b="1" i="1" dirty="0">
                <a:solidFill>
                  <a:schemeClr val="accent6">
                    <a:lumMod val="75000"/>
                  </a:schemeClr>
                </a:solidFill>
                <a:latin typeface="Calibri" panose="020F0502020204030204" pitchFamily="34" charset="0"/>
                <a:cs typeface="Calibri" panose="020F0502020204030204" pitchFamily="34" charset="0"/>
              </a:rPr>
              <a:t>pēc </a:t>
            </a:r>
            <a:r>
              <a:rPr lang="lv-LV" b="1" i="1" dirty="0" smtClean="0">
                <a:solidFill>
                  <a:schemeClr val="accent6">
                    <a:lumMod val="75000"/>
                  </a:schemeClr>
                </a:solidFill>
                <a:latin typeface="Calibri" panose="020F0502020204030204" pitchFamily="34" charset="0"/>
                <a:cs typeface="Calibri" panose="020F0502020204030204" pitchFamily="34" charset="0"/>
              </a:rPr>
              <a:t>tiem. Zāļu lietošana, ārsta rekomendāciju izpilde – ambulatora ārstēšana.</a:t>
            </a:r>
            <a:endParaRPr lang="lv-LV" i="1" dirty="0" smtClean="0"/>
          </a:p>
          <a:p>
            <a:r>
              <a:rPr lang="lv-LV" sz="1800" dirty="0" smtClean="0"/>
              <a:t>(</a:t>
            </a:r>
            <a:r>
              <a:rPr lang="lv-LV" sz="1800" dirty="0"/>
              <a:t>1) </a:t>
            </a:r>
            <a:r>
              <a:rPr lang="lv-LV" sz="1800" b="1" dirty="0"/>
              <a:t>Pacientam ir pienākums rūpēties par savu veselību</a:t>
            </a:r>
            <a:r>
              <a:rPr lang="lv-LV" sz="1800" dirty="0"/>
              <a:t>.</a:t>
            </a:r>
          </a:p>
          <a:p>
            <a:r>
              <a:rPr lang="lv-LV" sz="1800" dirty="0"/>
              <a:t>(2) Ja pacienta veselības stāvoklis to pieļauj, viņam ir </a:t>
            </a:r>
            <a:r>
              <a:rPr lang="lv-LV" sz="1800" b="1" dirty="0"/>
              <a:t>pienākums aktīvi iesaistīties ārstniecībā </a:t>
            </a:r>
            <a:r>
              <a:rPr lang="lv-LV" sz="1800" dirty="0"/>
              <a:t>un savu iespēju un zināšanu robežās </a:t>
            </a:r>
            <a:r>
              <a:rPr lang="lv-LV" sz="1800" b="1" dirty="0"/>
              <a:t>sniegt ārstējošam ārstam informāciju</a:t>
            </a:r>
            <a:r>
              <a:rPr lang="lv-LV" sz="1800" dirty="0"/>
              <a:t>:</a:t>
            </a:r>
          </a:p>
          <a:p>
            <a:r>
              <a:rPr lang="lv-LV" sz="1800" dirty="0"/>
              <a:t>1) kas nepieciešama ārstniecības nodrošināšanai;</a:t>
            </a:r>
          </a:p>
          <a:p>
            <a:r>
              <a:rPr lang="lv-LV" sz="1800" dirty="0"/>
              <a:t>2) par savām slimībām, kas var apdraudēt citu personu dzīvību vai veselību;</a:t>
            </a:r>
          </a:p>
          <a:p>
            <a:r>
              <a:rPr lang="lv-LV" sz="1800" dirty="0"/>
              <a:t>3) par iepriekš dotajām piekrišanām un atteikumiem attiecībā uz ārstniecību;</a:t>
            </a:r>
          </a:p>
          <a:p>
            <a:r>
              <a:rPr lang="lv-LV" sz="1800" dirty="0"/>
              <a:t>4) par ārstniecības laikā notikušajām veselības stāvokļa izmaiņām</a:t>
            </a:r>
            <a:r>
              <a:rPr lang="lv-LV" sz="1800" dirty="0" smtClean="0"/>
              <a:t>.</a:t>
            </a:r>
          </a:p>
          <a:p>
            <a:r>
              <a:rPr lang="lv-LV" sz="1800" dirty="0" smtClean="0"/>
              <a:t> </a:t>
            </a:r>
          </a:p>
          <a:p>
            <a:r>
              <a:rPr lang="lv-LV" sz="1800" b="1" dirty="0" smtClean="0">
                <a:solidFill>
                  <a:schemeClr val="accent6">
                    <a:lumMod val="75000"/>
                  </a:schemeClr>
                </a:solidFill>
              </a:rPr>
              <a:t>Vai un kā SAC pārņem šos likumā noteiktos pacienta pienākumus? </a:t>
            </a:r>
          </a:p>
          <a:p>
            <a:endParaRPr lang="lv-LV" sz="1800" dirty="0"/>
          </a:p>
          <a:p>
            <a:endParaRPr lang="lv-LV" sz="1800" dirty="0"/>
          </a:p>
          <a:p>
            <a:endParaRPr lang="en-GB" dirty="0"/>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37</a:t>
            </a:fld>
            <a:endParaRPr lang="en-US" altLang="en-US"/>
          </a:p>
        </p:txBody>
      </p:sp>
    </p:spTree>
    <p:extLst>
      <p:ext uri="{BB962C8B-B14F-4D97-AF65-F5344CB8AC3E}">
        <p14:creationId xmlns:p14="http://schemas.microsoft.com/office/powerpoint/2010/main" val="3571444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216" y="381000"/>
            <a:ext cx="6958584" cy="1036642"/>
          </a:xfrm>
        </p:spPr>
        <p:txBody>
          <a:bodyPr>
            <a:normAutofit/>
          </a:bodyPr>
          <a:lstStyle/>
          <a:p>
            <a:r>
              <a:rPr lang="lv-LV" sz="2000" dirty="0" smtClean="0"/>
              <a:t>VAI SAI notiek ārstniecības process? </a:t>
            </a:r>
            <a:r>
              <a:rPr lang="lv-LV" sz="1200" dirty="0" smtClean="0"/>
              <a:t/>
            </a:r>
            <a:br>
              <a:rPr lang="lv-LV" sz="1200" dirty="0" smtClean="0"/>
            </a:br>
            <a:r>
              <a:rPr lang="lv-LV" sz="1200" b="0" dirty="0" smtClean="0"/>
              <a:t>MK 220 Zāļu </a:t>
            </a:r>
            <a:r>
              <a:rPr lang="lv-LV" sz="1200" b="0" dirty="0"/>
              <a:t>iegādes, uzglabāšanas, izlietošanas, uzskaites un iznīcināšanas </a:t>
            </a:r>
            <a:r>
              <a:rPr lang="lv-LV" sz="1200" b="0" dirty="0" smtClean="0"/>
              <a:t>kārtība ĀI un SAI</a:t>
            </a:r>
            <a:endParaRPr lang="en-GB" sz="1200" b="0" dirty="0"/>
          </a:p>
        </p:txBody>
      </p:sp>
      <p:sp>
        <p:nvSpPr>
          <p:cNvPr id="3" name="Content Placeholder 2"/>
          <p:cNvSpPr>
            <a:spLocks noGrp="1"/>
          </p:cNvSpPr>
          <p:nvPr>
            <p:ph idx="1"/>
          </p:nvPr>
        </p:nvSpPr>
        <p:spPr>
          <a:xfrm>
            <a:off x="612648" y="1417642"/>
            <a:ext cx="8226552" cy="5211758"/>
          </a:xfrm>
        </p:spPr>
        <p:txBody>
          <a:bodyPr>
            <a:normAutofit fontScale="77500" lnSpcReduction="20000"/>
          </a:bodyPr>
          <a:lstStyle/>
          <a:p>
            <a:pPr>
              <a:lnSpc>
                <a:spcPct val="120000"/>
              </a:lnSpc>
              <a:spcBef>
                <a:spcPts val="0"/>
              </a:spcBef>
              <a:spcAft>
                <a:spcPts val="0"/>
              </a:spcAft>
            </a:pPr>
            <a:r>
              <a:rPr lang="en-GB" dirty="0">
                <a:latin typeface="Calibri" panose="020F0502020204030204" pitchFamily="34" charset="0"/>
                <a:cs typeface="Calibri" panose="020F0502020204030204" pitchFamily="34" charset="0"/>
              </a:rPr>
              <a:t>13. </a:t>
            </a:r>
            <a:r>
              <a:rPr lang="lv-LV" dirty="0" smtClean="0">
                <a:latin typeface="Calibri" panose="020F0502020204030204" pitchFamily="34" charset="0"/>
                <a:cs typeface="Calibri" panose="020F0502020204030204" pitchFamily="34" charset="0"/>
              </a:rPr>
              <a:t>p. </a:t>
            </a:r>
            <a:r>
              <a:rPr lang="lv-LV" sz="2100" dirty="0" smtClean="0">
                <a:latin typeface="Calibri" panose="020F0502020204030204" pitchFamily="34" charset="0"/>
                <a:cs typeface="Calibri" panose="020F0502020204030204" pitchFamily="34" charset="0"/>
              </a:rPr>
              <a:t>Zāles atbilstoši sniegto </a:t>
            </a:r>
            <a:r>
              <a:rPr lang="lv-LV" sz="2100" b="1" u="sng" dirty="0" smtClean="0">
                <a:latin typeface="Calibri" panose="020F0502020204030204" pitchFamily="34" charset="0"/>
                <a:cs typeface="Calibri" panose="020F0502020204030204" pitchFamily="34" charset="0"/>
              </a:rPr>
              <a:t>veselības aprūpes pakalpojumu</a:t>
            </a:r>
            <a:r>
              <a:rPr lang="lv-LV" sz="2100" b="1" dirty="0" smtClean="0">
                <a:latin typeface="Calibri" panose="020F0502020204030204" pitchFamily="34" charset="0"/>
                <a:cs typeface="Calibri" panose="020F0502020204030204" pitchFamily="34" charset="0"/>
              </a:rPr>
              <a:t> </a:t>
            </a:r>
            <a:r>
              <a:rPr lang="lv-LV" sz="2100" dirty="0" smtClean="0">
                <a:latin typeface="Calibri" panose="020F0502020204030204" pitchFamily="34" charset="0"/>
                <a:cs typeface="Calibri" panose="020F0502020204030204" pitchFamily="34" charset="0"/>
              </a:rPr>
              <a:t>profilam ir tiesīga iegādāties:</a:t>
            </a:r>
          </a:p>
          <a:p>
            <a:pPr lvl="1">
              <a:lnSpc>
                <a:spcPct val="120000"/>
              </a:lnSpc>
              <a:spcBef>
                <a:spcPts val="0"/>
              </a:spcBef>
              <a:spcAft>
                <a:spcPts val="0"/>
              </a:spcAft>
            </a:pPr>
            <a:r>
              <a:rPr lang="lv-LV" sz="2100" dirty="0" smtClean="0">
                <a:latin typeface="Calibri" panose="020F0502020204030204" pitchFamily="34" charset="0"/>
                <a:cs typeface="Calibri" panose="020F0502020204030204" pitchFamily="34" charset="0"/>
              </a:rPr>
              <a:t>13.1. ĀI, kas atbilst normatīvajos aktos par ārstniecības iestādēm un to struktūrvienībām noteiktajām obligātajām prasībām;</a:t>
            </a:r>
          </a:p>
          <a:p>
            <a:pPr lvl="1">
              <a:lnSpc>
                <a:spcPct val="120000"/>
              </a:lnSpc>
              <a:spcBef>
                <a:spcPts val="0"/>
              </a:spcBef>
              <a:spcAft>
                <a:spcPts val="600"/>
              </a:spcAft>
            </a:pPr>
            <a:r>
              <a:rPr lang="lv-LV" sz="2100" dirty="0" smtClean="0">
                <a:latin typeface="Calibri" panose="020F0502020204030204" pitchFamily="34" charset="0"/>
                <a:cs typeface="Calibri" panose="020F0502020204030204" pitchFamily="34" charset="0"/>
              </a:rPr>
              <a:t>13.2. </a:t>
            </a:r>
            <a:r>
              <a:rPr lang="lv-LV" sz="2100" b="1" dirty="0" smtClean="0">
                <a:latin typeface="Calibri" panose="020F0502020204030204" pitchFamily="34" charset="0"/>
                <a:cs typeface="Calibri" panose="020F0502020204030204" pitchFamily="34" charset="0"/>
              </a:rPr>
              <a:t>sociālās aprūpes institūcija</a:t>
            </a:r>
            <a:r>
              <a:rPr lang="lv-LV" sz="2100" dirty="0" smtClean="0">
                <a:latin typeface="Calibri" panose="020F0502020204030204" pitchFamily="34" charset="0"/>
                <a:cs typeface="Calibri" panose="020F0502020204030204" pitchFamily="34" charset="0"/>
              </a:rPr>
              <a:t>, kas atbilst normatīvajos aktos par sociālās aprūpes institūcijām noteiktajām prasībām.</a:t>
            </a:r>
          </a:p>
          <a:p>
            <a:pPr>
              <a:lnSpc>
                <a:spcPct val="120000"/>
              </a:lnSpc>
              <a:spcBef>
                <a:spcPts val="0"/>
              </a:spcBef>
              <a:spcAft>
                <a:spcPts val="0"/>
              </a:spcAft>
            </a:pPr>
            <a:r>
              <a:rPr lang="lv-LV" sz="2100" dirty="0" smtClean="0">
                <a:latin typeface="Calibri" panose="020F0502020204030204" pitchFamily="34" charset="0"/>
                <a:cs typeface="Calibri" panose="020F0502020204030204" pitchFamily="34" charset="0"/>
              </a:rPr>
              <a:t>51.p. </a:t>
            </a:r>
            <a:r>
              <a:rPr lang="lv-LV" sz="2100" b="1" dirty="0" smtClean="0">
                <a:solidFill>
                  <a:schemeClr val="accent6">
                    <a:lumMod val="75000"/>
                  </a:schemeClr>
                </a:solidFill>
                <a:latin typeface="Calibri" panose="020F0502020204030204" pitchFamily="34" charset="0"/>
                <a:cs typeface="Calibri" panose="020F0502020204030204" pitchFamily="34" charset="0"/>
              </a:rPr>
              <a:t>Zāles atļauts izmantot tikai ārstniecības procesa nodrošināšanai </a:t>
            </a:r>
            <a:r>
              <a:rPr lang="lv-LV" sz="2100" dirty="0" smtClean="0">
                <a:latin typeface="Calibri" panose="020F0502020204030204" pitchFamily="34" charset="0"/>
                <a:cs typeface="Calibri" panose="020F0502020204030204" pitchFamily="34" charset="0"/>
              </a:rPr>
              <a:t>ārstniecības iestādē un sociālās aprūpes institūcijā. </a:t>
            </a:r>
            <a:r>
              <a:rPr lang="lv-LV" sz="2100" b="1" dirty="0" smtClean="0">
                <a:latin typeface="Calibri" panose="020F0502020204030204" pitchFamily="34" charset="0"/>
                <a:cs typeface="Calibri" panose="020F0502020204030204" pitchFamily="34" charset="0"/>
              </a:rPr>
              <a:t>Ambulatorajai ārstniecībai nepieciešamās zāles pacienti iegādājas vispārēja tipa aptiekā</a:t>
            </a:r>
            <a:r>
              <a:rPr lang="lv-LV" sz="2100" dirty="0" smtClean="0">
                <a:latin typeface="Calibri" panose="020F0502020204030204" pitchFamily="34" charset="0"/>
                <a:cs typeface="Calibri" panose="020F0502020204030204" pitchFamily="34" charset="0"/>
              </a:rPr>
              <a:t>. Recepšu zāles iegādājas pret recepti, kas izrakstīta normatīvajos aktos par recepšu izrakstīšanu noteiktajā kārtībā. </a:t>
            </a:r>
          </a:p>
          <a:p>
            <a:pPr>
              <a:lnSpc>
                <a:spcPct val="120000"/>
              </a:lnSpc>
              <a:spcBef>
                <a:spcPts val="0"/>
              </a:spcBef>
              <a:spcAft>
                <a:spcPts val="0"/>
              </a:spcAft>
            </a:pPr>
            <a:r>
              <a:rPr lang="lv-LV" sz="2100" dirty="0" smtClean="0">
                <a:latin typeface="Calibri" panose="020F0502020204030204" pitchFamily="34" charset="0"/>
                <a:cs typeface="Calibri" panose="020F0502020204030204" pitchFamily="34" charset="0"/>
              </a:rPr>
              <a:t>17.p. </a:t>
            </a:r>
            <a:r>
              <a:rPr lang="lv-LV" sz="2100" b="1" dirty="0" smtClean="0">
                <a:latin typeface="Calibri" panose="020F0502020204030204" pitchFamily="34" charset="0"/>
                <a:cs typeface="Calibri" panose="020F0502020204030204" pitchFamily="34" charset="0"/>
              </a:rPr>
              <a:t>Sociālās aprūpes institūcija ir tiesīga iegādāties zāles aptiekā</a:t>
            </a:r>
            <a:r>
              <a:rPr lang="lv-LV" sz="2100" dirty="0" smtClean="0">
                <a:latin typeface="Calibri" panose="020F0502020204030204" pitchFamily="34" charset="0"/>
                <a:cs typeface="Calibri" panose="020F0502020204030204" pitchFamily="34" charset="0"/>
              </a:rPr>
              <a:t>. Iegādāties zāles, …. ir atļauts, ja saņemts inspekcijas izsniegts pārbaudes akts, kurā norādīts atbilstošs lēmums par zāļu iegādi.</a:t>
            </a:r>
          </a:p>
          <a:p>
            <a:pPr>
              <a:lnSpc>
                <a:spcPct val="120000"/>
              </a:lnSpc>
              <a:spcBef>
                <a:spcPts val="0"/>
              </a:spcBef>
              <a:spcAft>
                <a:spcPts val="0"/>
              </a:spcAft>
            </a:pPr>
            <a:endParaRPr lang="lv-LV" sz="2100" i="1" dirty="0" smtClean="0">
              <a:latin typeface="Calibri" panose="020F0502020204030204" pitchFamily="34" charset="0"/>
              <a:cs typeface="Calibri" panose="020F0502020204030204" pitchFamily="34" charset="0"/>
            </a:endParaRPr>
          </a:p>
          <a:p>
            <a:pPr>
              <a:lnSpc>
                <a:spcPct val="120000"/>
              </a:lnSpc>
              <a:spcBef>
                <a:spcPts val="0"/>
              </a:spcBef>
              <a:spcAft>
                <a:spcPts val="0"/>
              </a:spcAft>
            </a:pPr>
            <a:r>
              <a:rPr lang="lv-LV" sz="2100" b="1" dirty="0" smtClean="0">
                <a:solidFill>
                  <a:schemeClr val="accent6">
                    <a:lumMod val="75000"/>
                  </a:schemeClr>
                </a:solidFill>
                <a:latin typeface="Calibri" panose="020F0502020204030204" pitchFamily="34" charset="0"/>
                <a:cs typeface="Calibri" panose="020F0502020204030204" pitchFamily="34" charset="0"/>
              </a:rPr>
              <a:t>Kā prasības 17.p. «sadzīvo» ar 51.p.? </a:t>
            </a:r>
          </a:p>
          <a:p>
            <a:pPr marL="792000" lvl="1" indent="-324000">
              <a:lnSpc>
                <a:spcPct val="120000"/>
              </a:lnSpc>
              <a:spcBef>
                <a:spcPts val="0"/>
              </a:spcBef>
              <a:spcAft>
                <a:spcPts val="0"/>
              </a:spcAft>
              <a:buSzPct val="70000"/>
              <a:buFont typeface="Wingdings" panose="05000000000000000000" pitchFamily="2" charset="2"/>
              <a:buChar char="§"/>
            </a:pPr>
            <a:r>
              <a:rPr lang="lv-LV" sz="2100" dirty="0" smtClean="0">
                <a:latin typeface="Calibri" panose="020F0502020204030204" pitchFamily="34" charset="0"/>
                <a:cs typeface="Calibri" panose="020F0502020204030204" pitchFamily="34" charset="0"/>
              </a:rPr>
              <a:t>Kuros gadījumos tās ir pacienta zāles (pret recepti), kuros-SAC kā institūcijas? </a:t>
            </a:r>
          </a:p>
          <a:p>
            <a:pPr marL="792000" lvl="1" indent="-324000">
              <a:lnSpc>
                <a:spcPct val="120000"/>
              </a:lnSpc>
              <a:spcBef>
                <a:spcPts val="0"/>
              </a:spcBef>
              <a:spcAft>
                <a:spcPts val="0"/>
              </a:spcAft>
              <a:buSzPct val="70000"/>
              <a:buFont typeface="Wingdings" panose="05000000000000000000" pitchFamily="2" charset="2"/>
              <a:buChar char="§"/>
            </a:pPr>
            <a:r>
              <a:rPr lang="lv-LV" sz="2100" dirty="0" smtClean="0">
                <a:latin typeface="Calibri" panose="020F0502020204030204" pitchFamily="34" charset="0"/>
                <a:cs typeface="Calibri" panose="020F0502020204030204" pitchFamily="34" charset="0"/>
              </a:rPr>
              <a:t>Kāpēc SAC-</a:t>
            </a:r>
            <a:r>
              <a:rPr lang="lv-LV" sz="2100" dirty="0" err="1" smtClean="0">
                <a:latin typeface="Calibri" panose="020F0502020204030204" pitchFamily="34" charset="0"/>
                <a:cs typeface="Calibri" panose="020F0502020204030204" pitchFamily="34" charset="0"/>
              </a:rPr>
              <a:t>am</a:t>
            </a:r>
            <a:r>
              <a:rPr lang="lv-LV" sz="2100" dirty="0" smtClean="0">
                <a:latin typeface="Calibri" panose="020F0502020204030204" pitchFamily="34" charset="0"/>
                <a:cs typeface="Calibri" panose="020F0502020204030204" pitchFamily="34" charset="0"/>
              </a:rPr>
              <a:t> vajadzīgas zāles, ja var iegādāties pret receptēm katram individuāli?</a:t>
            </a:r>
          </a:p>
          <a:p>
            <a:pPr marL="792000" lvl="1" indent="-324000">
              <a:lnSpc>
                <a:spcPct val="120000"/>
              </a:lnSpc>
              <a:spcBef>
                <a:spcPts val="0"/>
              </a:spcBef>
              <a:spcAft>
                <a:spcPts val="0"/>
              </a:spcAft>
              <a:buSzPct val="70000"/>
              <a:buFont typeface="Wingdings" panose="05000000000000000000" pitchFamily="2" charset="2"/>
              <a:buChar char="§"/>
            </a:pPr>
            <a:r>
              <a:rPr lang="lv-LV" sz="2100" dirty="0" smtClean="0">
                <a:latin typeface="Calibri" panose="020F0502020204030204" pitchFamily="34" charset="0"/>
                <a:cs typeface="Calibri" panose="020F0502020204030204" pitchFamily="34" charset="0"/>
              </a:rPr>
              <a:t>Vai </a:t>
            </a:r>
            <a:r>
              <a:rPr lang="lv-LV" sz="2100" dirty="0">
                <a:latin typeface="Calibri" panose="020F0502020204030204" pitchFamily="34" charset="0"/>
                <a:cs typeface="Calibri" panose="020F0502020204030204" pitchFamily="34" charset="0"/>
              </a:rPr>
              <a:t>pret recepti vienam klientam iegādātas zāles drīkst izlietot citam..?</a:t>
            </a:r>
          </a:p>
          <a:p>
            <a:pPr marL="792000" lvl="1" indent="-324000">
              <a:lnSpc>
                <a:spcPct val="120000"/>
              </a:lnSpc>
              <a:spcBef>
                <a:spcPts val="0"/>
              </a:spcBef>
              <a:spcAft>
                <a:spcPts val="0"/>
              </a:spcAft>
              <a:buSzPct val="70000"/>
              <a:buFont typeface="Wingdings" panose="05000000000000000000" pitchFamily="2" charset="2"/>
              <a:buChar char="§"/>
            </a:pPr>
            <a:r>
              <a:rPr lang="lv-LV" sz="2100" dirty="0" smtClean="0">
                <a:latin typeface="Calibri" panose="020F0502020204030204" pitchFamily="34" charset="0"/>
                <a:cs typeface="Calibri" panose="020F0502020204030204" pitchFamily="34" charset="0"/>
              </a:rPr>
              <a:t>Vai SAC sniedz VA pakalpojumus, nodrošina ārstniecības procesu līdzīgi kā stacionāra ĀI?</a:t>
            </a:r>
          </a:p>
          <a:p>
            <a:pPr marL="792000" lvl="1" indent="-324000">
              <a:lnSpc>
                <a:spcPct val="120000"/>
              </a:lnSpc>
              <a:spcBef>
                <a:spcPts val="0"/>
              </a:spcBef>
              <a:spcAft>
                <a:spcPts val="0"/>
              </a:spcAft>
              <a:buSzPct val="70000"/>
              <a:buFont typeface="Wingdings" panose="05000000000000000000" pitchFamily="2" charset="2"/>
              <a:buChar char="§"/>
            </a:pPr>
            <a:r>
              <a:rPr lang="lv-LV" sz="2100" dirty="0" smtClean="0">
                <a:latin typeface="Calibri" panose="020F0502020204030204" pitchFamily="34" charset="0"/>
                <a:cs typeface="Calibri" panose="020F0502020204030204" pitchFamily="34" charset="0"/>
              </a:rPr>
              <a:t>No kā veidojas iepērkamo zāļu saraksts </a:t>
            </a:r>
            <a:r>
              <a:rPr lang="lv-LV" sz="2100" dirty="0" err="1" smtClean="0">
                <a:latin typeface="Calibri" panose="020F0502020204030204" pitchFamily="34" charset="0"/>
                <a:cs typeface="Calibri" panose="020F0502020204030204" pitchFamily="34" charset="0"/>
              </a:rPr>
              <a:t>SACā</a:t>
            </a:r>
            <a:r>
              <a:rPr lang="lv-LV" sz="2100" dirty="0" smtClean="0">
                <a:latin typeface="Calibri" panose="020F0502020204030204" pitchFamily="34" charset="0"/>
                <a:cs typeface="Calibri" panose="020F0502020204030204" pitchFamily="34" charset="0"/>
              </a:rPr>
              <a:t>?</a:t>
            </a:r>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38</a:t>
            </a:fld>
            <a:endParaRPr lang="en-US" altLang="en-US"/>
          </a:p>
        </p:txBody>
      </p:sp>
    </p:spTree>
    <p:extLst>
      <p:ext uri="{BB962C8B-B14F-4D97-AF65-F5344CB8AC3E}">
        <p14:creationId xmlns:p14="http://schemas.microsoft.com/office/powerpoint/2010/main" val="30800022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000" dirty="0" smtClean="0"/>
              <a:t>MK 220</a:t>
            </a:r>
            <a:endParaRPr lang="en-GB" sz="2000" dirty="0"/>
          </a:p>
        </p:txBody>
      </p:sp>
      <p:sp>
        <p:nvSpPr>
          <p:cNvPr id="3" name="Content Placeholder 2"/>
          <p:cNvSpPr>
            <a:spLocks noGrp="1"/>
          </p:cNvSpPr>
          <p:nvPr>
            <p:ph idx="1"/>
          </p:nvPr>
        </p:nvSpPr>
        <p:spPr>
          <a:xfrm>
            <a:off x="624840" y="1652773"/>
            <a:ext cx="7909560" cy="4906958"/>
          </a:xfrm>
        </p:spPr>
        <p:txBody>
          <a:bodyPr>
            <a:normAutofit/>
          </a:bodyPr>
          <a:lstStyle/>
          <a:p>
            <a:r>
              <a:rPr lang="en-GB" sz="1800" dirty="0">
                <a:solidFill>
                  <a:schemeClr val="accent6">
                    <a:lumMod val="75000"/>
                  </a:schemeClr>
                </a:solidFill>
                <a:latin typeface="Calibri" panose="020F0502020204030204" pitchFamily="34" charset="0"/>
                <a:cs typeface="Calibri" panose="020F0502020204030204" pitchFamily="34" charset="0"/>
              </a:rPr>
              <a:t>48. </a:t>
            </a:r>
            <a:r>
              <a:rPr lang="lv-LV" sz="1800" b="1" dirty="0" smtClean="0">
                <a:solidFill>
                  <a:schemeClr val="accent6">
                    <a:lumMod val="75000"/>
                  </a:schemeClr>
                </a:solidFill>
                <a:latin typeface="Calibri" panose="020F0502020204030204" pitchFamily="34" charset="0"/>
                <a:cs typeface="Calibri" panose="020F0502020204030204" pitchFamily="34" charset="0"/>
              </a:rPr>
              <a:t>Zāles lieto, pamatojoties uz ārstniecības personas ierakstu slimības vēsturē vai ambulatorā pacienta medicīniskajā kartē.</a:t>
            </a:r>
          </a:p>
          <a:p>
            <a:pPr marL="342900" indent="-342900">
              <a:buFont typeface="Wingdings" panose="05000000000000000000" pitchFamily="2" charset="2"/>
              <a:buChar char="§"/>
            </a:pPr>
            <a:r>
              <a:rPr lang="lv-LV" sz="1800" dirty="0" smtClean="0">
                <a:latin typeface="Calibri" panose="020F0502020204030204" pitchFamily="34" charset="0"/>
                <a:cs typeface="Calibri" panose="020F0502020204030204" pitchFamily="34" charset="0"/>
              </a:rPr>
              <a:t>Vai izraksts no stacionāra medicīniskās kartes ir uzskatāms par ierakstu slimības vēsturē?</a:t>
            </a:r>
          </a:p>
          <a:p>
            <a:pPr marL="342900" indent="-342900">
              <a:buFont typeface="Wingdings" panose="05000000000000000000" pitchFamily="2" charset="2"/>
              <a:buChar char="§"/>
            </a:pPr>
            <a:r>
              <a:rPr lang="lv-LV" sz="1800" dirty="0" smtClean="0">
                <a:latin typeface="Calibri" panose="020F0502020204030204" pitchFamily="34" charset="0"/>
                <a:cs typeface="Calibri" panose="020F0502020204030204" pitchFamily="34" charset="0"/>
              </a:rPr>
              <a:t>Vai māsai SAI ir pieejama ambulatorā pacienta (</a:t>
            </a:r>
            <a:r>
              <a:rPr lang="lv-LV" sz="1800" dirty="0" err="1" smtClean="0">
                <a:latin typeface="Calibri" panose="020F0502020204030204" pitchFamily="34" charset="0"/>
                <a:cs typeface="Calibri" panose="020F0502020204030204" pitchFamily="34" charset="0"/>
              </a:rPr>
              <a:t>ģ.ā</a:t>
            </a:r>
            <a:r>
              <a:rPr lang="lv-LV" sz="1800" dirty="0" smtClean="0">
                <a:latin typeface="Calibri" panose="020F0502020204030204" pitchFamily="34" charset="0"/>
                <a:cs typeface="Calibri" panose="020F0502020204030204" pitchFamily="34" charset="0"/>
              </a:rPr>
              <a:t>.) medicīniskā karte? </a:t>
            </a:r>
          </a:p>
          <a:p>
            <a:pPr marL="342900" indent="-342900">
              <a:buFont typeface="Wingdings" panose="05000000000000000000" pitchFamily="2" charset="2"/>
              <a:buChar char="§"/>
            </a:pPr>
            <a:r>
              <a:rPr lang="lv-LV" sz="1800" b="1" dirty="0" smtClean="0">
                <a:latin typeface="Calibri" panose="020F0502020204030204" pitchFamily="34" charset="0"/>
                <a:cs typeface="Calibri" panose="020F0502020204030204" pitchFamily="34" charset="0"/>
              </a:rPr>
              <a:t>Kurš «saliek kopā» (apstiprina) lietotās zāles un no jauna rekomendētās pēc konsultanta/slimnīcas apmeklējuma?</a:t>
            </a:r>
          </a:p>
          <a:p>
            <a:pPr marL="342900" indent="-342900">
              <a:buFont typeface="Wingdings" panose="05000000000000000000" pitchFamily="2" charset="2"/>
              <a:buChar char="§"/>
            </a:pPr>
            <a:r>
              <a:rPr lang="lv-LV" sz="1800" dirty="0" smtClean="0">
                <a:latin typeface="Calibri" panose="020F0502020204030204" pitchFamily="34" charset="0"/>
                <a:cs typeface="Calibri" panose="020F0502020204030204" pitchFamily="34" charset="0"/>
              </a:rPr>
              <a:t>Vai māsa ir tiesīga veikt izmaiņas pacienta zāļu sarakstā, pamatojoties uz slimnīcas izrakstu vai konsultanta slēdzienu? Vai māsa spēj izvērtēt no jauna nozīmēto zāļu un regulāri lietoto mijiedarbību? Vai un kurā brīdī zāļu sarakstu apstiprina ārsts? (</a:t>
            </a:r>
            <a:r>
              <a:rPr lang="lv-LV" sz="1800" dirty="0" err="1" smtClean="0">
                <a:latin typeface="Calibri" panose="020F0502020204030204" pitchFamily="34" charset="0"/>
                <a:cs typeface="Calibri" panose="020F0502020204030204" pitchFamily="34" charset="0"/>
              </a:rPr>
              <a:t>ģ.ā.vai</a:t>
            </a:r>
            <a:r>
              <a:rPr lang="lv-LV" sz="1800" dirty="0" smtClean="0">
                <a:latin typeface="Calibri" panose="020F0502020204030204" pitchFamily="34" charset="0"/>
                <a:cs typeface="Calibri" panose="020F0502020204030204" pitchFamily="34" charset="0"/>
              </a:rPr>
              <a:t> SAI ārsts)?</a:t>
            </a:r>
          </a:p>
          <a:p>
            <a:pPr marL="342900" indent="-342900">
              <a:buFont typeface="Wingdings" panose="05000000000000000000" pitchFamily="2" charset="2"/>
              <a:buChar char="§"/>
            </a:pPr>
            <a:r>
              <a:rPr lang="lv-LV" sz="1800" dirty="0" smtClean="0">
                <a:latin typeface="Calibri" panose="020F0502020204030204" pitchFamily="34" charset="0"/>
                <a:cs typeface="Calibri" panose="020F0502020204030204" pitchFamily="34" charset="0"/>
              </a:rPr>
              <a:t>Kurš atbild par zāļu saraksta uzturēšanu «aktuālajā versijā»?</a:t>
            </a:r>
            <a:endParaRPr lang="lv-LV" sz="1800"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39</a:t>
            </a:fld>
            <a:endParaRPr lang="en-US" altLang="en-US"/>
          </a:p>
        </p:txBody>
      </p:sp>
    </p:spTree>
    <p:extLst>
      <p:ext uri="{BB962C8B-B14F-4D97-AF65-F5344CB8AC3E}">
        <p14:creationId xmlns:p14="http://schemas.microsoft.com/office/powerpoint/2010/main" val="3073359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4</a:t>
            </a:fld>
            <a:endParaRPr lang="en-US" altLang="en-US"/>
          </a:p>
        </p:txBody>
      </p:sp>
      <p:sp>
        <p:nvSpPr>
          <p:cNvPr id="9" name="Title 1"/>
          <p:cNvSpPr>
            <a:spLocks noGrp="1"/>
          </p:cNvSpPr>
          <p:nvPr>
            <p:ph type="title"/>
          </p:nvPr>
        </p:nvSpPr>
        <p:spPr>
          <a:xfrm>
            <a:off x="2892830" y="374073"/>
            <a:ext cx="5142806" cy="1036638"/>
          </a:xfrm>
        </p:spPr>
        <p:txBody>
          <a:bodyPr>
            <a:normAutofit/>
          </a:bodyPr>
          <a:lstStyle/>
          <a:p>
            <a:r>
              <a:rPr lang="lv-LV" sz="2000" dirty="0" smtClean="0">
                <a:solidFill>
                  <a:schemeClr val="accent6">
                    <a:lumMod val="75000"/>
                  </a:schemeClr>
                </a:solidFill>
              </a:rPr>
              <a:t>Pirmie 3 novērtējumi</a:t>
            </a:r>
            <a:endParaRPr lang="lv-LV" sz="2000" b="0" dirty="0" smtClean="0">
              <a:solidFill>
                <a:schemeClr val="accent6">
                  <a:lumMod val="7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397409020"/>
              </p:ext>
            </p:extLst>
          </p:nvPr>
        </p:nvGraphicFramePr>
        <p:xfrm>
          <a:off x="845128" y="1410719"/>
          <a:ext cx="7564580" cy="5087071"/>
        </p:xfrm>
        <a:graphic>
          <a:graphicData uri="http://schemas.openxmlformats.org/drawingml/2006/table">
            <a:tbl>
              <a:tblPr/>
              <a:tblGrid>
                <a:gridCol w="197456"/>
                <a:gridCol w="4851522"/>
                <a:gridCol w="363322"/>
                <a:gridCol w="489693"/>
                <a:gridCol w="489693"/>
                <a:gridCol w="467973"/>
                <a:gridCol w="704921"/>
              </a:tblGrid>
              <a:tr h="534716">
                <a:tc>
                  <a:txBody>
                    <a:bodyPr/>
                    <a:lstStyle/>
                    <a:p>
                      <a:pPr algn="ctr" fontAlgn="ctr"/>
                      <a:r>
                        <a:rPr lang="lv-LV" sz="600" b="0" i="0" u="none" strike="noStrike" dirty="0">
                          <a:solidFill>
                            <a:srgbClr val="000000"/>
                          </a:solidFill>
                          <a:effectLst/>
                          <a:latin typeface="Calibri" panose="020F0502020204030204" pitchFamily="34" charset="0"/>
                        </a:rPr>
                        <a:t> </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700" b="1" i="0" u="none" strike="noStrike">
                          <a:solidFill>
                            <a:srgbClr val="000000"/>
                          </a:solidFill>
                          <a:effectLst/>
                          <a:latin typeface="Calibri" panose="020F0502020204030204" pitchFamily="34" charset="0"/>
                        </a:rPr>
                        <a:t>Kritēriji (maksimāli iespējamo punktu skaits)</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600" b="0" i="0" u="none" strike="noStrike">
                          <a:solidFill>
                            <a:srgbClr val="000000"/>
                          </a:solidFill>
                          <a:effectLst/>
                          <a:latin typeface="Calibri" panose="020F0502020204030204" pitchFamily="34" charset="0"/>
                        </a:rPr>
                        <a:t>kritēriju skaits</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600" b="0" i="0" u="none" strike="noStrike">
                          <a:solidFill>
                            <a:srgbClr val="000000"/>
                          </a:solidFill>
                          <a:effectLst/>
                          <a:latin typeface="Calibri" panose="020F0502020204030204" pitchFamily="34" charset="0"/>
                        </a:rPr>
                        <a:t>Maksimālais punktu skaits</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600" b="0" i="0" u="none" strike="noStrike">
                          <a:solidFill>
                            <a:srgbClr val="0000FF"/>
                          </a:solidFill>
                          <a:effectLst/>
                          <a:latin typeface="Calibri" panose="020F0502020204030204" pitchFamily="34" charset="0"/>
                        </a:rPr>
                        <a:t>Punkti Inspekcijas vērtējumā</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600" b="0" i="0" u="none" strike="noStrike">
                          <a:solidFill>
                            <a:srgbClr val="000000"/>
                          </a:solidFill>
                          <a:effectLst/>
                          <a:latin typeface="Calibri" panose="020F0502020204030204" pitchFamily="34" charset="0"/>
                        </a:rPr>
                        <a:t>% no maksimālā</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600" b="0" i="0" u="none" strike="noStrike">
                          <a:solidFill>
                            <a:srgbClr val="000000"/>
                          </a:solidFill>
                          <a:effectLst/>
                          <a:latin typeface="Calibri" panose="020F0502020204030204" pitchFamily="34" charset="0"/>
                        </a:rPr>
                        <a:t>Atbilstības vērtējums</a:t>
                      </a:r>
                      <a:br>
                        <a:rPr lang="lv-LV" sz="600" b="0" i="0" u="none" strike="noStrike">
                          <a:solidFill>
                            <a:srgbClr val="000000"/>
                          </a:solidFill>
                          <a:effectLst/>
                          <a:latin typeface="Calibri" panose="020F0502020204030204" pitchFamily="34" charset="0"/>
                        </a:rPr>
                      </a:br>
                      <a:r>
                        <a:rPr lang="lv-LV" sz="600" b="0" i="0" u="none" strike="noStrike">
                          <a:solidFill>
                            <a:srgbClr val="000000"/>
                          </a:solidFill>
                          <a:effectLst/>
                          <a:latin typeface="Calibri" panose="020F0502020204030204" pitchFamily="34" charset="0"/>
                        </a:rPr>
                        <a:t>Ves. aprūpe/KOPĀ</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1" i="0" u="none" strike="noStrike">
                          <a:solidFill>
                            <a:srgbClr val="000000"/>
                          </a:solidFill>
                          <a:effectLst/>
                          <a:latin typeface="Calibri" panose="020F0502020204030204" pitchFamily="34" charset="0"/>
                        </a:rPr>
                        <a:t>1. Uz klientu orientēta aprūpe</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26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52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FF"/>
                          </a:solidFill>
                          <a:effectLst/>
                          <a:latin typeface="Calibri" panose="020F0502020204030204" pitchFamily="34" charset="0"/>
                        </a:rPr>
                        <a:t>40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77%</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1.1. Uz klienta orientētas aprūpes izstrādātie un ieviestie procesi (politika, stratēģija). Klientu tiesību un vēlmju ievērošana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28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22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1.2. Klienta privātās dzīves neaizskaramība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9</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i-FI" sz="700" b="0" i="0" u="none" strike="noStrike">
                          <a:solidFill>
                            <a:srgbClr val="000000"/>
                          </a:solidFill>
                          <a:effectLst/>
                          <a:latin typeface="Calibri" panose="020F0502020204030204" pitchFamily="34" charset="0"/>
                        </a:rPr>
                        <a:t>1.3. Klienta tiesibas uz savu viedokli viedokļa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7</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9</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lv-LV" sz="700" b="1" i="0" u="none" strike="noStrike">
                          <a:solidFill>
                            <a:srgbClr val="000000"/>
                          </a:solidFill>
                          <a:effectLst/>
                          <a:latin typeface="Calibri" panose="020F0502020204030204" pitchFamily="34" charset="0"/>
                        </a:rPr>
                        <a:t>2. Telpas, vide, aprikojums                                       </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27</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54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FF"/>
                          </a:solidFill>
                          <a:effectLst/>
                          <a:latin typeface="Calibri" panose="020F0502020204030204" pitchFamily="34" charset="0"/>
                        </a:rPr>
                        <a:t>54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100%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2.1. Telpu funkcionālais lietojums, aprīkojums atbilst klienta vajadzībām, veselības stāvoklim un spējai pārvietoties</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9</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18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2.2. Telpu un aprīkojuma piemērotība veselības un socialās aprūpes pakalpojuma sniegšanai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16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2.3. SAC koplietošanas telpās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2.4. SAC klienta uzturēšanas telpas</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12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3</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lv-LV" sz="700" b="1" i="0" u="none" strike="noStrike">
                          <a:solidFill>
                            <a:srgbClr val="000000"/>
                          </a:solidFill>
                          <a:effectLst/>
                          <a:latin typeface="Calibri" panose="020F0502020204030204" pitchFamily="34" charset="0"/>
                        </a:rPr>
                        <a:t>3. Kvalitātes un drošības pārvaldība </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9</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18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FF"/>
                          </a:solidFill>
                          <a:effectLst/>
                          <a:latin typeface="Calibri" panose="020F0502020204030204" pitchFamily="34" charset="0"/>
                        </a:rPr>
                        <a:t>7</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39%</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C</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3.1. pakalpojumu kvalitātes pārvalde un ārstniecības pakalpojumu rezultātu analīzi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33%</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3.2. Socialās aprūpes dokumentācijas kvalitāte</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100%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FF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3.3. Medicīniskās dokumentācijas kvalitāte</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FF0000"/>
                          </a:solidFill>
                          <a:effectLst/>
                          <a:latin typeface="Calibri" panose="020F0502020204030204" pitchFamily="34" charset="0"/>
                        </a:rPr>
                        <a:t>25%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0" i="0" u="none" strike="noStrike">
                          <a:solidFill>
                            <a:srgbClr val="FF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lv-LV" sz="700" b="1" i="0" u="none" strike="noStrike">
                          <a:solidFill>
                            <a:srgbClr val="000000"/>
                          </a:solidFill>
                          <a:effectLst/>
                          <a:latin typeface="Calibri" panose="020F0502020204030204" pitchFamily="34" charset="0"/>
                        </a:rPr>
                        <a:t>4. Veselības aprūpes organizēšana</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22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56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FF"/>
                          </a:solidFill>
                          <a:effectLst/>
                          <a:latin typeface="Calibri" panose="020F0502020204030204" pitchFamily="34" charset="0"/>
                        </a:rPr>
                        <a:t>31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55%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B</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4.1. Ārsta darba organizēšana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42%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4.2. Akūti saslimušu/ klientu ar hroniskas slimības paasinājumu ārstēšanas/aprūpes organizēšana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3</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100%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FF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4.3. Augsta riska pacientu ārstniecības nodrošināšana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FF0000"/>
                          </a:solidFill>
                          <a:effectLst/>
                          <a:latin typeface="Calibri" panose="020F0502020204030204" pitchFamily="34" charset="0"/>
                        </a:rPr>
                        <a:t>40%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0" i="0" u="none" strike="noStrike">
                          <a:solidFill>
                            <a:srgbClr val="FF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4.4. Izgulējumu profilakse un aprūpe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9</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56%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4.5. Kritisko situāciju pārvaldība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7</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58%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lv-LV" sz="700" b="1" i="0" u="none" strike="noStrike" dirty="0">
                          <a:solidFill>
                            <a:srgbClr val="000000"/>
                          </a:solidFill>
                          <a:effectLst/>
                          <a:latin typeface="Calibri" panose="020F0502020204030204" pitchFamily="34" charset="0"/>
                        </a:rPr>
                        <a:t>5. Sociālās aprūpes organizēšana</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15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30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FF"/>
                          </a:solidFill>
                          <a:effectLst/>
                          <a:latin typeface="Calibri" panose="020F0502020204030204" pitchFamily="34" charset="0"/>
                        </a:rPr>
                        <a:t>26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87%</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5.1.  Socialā pakalpojuma apjoma noteikšana klientam iestājoties SAC</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22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20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5.2.   Sociālā rehabilitācija un brīvā laika aktivitātes</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3</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5.3.  Darbs komandā</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lv-LV" sz="700" b="1" i="0" u="none" strike="noStrike">
                          <a:solidFill>
                            <a:srgbClr val="000000"/>
                          </a:solidFill>
                          <a:effectLst/>
                          <a:latin typeface="Calibri" panose="020F0502020204030204" pitchFamily="34" charset="0"/>
                        </a:rPr>
                        <a:t>6. Zāļu aprites sistēma </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13</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26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FF"/>
                          </a:solidFill>
                          <a:effectLst/>
                          <a:latin typeface="Calibri" panose="020F0502020204030204" pitchFamily="34" charset="0"/>
                        </a:rPr>
                        <a:t>22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85%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6.1. Droša zāļu aprites sistēma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7</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11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6.2. Narkotiskās, psihotropās zāles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11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7</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lv-LV" sz="700" b="1" i="0" u="none" strike="noStrike">
                          <a:solidFill>
                            <a:srgbClr val="000000"/>
                          </a:solidFill>
                          <a:effectLst/>
                          <a:latin typeface="Calibri" panose="020F0502020204030204" pitchFamily="34" charset="0"/>
                        </a:rPr>
                        <a:t>7. Higiēna un epidemiologiska drošība</a:t>
                      </a:r>
                    </a:p>
                  </a:txBody>
                  <a:tcPr marL="5406" marR="5406" marT="54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23</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46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FF"/>
                          </a:solidFill>
                          <a:effectLst/>
                          <a:latin typeface="Calibri" panose="020F0502020204030204" pitchFamily="34" charset="0"/>
                        </a:rPr>
                        <a:t>46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100%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7.1. Infekcijas slimibu riska mazinošie pasākumi</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22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22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7.2. Pretepidēmijas pasakumi</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4</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7.3. Saistīto slimibu risku mazināšana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16</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600" b="0" i="0" u="none" strike="noStrike">
                          <a:solidFill>
                            <a:srgbClr val="000000"/>
                          </a:solidFill>
                          <a:effectLst/>
                          <a:latin typeface="Calibri" panose="020F0502020204030204" pitchFamily="34" charset="0"/>
                        </a:rPr>
                        <a:t>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1" i="0" u="none" strike="noStrike">
                          <a:solidFill>
                            <a:srgbClr val="000000"/>
                          </a:solidFill>
                          <a:effectLst/>
                          <a:latin typeface="Calibri" panose="020F0502020204030204" pitchFamily="34" charset="0"/>
                        </a:rPr>
                        <a:t>Personala kapacitāte un kompetence</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10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00"/>
                          </a:solidFill>
                          <a:effectLst/>
                          <a:latin typeface="Calibri" panose="020F0502020204030204" pitchFamily="34" charset="0"/>
                        </a:rPr>
                        <a:t>20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1" i="0" u="none" strike="noStrike">
                          <a:solidFill>
                            <a:srgbClr val="0000FF"/>
                          </a:solidFill>
                          <a:effectLst/>
                          <a:latin typeface="Calibri" panose="020F0502020204030204" pitchFamily="34" charset="0"/>
                        </a:rPr>
                        <a:t>11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55%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B</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7602">
                <a:tc>
                  <a:txBody>
                    <a:bodyPr/>
                    <a:lstStyle/>
                    <a:p>
                      <a:pPr algn="ctr" fontAlgn="b"/>
                      <a:r>
                        <a:rPr lang="lv-LV" sz="6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v-LV" sz="700" b="0" i="0" u="none" strike="noStrike">
                          <a:solidFill>
                            <a:srgbClr val="000000"/>
                          </a:solidFill>
                          <a:effectLst/>
                          <a:latin typeface="Calibri" panose="020F0502020204030204" pitchFamily="34" charset="0"/>
                        </a:rPr>
                        <a:t>8.1. darbinieku profesionālās kompetences pilnveide</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10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00"/>
                          </a:solidFill>
                          <a:effectLst/>
                          <a:latin typeface="Calibri" panose="020F0502020204030204" pitchFamily="34" charset="0"/>
                        </a:rPr>
                        <a:t>20</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0" u="none" strike="noStrike">
                          <a:solidFill>
                            <a:srgbClr val="0000FF"/>
                          </a:solidFill>
                          <a:effectLst/>
                          <a:latin typeface="Calibri" panose="020F0502020204030204" pitchFamily="34" charset="0"/>
                        </a:rPr>
                        <a:t>11</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v-LV" sz="600" b="0" i="1"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v-LV" sz="700" b="1"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602">
                <a:tc>
                  <a:txBody>
                    <a:bodyPr/>
                    <a:lstStyle/>
                    <a:p>
                      <a:pPr algn="ctr" fontAlgn="b"/>
                      <a:r>
                        <a:rPr lang="lv-LV" sz="700" b="0" i="0" u="none" strike="noStrike">
                          <a:solidFill>
                            <a:srgbClr val="000000"/>
                          </a:solidFill>
                          <a:effectLst/>
                          <a:latin typeface="Calibri" panose="020F0502020204030204" pitchFamily="34" charset="0"/>
                        </a:rPr>
                        <a:t> </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lv-LV" sz="700" b="1" i="0" u="none" strike="noStrike">
                          <a:solidFill>
                            <a:srgbClr val="000000"/>
                          </a:solidFill>
                          <a:effectLst/>
                          <a:latin typeface="Calibri" panose="020F0502020204030204" pitchFamily="34" charset="0"/>
                        </a:rPr>
                        <a:t>KOPĀ</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lv-LV" sz="700" b="1" i="0" u="none" strike="noStrike">
                          <a:solidFill>
                            <a:srgbClr val="000000"/>
                          </a:solidFill>
                          <a:effectLst/>
                          <a:latin typeface="Calibri" panose="020F0502020204030204" pitchFamily="34" charset="0"/>
                        </a:rPr>
                        <a:t>145</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lv-LV" sz="700" b="1" i="0" u="none" strike="noStrike">
                          <a:solidFill>
                            <a:srgbClr val="000000"/>
                          </a:solidFill>
                          <a:effectLst/>
                          <a:latin typeface="Calibri" panose="020F0502020204030204" pitchFamily="34" charset="0"/>
                        </a:rPr>
                        <a:t>302</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lv-LV" sz="700" b="1" i="0" u="none" strike="noStrike">
                          <a:solidFill>
                            <a:srgbClr val="0000FF"/>
                          </a:solidFill>
                          <a:effectLst/>
                          <a:latin typeface="Calibri" panose="020F0502020204030204" pitchFamily="34" charset="0"/>
                        </a:rPr>
                        <a:t>237</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lv-LV" sz="700" b="0" i="1" u="none" strike="noStrike">
                          <a:solidFill>
                            <a:srgbClr val="000000"/>
                          </a:solidFill>
                          <a:effectLst/>
                          <a:latin typeface="Calibri" panose="020F0502020204030204" pitchFamily="34" charset="0"/>
                        </a:rPr>
                        <a:t>78%</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lv-LV" sz="700" b="1" i="0" u="none" strike="noStrike">
                          <a:solidFill>
                            <a:srgbClr val="000000"/>
                          </a:solidFill>
                          <a:effectLst/>
                          <a:latin typeface="Calibri" panose="020F0502020204030204" pitchFamily="34" charset="0"/>
                        </a:rPr>
                        <a:t>A</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21526">
                <a:tc>
                  <a:txBody>
                    <a:bodyPr/>
                    <a:lstStyle/>
                    <a:p>
                      <a:pPr algn="ctr"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lv-LV" sz="600" b="0" i="0" u="none" strike="noStrike">
                        <a:solidFill>
                          <a:srgbClr val="0000FF"/>
                        </a:solidFill>
                        <a:effectLst/>
                        <a:latin typeface="Calibri" panose="020F0502020204030204" pitchFamily="34" charset="0"/>
                      </a:endParaRPr>
                    </a:p>
                  </a:txBody>
                  <a:tcPr marL="5406" marR="5406" marT="5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963">
                <a:tc>
                  <a:txBody>
                    <a:bodyPr/>
                    <a:lstStyle/>
                    <a:p>
                      <a:pPr algn="ctr"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a:noFill/>
                    </a:lnT>
                    <a:lnB>
                      <a:noFill/>
                    </a:lnB>
                  </a:tcPr>
                </a:tc>
                <a:tc>
                  <a:txBody>
                    <a:bodyPr/>
                    <a:lstStyle/>
                    <a:p>
                      <a:pPr algn="l"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a:noFill/>
                    </a:lnT>
                    <a:lnB>
                      <a:noFill/>
                    </a:lnB>
                  </a:tcPr>
                </a:tc>
                <a:tc>
                  <a:txBody>
                    <a:bodyPr/>
                    <a:lstStyle/>
                    <a:p>
                      <a:pPr algn="r"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a:noFill/>
                    </a:lnT>
                    <a:lnB>
                      <a:noFill/>
                    </a:lnB>
                  </a:tcPr>
                </a:tc>
                <a:tc>
                  <a:txBody>
                    <a:bodyPr/>
                    <a:lstStyle/>
                    <a:p>
                      <a:pPr algn="r" fontAlgn="b"/>
                      <a:endParaRPr lang="lv-LV" sz="600" b="0" i="0" u="none" strike="noStrike">
                        <a:solidFill>
                          <a:srgbClr val="000000"/>
                        </a:solidFill>
                        <a:effectLst/>
                        <a:latin typeface="Calibri" panose="020F0502020204030204" pitchFamily="34" charset="0"/>
                      </a:endParaRPr>
                    </a:p>
                  </a:txBody>
                  <a:tcPr marL="5406" marR="5406" marT="5406" marB="0" anchor="b">
                    <a:lnL>
                      <a:noFill/>
                    </a:lnL>
                    <a:lnR>
                      <a:noFill/>
                    </a:lnR>
                    <a:lnT>
                      <a:noFill/>
                    </a:lnT>
                    <a:lnB>
                      <a:noFill/>
                    </a:lnB>
                  </a:tcPr>
                </a:tc>
                <a:tc>
                  <a:txBody>
                    <a:bodyPr/>
                    <a:lstStyle/>
                    <a:p>
                      <a:pPr algn="r" fontAlgn="b"/>
                      <a:endParaRPr lang="lv-LV" sz="600" b="0" i="0" u="none" strike="noStrike">
                        <a:solidFill>
                          <a:srgbClr val="0000FF"/>
                        </a:solidFill>
                        <a:effectLst/>
                        <a:latin typeface="Calibri" panose="020F0502020204030204" pitchFamily="34" charset="0"/>
                      </a:endParaRPr>
                    </a:p>
                  </a:txBody>
                  <a:tcPr marL="5406" marR="5406" marT="5406" marB="0" anchor="b">
                    <a:lnL>
                      <a:noFill/>
                    </a:lnL>
                    <a:lnR>
                      <a:noFill/>
                    </a:lnR>
                    <a:lnT>
                      <a:noFill/>
                    </a:lnT>
                    <a:lnB>
                      <a:noFill/>
                    </a:lnB>
                  </a:tcPr>
                </a:tc>
                <a:tc>
                  <a:txBody>
                    <a:bodyPr/>
                    <a:lstStyle/>
                    <a:p>
                      <a:pPr algn="r" fontAlgn="b"/>
                      <a:r>
                        <a:rPr lang="lv-LV" sz="600" b="1" i="0" u="none" strike="noStrike">
                          <a:solidFill>
                            <a:srgbClr val="000000"/>
                          </a:solidFill>
                          <a:effectLst/>
                          <a:latin typeface="Calibri" panose="020F0502020204030204" pitchFamily="34" charset="0"/>
                        </a:rPr>
                        <a:t>GALA VĒRTĒJUMS</a:t>
                      </a:r>
                    </a:p>
                  </a:txBody>
                  <a:tcPr marL="5406" marR="5406" marT="54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lv-LV" sz="900" b="1" i="0" u="none" strike="noStrike" dirty="0">
                          <a:solidFill>
                            <a:srgbClr val="000000"/>
                          </a:solidFill>
                          <a:effectLst/>
                          <a:latin typeface="Calibri" panose="020F0502020204030204" pitchFamily="34" charset="0"/>
                        </a:rPr>
                        <a:t>B</a:t>
                      </a:r>
                    </a:p>
                  </a:txBody>
                  <a:tcPr marL="5406" marR="5406" marT="5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3" name="Oval 2"/>
          <p:cNvSpPr/>
          <p:nvPr/>
        </p:nvSpPr>
        <p:spPr>
          <a:xfrm>
            <a:off x="7794170" y="5947954"/>
            <a:ext cx="470263" cy="2873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7831367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590800" y="381000"/>
            <a:ext cx="6096000" cy="716280"/>
          </a:xfrm>
        </p:spPr>
        <p:txBody>
          <a:bodyPr>
            <a:normAutofit/>
          </a:bodyPr>
          <a:lstStyle/>
          <a:p>
            <a:r>
              <a:rPr lang="lv-LV" sz="2000" dirty="0" smtClean="0">
                <a:solidFill>
                  <a:schemeClr val="accent6">
                    <a:lumMod val="75000"/>
                  </a:schemeClr>
                </a:solidFill>
              </a:rPr>
              <a:t>Inspekcijas veiktās SAC aptaujas dati </a:t>
            </a:r>
            <a:br>
              <a:rPr lang="lv-LV" sz="2000" dirty="0" smtClean="0">
                <a:solidFill>
                  <a:schemeClr val="accent6">
                    <a:lumMod val="75000"/>
                  </a:schemeClr>
                </a:solidFill>
              </a:rPr>
            </a:br>
            <a:endParaRPr lang="lv-LV" sz="1600" b="0" dirty="0" smtClean="0">
              <a:solidFill>
                <a:schemeClr val="accent6">
                  <a:lumMod val="75000"/>
                </a:schemeClr>
              </a:solidFill>
            </a:endParaRPr>
          </a:p>
        </p:txBody>
      </p:sp>
      <p:sp>
        <p:nvSpPr>
          <p:cNvPr id="12291" name="Content Placeholder 2"/>
          <p:cNvSpPr>
            <a:spLocks noGrp="1"/>
          </p:cNvSpPr>
          <p:nvPr>
            <p:ph idx="1"/>
          </p:nvPr>
        </p:nvSpPr>
        <p:spPr>
          <a:xfrm>
            <a:off x="279698" y="1146587"/>
            <a:ext cx="8688593" cy="5351929"/>
          </a:xfrm>
          <a:solidFill>
            <a:schemeClr val="bg1"/>
          </a:solidFill>
        </p:spPr>
        <p:txBody>
          <a:bodyPr>
            <a:noAutofit/>
          </a:bodyPr>
          <a:lstStyle/>
          <a:p>
            <a:pPr>
              <a:spcBef>
                <a:spcPts val="0"/>
              </a:spcBef>
              <a:spcAft>
                <a:spcPts val="600"/>
              </a:spcAft>
            </a:pPr>
            <a:r>
              <a:rPr lang="lv-LV" sz="1200" dirty="0" smtClean="0">
                <a:solidFill>
                  <a:prstClr val="black"/>
                </a:solidFill>
                <a:cs typeface="Arial" charset="0"/>
              </a:rPr>
              <a:t>1. Izgulējumu esamība					                     68% SA iestādēs              							    </a:t>
            </a:r>
            <a:r>
              <a:rPr lang="lv-LV" sz="1000" dirty="0" smtClean="0">
                <a:solidFill>
                  <a:prstClr val="black"/>
                </a:solidFill>
                <a:cs typeface="Arial" charset="0"/>
              </a:rPr>
              <a:t>(4.8% nav snieguši)</a:t>
            </a:r>
          </a:p>
          <a:p>
            <a:pPr>
              <a:spcBef>
                <a:spcPts val="0"/>
              </a:spcBef>
              <a:spcAft>
                <a:spcPts val="1200"/>
              </a:spcAft>
            </a:pPr>
            <a:r>
              <a:rPr lang="lv-LV" sz="1200" dirty="0" smtClean="0">
                <a:solidFill>
                  <a:prstClr val="black"/>
                </a:solidFill>
                <a:cs typeface="Arial" charset="0"/>
              </a:rPr>
              <a:t>2. Izgulējumu </a:t>
            </a:r>
            <a:r>
              <a:rPr lang="lv-LV" sz="1200" dirty="0">
                <a:solidFill>
                  <a:prstClr val="black"/>
                </a:solidFill>
                <a:cs typeface="Arial" charset="0"/>
              </a:rPr>
              <a:t>smaguma pakāpju </a:t>
            </a:r>
            <a:r>
              <a:rPr lang="lv-LV" sz="1200" dirty="0" smtClean="0">
                <a:solidFill>
                  <a:prstClr val="black"/>
                </a:solidFill>
                <a:cs typeface="Arial" charset="0"/>
              </a:rPr>
              <a:t>sadale (I-IV)</a:t>
            </a:r>
            <a:r>
              <a:rPr lang="lv-LV" sz="1200" dirty="0">
                <a:solidFill>
                  <a:prstClr val="black"/>
                </a:solidFill>
                <a:cs typeface="Arial" charset="0"/>
              </a:rPr>
              <a:t>	</a:t>
            </a:r>
            <a:r>
              <a:rPr lang="lv-LV" sz="1200" dirty="0" smtClean="0">
                <a:solidFill>
                  <a:prstClr val="black"/>
                </a:solidFill>
                <a:cs typeface="Arial" charset="0"/>
              </a:rPr>
              <a:t>			   35%- 39%-29%-18%</a:t>
            </a:r>
          </a:p>
          <a:p>
            <a:pPr>
              <a:spcBef>
                <a:spcPts val="0"/>
              </a:spcBef>
              <a:spcAft>
                <a:spcPts val="1200"/>
              </a:spcAft>
            </a:pPr>
            <a:r>
              <a:rPr lang="lv-LV" sz="1200" dirty="0" smtClean="0">
                <a:solidFill>
                  <a:prstClr val="black"/>
                </a:solidFill>
                <a:cs typeface="Arial" charset="0"/>
              </a:rPr>
              <a:t>3. Klientu skaits ar izgulējumiem  uz 07. 2020        	                                             266</a:t>
            </a:r>
          </a:p>
          <a:p>
            <a:pPr>
              <a:spcBef>
                <a:spcPts val="0"/>
              </a:spcBef>
              <a:spcAft>
                <a:spcPts val="1200"/>
              </a:spcAft>
            </a:pPr>
            <a:r>
              <a:rPr lang="lv-LV" sz="1200" dirty="0" smtClean="0">
                <a:solidFill>
                  <a:prstClr val="black"/>
                </a:solidFill>
                <a:cs typeface="Arial" charset="0"/>
              </a:rPr>
              <a:t>4. Iestādē </a:t>
            </a:r>
            <a:r>
              <a:rPr lang="lv-LV" sz="1200" dirty="0">
                <a:solidFill>
                  <a:prstClr val="black"/>
                </a:solidFill>
                <a:cs typeface="Arial" charset="0"/>
              </a:rPr>
              <a:t>ir izstrādāta kritienu riska noteikšanas un mazināšanas </a:t>
            </a:r>
            <a:r>
              <a:rPr lang="lv-LV" sz="1200" dirty="0" smtClean="0">
                <a:solidFill>
                  <a:prstClr val="black"/>
                </a:solidFill>
                <a:cs typeface="Arial" charset="0"/>
              </a:rPr>
              <a:t>standartprocedūra           35/33%  (?)</a:t>
            </a:r>
            <a:r>
              <a:rPr lang="lv-LV" sz="1200" dirty="0">
                <a:solidFill>
                  <a:prstClr val="black"/>
                </a:solidFill>
                <a:cs typeface="Arial" charset="0"/>
              </a:rPr>
              <a:t>	</a:t>
            </a:r>
          </a:p>
          <a:p>
            <a:pPr>
              <a:spcBef>
                <a:spcPts val="0"/>
              </a:spcBef>
              <a:spcAft>
                <a:spcPts val="1200"/>
              </a:spcAft>
            </a:pPr>
            <a:r>
              <a:rPr lang="lv-LV" sz="1200" dirty="0" smtClean="0">
                <a:solidFill>
                  <a:prstClr val="black"/>
                </a:solidFill>
                <a:cs typeface="Arial" charset="0"/>
              </a:rPr>
              <a:t>5. Iestādē </a:t>
            </a:r>
            <a:r>
              <a:rPr lang="lv-LV" sz="1200" dirty="0">
                <a:solidFill>
                  <a:prstClr val="black"/>
                </a:solidFill>
                <a:cs typeface="Arial" charset="0"/>
              </a:rPr>
              <a:t>ir bijusi apmācība darbiniekiem par krišanas risku un tā </a:t>
            </a:r>
            <a:r>
              <a:rPr lang="lv-LV" sz="1200" dirty="0" smtClean="0">
                <a:solidFill>
                  <a:prstClr val="black"/>
                </a:solidFill>
                <a:cs typeface="Arial" charset="0"/>
              </a:rPr>
              <a:t>profilaksi                        76/72%</a:t>
            </a:r>
            <a:r>
              <a:rPr lang="lv-LV" sz="1200" dirty="0">
                <a:solidFill>
                  <a:prstClr val="black"/>
                </a:solidFill>
                <a:cs typeface="Arial" charset="0"/>
              </a:rPr>
              <a:t>	</a:t>
            </a:r>
          </a:p>
          <a:p>
            <a:pPr>
              <a:spcBef>
                <a:spcPts val="0"/>
              </a:spcBef>
              <a:spcAft>
                <a:spcPts val="1200"/>
              </a:spcAft>
            </a:pPr>
            <a:r>
              <a:rPr lang="lv-LV" sz="1200" dirty="0" smtClean="0">
                <a:solidFill>
                  <a:prstClr val="black"/>
                </a:solidFill>
                <a:cs typeface="Arial" charset="0"/>
              </a:rPr>
              <a:t>6. Iestādē </a:t>
            </a:r>
            <a:r>
              <a:rPr lang="lv-LV" sz="1200" dirty="0">
                <a:solidFill>
                  <a:prstClr val="black"/>
                </a:solidFill>
                <a:cs typeface="Arial" charset="0"/>
              </a:rPr>
              <a:t>tiek apkopoti </a:t>
            </a:r>
            <a:r>
              <a:rPr lang="lv-LV" sz="1200" dirty="0" smtClean="0">
                <a:solidFill>
                  <a:prstClr val="black"/>
                </a:solidFill>
                <a:cs typeface="Arial" charset="0"/>
              </a:rPr>
              <a:t>dati </a:t>
            </a:r>
            <a:r>
              <a:rPr lang="lv-LV" sz="1200" dirty="0">
                <a:solidFill>
                  <a:prstClr val="black"/>
                </a:solidFill>
                <a:cs typeface="Arial" charset="0"/>
              </a:rPr>
              <a:t>par klientiem ar </a:t>
            </a:r>
            <a:r>
              <a:rPr lang="lv-LV" sz="1200" dirty="0" smtClean="0">
                <a:solidFill>
                  <a:prstClr val="black"/>
                </a:solidFill>
                <a:cs typeface="Arial" charset="0"/>
              </a:rPr>
              <a:t>osteoporozi                                                   41/39%  (?)</a:t>
            </a:r>
          </a:p>
          <a:p>
            <a:pPr>
              <a:spcBef>
                <a:spcPts val="0"/>
              </a:spcBef>
              <a:spcAft>
                <a:spcPts val="0"/>
              </a:spcAft>
            </a:pPr>
            <a:r>
              <a:rPr lang="lv-LV" sz="1200" dirty="0" smtClean="0">
                <a:solidFill>
                  <a:prstClr val="black"/>
                </a:solidFill>
                <a:cs typeface="Arial" charset="0"/>
              </a:rPr>
              <a:t>7.</a:t>
            </a:r>
            <a:r>
              <a:rPr lang="lv-LV" sz="1200" b="1" dirty="0">
                <a:solidFill>
                  <a:prstClr val="black"/>
                </a:solidFill>
                <a:cs typeface="Arial" charset="0"/>
              </a:rPr>
              <a:t> </a:t>
            </a:r>
            <a:r>
              <a:rPr lang="lv-LV" sz="1200" dirty="0" smtClean="0">
                <a:solidFill>
                  <a:prstClr val="black"/>
                </a:solidFill>
                <a:cs typeface="Arial" charset="0"/>
              </a:rPr>
              <a:t>SAC skaits, kur klienti </a:t>
            </a:r>
            <a:r>
              <a:rPr lang="lv-LV" sz="1200" dirty="0">
                <a:solidFill>
                  <a:prstClr val="black"/>
                </a:solidFill>
                <a:cs typeface="Arial" charset="0"/>
              </a:rPr>
              <a:t>saņem D vitamīnu </a:t>
            </a:r>
            <a:r>
              <a:rPr lang="lv-LV" sz="1200" dirty="0" smtClean="0">
                <a:solidFill>
                  <a:prstClr val="black"/>
                </a:solidFill>
                <a:cs typeface="Arial" charset="0"/>
              </a:rPr>
              <a:t>				          85 </a:t>
            </a:r>
          </a:p>
          <a:p>
            <a:pPr>
              <a:spcBef>
                <a:spcPts val="0"/>
              </a:spcBef>
              <a:spcAft>
                <a:spcPts val="1200"/>
              </a:spcAft>
            </a:pPr>
            <a:r>
              <a:rPr lang="lv-LV" sz="1000" b="1" dirty="0" smtClean="0">
                <a:solidFill>
                  <a:prstClr val="black"/>
                </a:solidFill>
                <a:cs typeface="Arial" charset="0"/>
              </a:rPr>
              <a:t>    (3 </a:t>
            </a:r>
            <a:r>
              <a:rPr lang="lv-LV" sz="1000" b="1" dirty="0">
                <a:solidFill>
                  <a:prstClr val="black"/>
                </a:solidFill>
                <a:cs typeface="Arial" charset="0"/>
              </a:rPr>
              <a:t>SAC atzīmējuši, ka saņem visi, no tiem 2 SAC - tikai ziemas mēnešos</a:t>
            </a:r>
            <a:r>
              <a:rPr lang="lv-LV" sz="1000" b="1" dirty="0" smtClean="0">
                <a:solidFill>
                  <a:prstClr val="black"/>
                </a:solidFill>
                <a:cs typeface="Arial" charset="0"/>
              </a:rPr>
              <a:t>)</a:t>
            </a:r>
          </a:p>
          <a:p>
            <a:pPr>
              <a:spcBef>
                <a:spcPts val="0"/>
              </a:spcBef>
              <a:spcAft>
                <a:spcPts val="1200"/>
              </a:spcAft>
            </a:pPr>
            <a:r>
              <a:rPr lang="lv-LV" sz="1200" dirty="0">
                <a:solidFill>
                  <a:prstClr val="black"/>
                </a:solidFill>
                <a:cs typeface="Arial" charset="0"/>
              </a:rPr>
              <a:t>8</a:t>
            </a:r>
            <a:r>
              <a:rPr lang="lv-LV" sz="1200" dirty="0" smtClean="0">
                <a:solidFill>
                  <a:prstClr val="black"/>
                </a:solidFill>
                <a:cs typeface="Arial" charset="0"/>
              </a:rPr>
              <a:t>. </a:t>
            </a:r>
            <a:r>
              <a:rPr lang="lv-LV" sz="1200" dirty="0">
                <a:solidFill>
                  <a:prstClr val="black"/>
                </a:solidFill>
                <a:cs typeface="Arial" charset="0"/>
              </a:rPr>
              <a:t>SAC  klienti tiek vakcinēti pret gripu</a:t>
            </a:r>
            <a:r>
              <a:rPr lang="lv-LV" sz="1000" dirty="0">
                <a:solidFill>
                  <a:prstClr val="black"/>
                </a:solidFill>
                <a:cs typeface="Arial" charset="0"/>
              </a:rPr>
              <a:t>	</a:t>
            </a:r>
            <a:r>
              <a:rPr lang="lv-LV" sz="1000" dirty="0" smtClean="0">
                <a:solidFill>
                  <a:prstClr val="black"/>
                </a:solidFill>
                <a:cs typeface="Arial" charset="0"/>
              </a:rPr>
              <a:t> 			            </a:t>
            </a:r>
            <a:r>
              <a:rPr lang="lv-LV" sz="1200" dirty="0" smtClean="0">
                <a:solidFill>
                  <a:prstClr val="black"/>
                </a:solidFill>
                <a:cs typeface="Arial" charset="0"/>
              </a:rPr>
              <a:t>51/48%</a:t>
            </a:r>
          </a:p>
          <a:p>
            <a:pPr>
              <a:spcBef>
                <a:spcPts val="0"/>
              </a:spcBef>
              <a:spcAft>
                <a:spcPts val="1200"/>
              </a:spcAft>
            </a:pPr>
            <a:r>
              <a:rPr lang="lv-LV" sz="1200" dirty="0">
                <a:solidFill>
                  <a:prstClr val="black"/>
                </a:solidFill>
                <a:cs typeface="Arial" charset="0"/>
              </a:rPr>
              <a:t>9. Insultu skaits, kas noticis iestādē (ja arī diagnoze uzstādīta slimnīcā) 2019.g.	</a:t>
            </a:r>
            <a:r>
              <a:rPr lang="lv-LV" sz="1200" dirty="0" smtClean="0">
                <a:solidFill>
                  <a:prstClr val="black"/>
                </a:solidFill>
                <a:cs typeface="Arial" charset="0"/>
              </a:rPr>
              <a:t>         107</a:t>
            </a:r>
          </a:p>
          <a:p>
            <a:pPr>
              <a:spcBef>
                <a:spcPts val="0"/>
              </a:spcBef>
              <a:spcAft>
                <a:spcPts val="1200"/>
              </a:spcAft>
            </a:pPr>
            <a:r>
              <a:rPr lang="lv-LV" sz="1200" dirty="0">
                <a:solidFill>
                  <a:prstClr val="black"/>
                </a:solidFill>
                <a:cs typeface="Arial" charset="0"/>
              </a:rPr>
              <a:t>10. SAC klientu ar urīnpūšļa katetru uz doto brīdi	</a:t>
            </a:r>
            <a:r>
              <a:rPr lang="lv-LV" sz="1200" dirty="0" smtClean="0">
                <a:solidFill>
                  <a:prstClr val="black"/>
                </a:solidFill>
                <a:cs typeface="Arial" charset="0"/>
              </a:rPr>
              <a:t>                                            106</a:t>
            </a:r>
          </a:p>
          <a:p>
            <a:pPr>
              <a:spcBef>
                <a:spcPts val="0"/>
              </a:spcBef>
              <a:spcAft>
                <a:spcPts val="0"/>
              </a:spcAft>
            </a:pPr>
            <a:r>
              <a:rPr lang="lv-LV" sz="1200" dirty="0">
                <a:solidFill>
                  <a:prstClr val="black"/>
                </a:solidFill>
                <a:cs typeface="Arial" charset="0"/>
              </a:rPr>
              <a:t>11. Vai un kur SAC dokumentē dienā izdzerto šķidruma daudzumu  </a:t>
            </a:r>
            <a:r>
              <a:rPr lang="lv-LV" sz="1200" dirty="0" smtClean="0">
                <a:solidFill>
                  <a:prstClr val="black"/>
                </a:solidFill>
                <a:cs typeface="Arial" charset="0"/>
              </a:rPr>
              <a:t>gulošiem </a:t>
            </a:r>
            <a:r>
              <a:rPr lang="lv-LV" sz="1200" dirty="0">
                <a:solidFill>
                  <a:prstClr val="black"/>
                </a:solidFill>
                <a:cs typeface="Arial" charset="0"/>
              </a:rPr>
              <a:t>klientiem</a:t>
            </a:r>
            <a:r>
              <a:rPr lang="lv-LV" sz="1200" dirty="0" smtClean="0">
                <a:solidFill>
                  <a:prstClr val="black"/>
                </a:solidFill>
                <a:cs typeface="Arial" charset="0"/>
              </a:rPr>
              <a:t>?      95 (veidlapās)</a:t>
            </a:r>
          </a:p>
          <a:p>
            <a:pPr>
              <a:spcBef>
                <a:spcPts val="0"/>
              </a:spcBef>
              <a:spcAft>
                <a:spcPts val="1200"/>
              </a:spcAft>
            </a:pPr>
            <a:r>
              <a:rPr lang="lv-LV" sz="1200" b="1" dirty="0">
                <a:solidFill>
                  <a:prstClr val="black"/>
                </a:solidFill>
                <a:cs typeface="Arial" charset="0"/>
              </a:rPr>
              <a:t> </a:t>
            </a:r>
            <a:r>
              <a:rPr lang="lv-LV" sz="1200" b="1" dirty="0" smtClean="0">
                <a:solidFill>
                  <a:prstClr val="black"/>
                </a:solidFill>
                <a:cs typeface="Arial" charset="0"/>
              </a:rPr>
              <a:t>    </a:t>
            </a:r>
            <a:r>
              <a:rPr lang="lv-LV" sz="1000" b="1" dirty="0" smtClean="0">
                <a:solidFill>
                  <a:prstClr val="black"/>
                </a:solidFill>
                <a:cs typeface="Arial" charset="0"/>
              </a:rPr>
              <a:t>(</a:t>
            </a:r>
            <a:r>
              <a:rPr lang="lv-LV" sz="1000" b="1" dirty="0" err="1" smtClean="0">
                <a:solidFill>
                  <a:prstClr val="black"/>
                </a:solidFill>
                <a:cs typeface="Arial" charset="0"/>
              </a:rPr>
              <a:t>mazinformatīvi</a:t>
            </a:r>
            <a:r>
              <a:rPr lang="lv-LV" sz="1000" b="1" dirty="0" smtClean="0">
                <a:solidFill>
                  <a:prstClr val="black"/>
                </a:solidFill>
                <a:cs typeface="Arial" charset="0"/>
              </a:rPr>
              <a:t>, jo pārbaudēs konstatēts, ka netiek atzīmēts daudzums)</a:t>
            </a:r>
          </a:p>
          <a:p>
            <a:pPr>
              <a:spcBef>
                <a:spcPts val="0"/>
              </a:spcBef>
              <a:spcAft>
                <a:spcPts val="1200"/>
              </a:spcAft>
            </a:pPr>
            <a:r>
              <a:rPr lang="lv-LV" sz="1200" dirty="0">
                <a:solidFill>
                  <a:prstClr val="black"/>
                </a:solidFill>
                <a:cs typeface="Arial" charset="0"/>
              </a:rPr>
              <a:t>12. SAC ir pieejams/izstrādāts kāds </a:t>
            </a:r>
            <a:r>
              <a:rPr lang="lv-LV" sz="1200" dirty="0" smtClean="0">
                <a:solidFill>
                  <a:prstClr val="black"/>
                </a:solidFill>
                <a:cs typeface="Arial" charset="0"/>
              </a:rPr>
              <a:t>no </a:t>
            </a:r>
            <a:r>
              <a:rPr lang="lv-LV" sz="1200" dirty="0">
                <a:solidFill>
                  <a:prstClr val="black"/>
                </a:solidFill>
                <a:cs typeface="Arial" charset="0"/>
              </a:rPr>
              <a:t>dzīves nobeiguma aprūpes </a:t>
            </a:r>
            <a:r>
              <a:rPr lang="lv-LV" sz="1200" dirty="0" smtClean="0">
                <a:solidFill>
                  <a:prstClr val="black"/>
                </a:solidFill>
                <a:cs typeface="Arial" charset="0"/>
              </a:rPr>
              <a:t>protokoliem                   25/23%</a:t>
            </a:r>
          </a:p>
          <a:p>
            <a:pPr>
              <a:spcBef>
                <a:spcPts val="0"/>
              </a:spcBef>
              <a:spcAft>
                <a:spcPts val="0"/>
              </a:spcAft>
            </a:pPr>
            <a:r>
              <a:rPr lang="lv-LV" sz="1200" dirty="0" smtClean="0">
                <a:solidFill>
                  <a:prstClr val="black"/>
                </a:solidFill>
                <a:cs typeface="Arial" charset="0"/>
              </a:rPr>
              <a:t>13</a:t>
            </a:r>
            <a:r>
              <a:rPr lang="lv-LV" sz="1200" dirty="0">
                <a:solidFill>
                  <a:prstClr val="black"/>
                </a:solidFill>
                <a:cs typeface="Arial" charset="0"/>
              </a:rPr>
              <a:t>. </a:t>
            </a:r>
            <a:r>
              <a:rPr lang="lv-LV" sz="1200" dirty="0" smtClean="0">
                <a:solidFill>
                  <a:prstClr val="black"/>
                </a:solidFill>
                <a:cs typeface="Arial" charset="0"/>
              </a:rPr>
              <a:t>SAC </a:t>
            </a:r>
            <a:r>
              <a:rPr lang="lv-LV" sz="1200" dirty="0">
                <a:solidFill>
                  <a:prstClr val="black"/>
                </a:solidFill>
                <a:cs typeface="Arial" charset="0"/>
              </a:rPr>
              <a:t>saņem informāciju par veiktajām </a:t>
            </a:r>
            <a:r>
              <a:rPr lang="lv-LV" sz="1200" dirty="0" smtClean="0">
                <a:solidFill>
                  <a:prstClr val="black"/>
                </a:solidFill>
                <a:cs typeface="Arial" charset="0"/>
              </a:rPr>
              <a:t>autopsijām                 </a:t>
            </a:r>
            <a:r>
              <a:rPr lang="lv-LV" sz="1100" dirty="0" smtClean="0">
                <a:solidFill>
                  <a:prstClr val="black"/>
                </a:solidFill>
                <a:cs typeface="Arial" charset="0"/>
              </a:rPr>
              <a:t>34 -Jā; 45-Nē; 2- nav norādīts; 25-nav veiktas</a:t>
            </a:r>
          </a:p>
          <a:p>
            <a:pPr>
              <a:spcBef>
                <a:spcPts val="0"/>
              </a:spcBef>
              <a:spcAft>
                <a:spcPts val="0"/>
              </a:spcAft>
            </a:pPr>
            <a:endParaRPr lang="lv-LV" sz="1000" dirty="0">
              <a:solidFill>
                <a:prstClr val="black"/>
              </a:solidFill>
              <a:cs typeface="Arial" charset="0"/>
            </a:endParaRPr>
          </a:p>
          <a:p>
            <a:pPr>
              <a:spcBef>
                <a:spcPts val="0"/>
              </a:spcBef>
              <a:spcAft>
                <a:spcPts val="0"/>
              </a:spcAft>
            </a:pPr>
            <a:r>
              <a:rPr lang="lv-LV" sz="1000" dirty="0" smtClean="0">
                <a:solidFill>
                  <a:prstClr val="black"/>
                </a:solidFill>
                <a:cs typeface="Arial" charset="0"/>
              </a:rPr>
              <a:t>14.  </a:t>
            </a:r>
            <a:r>
              <a:rPr lang="lv-LV" sz="1200" dirty="0" smtClean="0">
                <a:solidFill>
                  <a:prstClr val="black"/>
                </a:solidFill>
                <a:cs typeface="Arial" charset="0"/>
              </a:rPr>
              <a:t>Autopsijas 2019.gadā</a:t>
            </a:r>
            <a:r>
              <a:rPr lang="lv-LV" sz="1200" dirty="0">
                <a:solidFill>
                  <a:prstClr val="black"/>
                </a:solidFill>
                <a:cs typeface="Arial" charset="0"/>
              </a:rPr>
              <a:t>	</a:t>
            </a:r>
            <a:r>
              <a:rPr lang="lv-LV" sz="1200" dirty="0" smtClean="0">
                <a:solidFill>
                  <a:prstClr val="black"/>
                </a:solidFill>
                <a:cs typeface="Arial" charset="0"/>
              </a:rPr>
              <a:t>		                                           27/ 16 SAC</a:t>
            </a:r>
            <a:endParaRPr lang="lv-LV" sz="1200" dirty="0">
              <a:solidFill>
                <a:prstClr val="black"/>
              </a:solidFill>
              <a:cs typeface="Arial" charset="0"/>
            </a:endParaRPr>
          </a:p>
          <a:p>
            <a:pPr>
              <a:spcBef>
                <a:spcPts val="0"/>
              </a:spcBef>
              <a:spcAft>
                <a:spcPts val="1200"/>
              </a:spcAft>
            </a:pPr>
            <a:r>
              <a:rPr lang="lv-LV" sz="1200" dirty="0">
                <a:solidFill>
                  <a:prstClr val="black"/>
                </a:solidFill>
                <a:cs typeface="Arial" charset="0"/>
              </a:rPr>
              <a:t>	</a:t>
            </a:r>
          </a:p>
          <a:p>
            <a:pPr marL="342900" indent="-342900">
              <a:spcBef>
                <a:spcPts val="0"/>
              </a:spcBef>
              <a:spcAft>
                <a:spcPts val="1200"/>
              </a:spcAft>
              <a:buFont typeface="+mj-lt"/>
              <a:buAutoNum type="arabicPeriod"/>
            </a:pPr>
            <a:endParaRPr lang="lv-LV" sz="1200" dirty="0">
              <a:solidFill>
                <a:prstClr val="black"/>
              </a:solidFill>
              <a:cs typeface="Arial" charset="0"/>
            </a:endParaRPr>
          </a:p>
          <a:p>
            <a:pPr marL="342900" indent="-342900">
              <a:spcBef>
                <a:spcPts val="0"/>
              </a:spcBef>
              <a:spcAft>
                <a:spcPts val="1200"/>
              </a:spcAft>
              <a:buFont typeface="+mj-lt"/>
              <a:buAutoNum type="arabicPeriod"/>
            </a:pPr>
            <a:endParaRPr lang="lv-LV" sz="1400" dirty="0" smtClean="0">
              <a:solidFill>
                <a:prstClr val="black"/>
              </a:solidFill>
              <a:cs typeface="Arial" charset="0"/>
            </a:endParaRPr>
          </a:p>
        </p:txBody>
      </p:sp>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40</a:t>
            </a:fld>
            <a:endParaRPr lang="en-US" altLang="en-US" smtClean="0"/>
          </a:p>
        </p:txBody>
      </p:sp>
    </p:spTree>
    <p:extLst>
      <p:ext uri="{BB962C8B-B14F-4D97-AF65-F5344CB8AC3E}">
        <p14:creationId xmlns:p14="http://schemas.microsoft.com/office/powerpoint/2010/main" val="1816131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000" dirty="0">
                <a:solidFill>
                  <a:schemeClr val="accent6">
                    <a:lumMod val="75000"/>
                  </a:schemeClr>
                </a:solidFill>
              </a:rPr>
              <a:t>Reitinga veidošana</a:t>
            </a:r>
          </a:p>
        </p:txBody>
      </p:sp>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5</a:t>
            </a:fld>
            <a:endParaRPr lang="en-US" altLang="en-US"/>
          </a:p>
        </p:txBody>
      </p:sp>
      <p:pic>
        <p:nvPicPr>
          <p:cNvPr id="8" name="Picture 7"/>
          <p:cNvPicPr>
            <a:picLocks noChangeAspect="1"/>
          </p:cNvPicPr>
          <p:nvPr/>
        </p:nvPicPr>
        <p:blipFill>
          <a:blip r:embed="rId2"/>
          <a:stretch>
            <a:fillRect/>
          </a:stretch>
        </p:blipFill>
        <p:spPr>
          <a:xfrm>
            <a:off x="2874384" y="4202270"/>
            <a:ext cx="4048373" cy="2548976"/>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506538205"/>
              </p:ext>
            </p:extLst>
          </p:nvPr>
        </p:nvGraphicFramePr>
        <p:xfrm>
          <a:off x="1735546" y="815149"/>
          <a:ext cx="7099300" cy="3528060"/>
        </p:xfrm>
        <a:graphic>
          <a:graphicData uri="http://schemas.openxmlformats.org/drawingml/2006/table">
            <a:tbl>
              <a:tblPr/>
              <a:tblGrid>
                <a:gridCol w="4189127"/>
                <a:gridCol w="901297"/>
                <a:gridCol w="609327"/>
                <a:gridCol w="609327"/>
                <a:gridCol w="790222"/>
              </a:tblGrid>
              <a:tr h="381000">
                <a:tc>
                  <a:txBody>
                    <a:bodyPr/>
                    <a:lstStyle/>
                    <a:p>
                      <a:pPr algn="ctr" fontAlgn="ctr"/>
                      <a:endParaRPr lang="lv-LV"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r>
                        <a:rPr lang="lv-LV" sz="1100" b="0" i="0" u="none" strike="noStrike">
                          <a:solidFill>
                            <a:srgbClr val="000000"/>
                          </a:solidFill>
                          <a:effectLst/>
                          <a:latin typeface="Calibri" panose="020F0502020204030204" pitchFamily="34" charset="0"/>
                        </a:rPr>
                        <a:t>maksimālais punktu skaits</a:t>
                      </a:r>
                    </a:p>
                  </a:txBody>
                  <a:tcPr marL="9525" marR="9525" marT="9525" marB="0" anchor="ctr">
                    <a:lnL>
                      <a:noFill/>
                    </a:lnL>
                    <a:lnR>
                      <a:noFill/>
                    </a:lnR>
                    <a:lnT>
                      <a:noFill/>
                    </a:lnT>
                    <a:lnB>
                      <a:noFill/>
                    </a:lnB>
                  </a:tcPr>
                </a:tc>
                <a:tc>
                  <a:txBody>
                    <a:bodyPr/>
                    <a:lstStyle/>
                    <a:p>
                      <a:pPr algn="ctr" fontAlgn="ctr"/>
                      <a:r>
                        <a:rPr lang="lv-LV" sz="1100" b="0" i="0" u="none" strike="noStrike">
                          <a:solidFill>
                            <a:srgbClr val="000000"/>
                          </a:solidFill>
                          <a:effectLst/>
                          <a:latin typeface="Calibri" panose="020F0502020204030204" pitchFamily="34" charset="0"/>
                        </a:rPr>
                        <a:t>1</a:t>
                      </a:r>
                    </a:p>
                  </a:txBody>
                  <a:tcPr marL="9525" marR="9525" marT="9525" marB="0" anchor="ctr">
                    <a:lnL>
                      <a:noFill/>
                    </a:lnL>
                    <a:lnR>
                      <a:noFill/>
                    </a:lnR>
                    <a:lnT>
                      <a:noFill/>
                    </a:lnT>
                    <a:lnB>
                      <a:noFill/>
                    </a:lnB>
                  </a:tcPr>
                </a:tc>
                <a:tc>
                  <a:txBody>
                    <a:bodyPr/>
                    <a:lstStyle/>
                    <a:p>
                      <a:pPr algn="ctr" fontAlgn="ctr"/>
                      <a:r>
                        <a:rPr lang="lv-LV" sz="1100" b="0" i="0" u="none" strike="noStrike">
                          <a:solidFill>
                            <a:srgbClr val="000000"/>
                          </a:solidFill>
                          <a:effectLst/>
                          <a:latin typeface="Calibri" panose="020F0502020204030204" pitchFamily="34" charset="0"/>
                        </a:rPr>
                        <a:t>2</a:t>
                      </a:r>
                    </a:p>
                  </a:txBody>
                  <a:tcPr marL="9525" marR="9525" marT="9525" marB="0" anchor="ctr">
                    <a:lnL>
                      <a:noFill/>
                    </a:lnL>
                    <a:lnR>
                      <a:noFill/>
                    </a:lnR>
                    <a:lnT>
                      <a:noFill/>
                    </a:lnT>
                    <a:lnB>
                      <a:noFill/>
                    </a:lnB>
                  </a:tcPr>
                </a:tc>
                <a:tc>
                  <a:txBody>
                    <a:bodyPr/>
                    <a:lstStyle/>
                    <a:p>
                      <a:pPr algn="ctr" fontAlgn="ctr"/>
                      <a:r>
                        <a:rPr lang="lv-LV" sz="1100" b="0" i="0" u="none" strike="noStrike">
                          <a:solidFill>
                            <a:srgbClr val="000000"/>
                          </a:solidFill>
                          <a:effectLst/>
                          <a:latin typeface="Calibri" panose="020F0502020204030204" pitchFamily="34" charset="0"/>
                        </a:rPr>
                        <a:t>3</a:t>
                      </a:r>
                    </a:p>
                  </a:txBody>
                  <a:tcPr marL="9525" marR="9525" marT="9525" marB="0" anchor="ctr">
                    <a:lnL>
                      <a:noFill/>
                    </a:lnL>
                    <a:lnR>
                      <a:noFill/>
                    </a:lnR>
                    <a:lnT>
                      <a:noFill/>
                    </a:lnT>
                    <a:lnB>
                      <a:noFill/>
                    </a:lnB>
                  </a:tcPr>
                </a:tc>
              </a:tr>
              <a:tr h="190500">
                <a:tc>
                  <a:txBody>
                    <a:bodyPr/>
                    <a:lstStyle/>
                    <a:p>
                      <a:pPr algn="l" fontAlgn="b"/>
                      <a:r>
                        <a:rPr lang="lv-LV" sz="1100" b="0" i="0" u="none" strike="noStrike" dirty="0">
                          <a:solidFill>
                            <a:srgbClr val="000000"/>
                          </a:solidFill>
                          <a:effectLst/>
                          <a:latin typeface="Calibri" panose="020F0502020204030204" pitchFamily="34" charset="0"/>
                        </a:rPr>
                        <a:t>visas 8 jomas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lv-LV" sz="1100" b="0" i="0" u="none" strike="noStrike">
                          <a:solidFill>
                            <a:srgbClr val="000000"/>
                          </a:solidFill>
                          <a:effectLst/>
                          <a:latin typeface="Calibri" panose="020F0502020204030204" pitchFamily="34" charset="0"/>
                        </a:rPr>
                        <a:t>302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lv-LV" sz="1100" b="0" i="0" u="none" strike="noStrike">
                          <a:solidFill>
                            <a:srgbClr val="000000"/>
                          </a:solidFill>
                          <a:effectLst/>
                          <a:latin typeface="Calibri" panose="020F0502020204030204" pitchFamily="34" charset="0"/>
                        </a:rPr>
                        <a:t>237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lv-LV" sz="1100" b="0" i="0" u="none" strike="noStrike">
                          <a:solidFill>
                            <a:srgbClr val="000000"/>
                          </a:solidFill>
                          <a:effectLst/>
                          <a:latin typeface="Calibri" panose="020F0502020204030204" pitchFamily="34" charset="0"/>
                        </a:rPr>
                        <a:t>178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lv-LV"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lv-LV" sz="1100" b="0" i="0" u="none" strike="noStrike">
                          <a:solidFill>
                            <a:srgbClr val="000000"/>
                          </a:solidFill>
                          <a:effectLst/>
                          <a:latin typeface="Calibri" panose="020F0502020204030204" pitchFamily="34" charset="0"/>
                        </a:rPr>
                        <a:t>7 jomas, izņemot sociālās aprūpes organizēšanu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250.5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lv-LV" sz="1100" b="0" i="0" u="none" strike="noStrike">
                          <a:solidFill>
                            <a:srgbClr val="000000"/>
                          </a:solidFill>
                          <a:effectLst/>
                          <a:latin typeface="Calibri" panose="020F0502020204030204" pitchFamily="34" charset="0"/>
                        </a:rPr>
                        <a:t>% no maksimālā punktu skaita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000000"/>
                          </a:solidFill>
                          <a:effectLst/>
                          <a:latin typeface="Calibri" panose="020F050202020403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000000"/>
                          </a:solidFill>
                          <a:effectLst/>
                          <a:latin typeface="Calibri" panose="020F050202020403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000000"/>
                          </a:solidFill>
                          <a:effectLst/>
                          <a:latin typeface="Calibri" panose="020F050202020403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lv-LV" sz="1100" b="0" i="0" u="none" strike="noStrike">
                          <a:solidFill>
                            <a:srgbClr val="000000"/>
                          </a:solidFill>
                          <a:effectLst/>
                          <a:latin typeface="Calibri" panose="020F0502020204030204" pitchFamily="34" charset="0"/>
                        </a:rPr>
                        <a:t>4. Veselības aprūpes organizēšana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lv-LV" sz="1200" b="0" i="0" u="none" strike="noStrike">
                          <a:solidFill>
                            <a:srgbClr val="000000"/>
                          </a:solidFill>
                          <a:effectLst/>
                          <a:latin typeface="Calibri" panose="020F0502020204030204" pitchFamily="34" charset="0"/>
                        </a:rPr>
                        <a:t>4.1. Ārsta darba organizēšana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FF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FF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1475">
                <a:tc>
                  <a:txBody>
                    <a:bodyPr/>
                    <a:lstStyle/>
                    <a:p>
                      <a:pPr algn="l" fontAlgn="b"/>
                      <a:r>
                        <a:rPr lang="lv-LV" sz="1200" b="0" i="0" u="none" strike="noStrike">
                          <a:solidFill>
                            <a:srgbClr val="000000"/>
                          </a:solidFill>
                          <a:effectLst/>
                          <a:latin typeface="Calibri" panose="020F0502020204030204" pitchFamily="34" charset="0"/>
                        </a:rPr>
                        <a:t>4.2. Akūti saslimušu/ klientu ar hr.slimības paasinājumu ārstēšanas/aprūpes organizēšana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lv-LV" sz="1200" b="0" i="0" u="none" strike="noStrike">
                          <a:solidFill>
                            <a:srgbClr val="000000"/>
                          </a:solidFill>
                          <a:effectLst/>
                          <a:latin typeface="Calibri" panose="020F0502020204030204" pitchFamily="34" charset="0"/>
                        </a:rPr>
                        <a:t>4.3. Augsta riska pacientu ārstniecības nodrošināšana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FF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FF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it-IT" sz="1200" b="0" i="0" u="none" strike="noStrike">
                          <a:solidFill>
                            <a:srgbClr val="000000"/>
                          </a:solidFill>
                          <a:effectLst/>
                          <a:latin typeface="Calibri" panose="020F0502020204030204" pitchFamily="34" charset="0"/>
                        </a:rPr>
                        <a:t>4.4. Izgulējumu profilakse un aprūpe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FF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lv-LV" sz="1200" b="0" i="0" u="none" strike="noStrike" dirty="0">
                          <a:solidFill>
                            <a:srgbClr val="000000"/>
                          </a:solidFill>
                          <a:effectLst/>
                          <a:latin typeface="Calibri" panose="020F0502020204030204" pitchFamily="34" charset="0"/>
                        </a:rPr>
                        <a:t>4.5. Kritisko situāciju pārvaldība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lv-LV" sz="1200" b="0" i="0" u="none" strike="noStrike">
                          <a:solidFill>
                            <a:srgbClr val="000000"/>
                          </a:solidFill>
                          <a:effectLst/>
                          <a:latin typeface="Calibri" panose="020F0502020204030204" pitchFamily="34" charset="0"/>
                        </a:rPr>
                        <a:t>3.3. Medicīniskās dokumentācijas kvalitāte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FF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1" i="0" u="none" strike="noStrike">
                          <a:solidFill>
                            <a:srgbClr val="FF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lv-LV" sz="1200" b="0" i="0" u="none" strike="noStrike">
                          <a:solidFill>
                            <a:srgbClr val="000000"/>
                          </a:solidFill>
                          <a:effectLst/>
                          <a:latin typeface="Calibri" panose="020F0502020204030204" pitchFamily="34" charset="0"/>
                        </a:rPr>
                        <a:t>6. Zāļu uzglabāšana, izdale pacientiem un norakstīšana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lv-LV" sz="1100" b="0" i="0" u="none" strike="noStrike">
                          <a:solidFill>
                            <a:srgbClr val="000000"/>
                          </a:solidFill>
                          <a:effectLst/>
                          <a:latin typeface="Calibri" panose="020F0502020204030204" pitchFamily="34" charset="0"/>
                        </a:rPr>
                        <a:t>7. Higiēna un epidemiologiska drošība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lv-LV" sz="1100" b="0" i="0" u="none" strike="noStrike">
                          <a:solidFill>
                            <a:srgbClr val="000000"/>
                          </a:solidFill>
                          <a:effectLst/>
                          <a:latin typeface="Calibri" panose="020F0502020204030204" pitchFamily="34" charset="0"/>
                        </a:rPr>
                        <a:t>8.1. darbinieku profesionālās kompetences pilnveide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100" b="0" i="0" u="none" strike="noStrike">
                          <a:solidFill>
                            <a:srgbClr val="000000"/>
                          </a:solidFill>
                          <a:effectLst/>
                          <a:latin typeface="Calibri" panose="020F050202020403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lv-LV" sz="1100" b="0" i="0" u="none" strike="noStrike">
                          <a:solidFill>
                            <a:srgbClr val="000000"/>
                          </a:solidFill>
                          <a:effectLst/>
                          <a:latin typeface="Calibri" panose="020F0502020204030204" pitchFamily="34" charset="0"/>
                        </a:rPr>
                        <a:t>matemātiskais rezultāts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lv-LV"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lv-LV" sz="1100" b="0" i="0" u="none" strike="noStrike">
                          <a:solidFill>
                            <a:srgbClr val="000000"/>
                          </a:solidFill>
                          <a:effectLst/>
                          <a:latin typeface="Calibri" panose="020F0502020204030204" pitchFamily="34" charset="0"/>
                        </a:rPr>
                        <a:t>A</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lv-LV" sz="1100" b="0" i="0" u="none" strike="noStrike">
                          <a:solidFill>
                            <a:srgbClr val="000000"/>
                          </a:solidFill>
                          <a:effectLst/>
                          <a:latin typeface="Calibri" panose="020F0502020204030204" pitchFamily="34" charset="0"/>
                        </a:rPr>
                        <a:t>B</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lv-LV" sz="1100" b="0" i="0" u="none" strike="noStrike">
                          <a:solidFill>
                            <a:srgbClr val="000000"/>
                          </a:solidFill>
                          <a:effectLst/>
                          <a:latin typeface="Calibri" panose="020F0502020204030204" pitchFamily="34" charset="0"/>
                        </a:rPr>
                        <a:t>A</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38125">
                <a:tc>
                  <a:txBody>
                    <a:bodyPr/>
                    <a:lstStyle/>
                    <a:p>
                      <a:pPr algn="l" fontAlgn="b"/>
                      <a:r>
                        <a:rPr lang="lv-LV" sz="1100" b="0" i="0" u="none" strike="noStrike">
                          <a:solidFill>
                            <a:srgbClr val="000000"/>
                          </a:solidFill>
                          <a:effectLst/>
                          <a:latin typeface="Calibri" panose="020F0502020204030204" pitchFamily="34" charset="0"/>
                        </a:rPr>
                        <a:t>gala vērtējums</a:t>
                      </a:r>
                    </a:p>
                  </a:txBody>
                  <a:tcPr marL="9525" marR="9525" marT="9525" marB="0" anchor="b">
                    <a:lnL>
                      <a:noFill/>
                    </a:lnL>
                    <a:lnR>
                      <a:noFill/>
                    </a:lnR>
                    <a:lnT>
                      <a:noFill/>
                    </a:lnT>
                    <a:lnB>
                      <a:noFill/>
                    </a:lnB>
                  </a:tcPr>
                </a:tc>
                <a:tc>
                  <a:txBody>
                    <a:bodyPr/>
                    <a:lstStyle/>
                    <a:p>
                      <a:pPr algn="ctr" fontAlgn="b"/>
                      <a:endParaRPr lang="lv-LV"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lv-LV" sz="1400" b="1" i="0" u="none" strike="noStrike">
                          <a:solidFill>
                            <a:srgbClr val="000000"/>
                          </a:solidFill>
                          <a:effectLst/>
                          <a:latin typeface="Calibri" panose="020F0502020204030204" pitchFamily="34" charset="0"/>
                        </a:rPr>
                        <a:t>B</a:t>
                      </a:r>
                    </a:p>
                  </a:txBody>
                  <a:tcPr marL="9525" marR="9525" marT="9525" marB="0" anchor="b">
                    <a:lnL>
                      <a:noFill/>
                    </a:lnL>
                    <a:lnR>
                      <a:noFill/>
                    </a:lnR>
                    <a:lnT>
                      <a:noFill/>
                    </a:lnT>
                    <a:lnB>
                      <a:noFill/>
                    </a:lnB>
                  </a:tcPr>
                </a:tc>
                <a:tc>
                  <a:txBody>
                    <a:bodyPr/>
                    <a:lstStyle/>
                    <a:p>
                      <a:pPr algn="ctr" fontAlgn="b"/>
                      <a:r>
                        <a:rPr lang="lv-LV" sz="1400" b="1" i="0" u="none" strike="noStrike">
                          <a:solidFill>
                            <a:srgbClr val="000000"/>
                          </a:solidFill>
                          <a:effectLst/>
                          <a:latin typeface="Calibri" panose="020F0502020204030204" pitchFamily="34" charset="0"/>
                        </a:rPr>
                        <a:t>B</a:t>
                      </a:r>
                    </a:p>
                  </a:txBody>
                  <a:tcPr marL="9525" marR="9525" marT="9525" marB="0" anchor="b">
                    <a:lnL>
                      <a:noFill/>
                    </a:lnL>
                    <a:lnR>
                      <a:noFill/>
                    </a:lnR>
                    <a:lnT>
                      <a:noFill/>
                    </a:lnT>
                    <a:lnB>
                      <a:noFill/>
                    </a:lnB>
                  </a:tcPr>
                </a:tc>
                <a:tc>
                  <a:txBody>
                    <a:bodyPr/>
                    <a:lstStyle/>
                    <a:p>
                      <a:pPr algn="ctr" fontAlgn="b"/>
                      <a:r>
                        <a:rPr lang="lv-LV" sz="1400" b="1" i="0" u="none" strike="noStrike" dirty="0">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264162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57075" y="220821"/>
            <a:ext cx="8970051" cy="6637179"/>
          </a:xfrm>
          <a:solidFill>
            <a:schemeClr val="bg1"/>
          </a:solidFill>
        </p:spPr>
        <p:txBody>
          <a:bodyPr>
            <a:noAutofit/>
          </a:bodyPr>
          <a:lstStyle/>
          <a:p>
            <a:pPr marL="342900" indent="-342900">
              <a:spcBef>
                <a:spcPts val="0"/>
              </a:spcBef>
              <a:spcAft>
                <a:spcPts val="600"/>
              </a:spcAft>
              <a:buFont typeface="+mj-lt"/>
              <a:buAutoNum type="arabicPeriod"/>
            </a:pPr>
            <a:endParaRPr lang="lv-LV" sz="1600" dirty="0" smtClean="0">
              <a:solidFill>
                <a:prstClr val="black"/>
              </a:solidFill>
              <a:latin typeface="Calibri" panose="020F0502020204030204" pitchFamily="34" charset="0"/>
              <a:cs typeface="Calibri" panose="020F0502020204030204" pitchFamily="34" charset="0"/>
            </a:endParaRPr>
          </a:p>
          <a:p>
            <a:pPr marL="342900" indent="-342900">
              <a:spcBef>
                <a:spcPts val="0"/>
              </a:spcBef>
              <a:spcAft>
                <a:spcPts val="600"/>
              </a:spcAft>
              <a:buFont typeface="+mj-lt"/>
              <a:buAutoNum type="arabicPeriod"/>
            </a:pPr>
            <a:r>
              <a:rPr lang="lv-LV" sz="1600" dirty="0" smtClean="0">
                <a:solidFill>
                  <a:prstClr val="black"/>
                </a:solidFill>
                <a:latin typeface="Calibri" panose="020F0502020204030204" pitchFamily="34" charset="0"/>
                <a:cs typeface="Calibri" panose="020F0502020204030204" pitchFamily="34" charset="0"/>
              </a:rPr>
              <a:t>KAS </a:t>
            </a:r>
            <a:r>
              <a:rPr lang="lv-LV" sz="1600" dirty="0">
                <a:solidFill>
                  <a:prstClr val="black"/>
                </a:solidFill>
                <a:latin typeface="Calibri" panose="020F0502020204030204" pitchFamily="34" charset="0"/>
                <a:cs typeface="Calibri" panose="020F0502020204030204" pitchFamily="34" charset="0"/>
              </a:rPr>
              <a:t>ir SAC: </a:t>
            </a:r>
            <a:r>
              <a:rPr lang="lv-LV" sz="1600" b="1" dirty="0">
                <a:solidFill>
                  <a:prstClr val="black"/>
                </a:solidFill>
                <a:latin typeface="Calibri" panose="020F0502020204030204" pitchFamily="34" charset="0"/>
                <a:cs typeface="Calibri" panose="020F0502020204030204" pitchFamily="34" charset="0"/>
              </a:rPr>
              <a:t>Mājas  vai  Ārstniecības </a:t>
            </a:r>
            <a:r>
              <a:rPr lang="lv-LV" sz="1600" b="1" dirty="0" smtClean="0">
                <a:solidFill>
                  <a:prstClr val="black"/>
                </a:solidFill>
                <a:latin typeface="Calibri" panose="020F0502020204030204" pitchFamily="34" charset="0"/>
                <a:cs typeface="Calibri" panose="020F0502020204030204" pitchFamily="34" charset="0"/>
              </a:rPr>
              <a:t>iestāde ?</a:t>
            </a:r>
          </a:p>
          <a:p>
            <a:pPr marL="342900" indent="-342900">
              <a:spcBef>
                <a:spcPts val="0"/>
              </a:spcBef>
              <a:spcAft>
                <a:spcPts val="600"/>
              </a:spcAft>
              <a:buFont typeface="+mj-lt"/>
              <a:buAutoNum type="arabicPeriod"/>
            </a:pPr>
            <a:r>
              <a:rPr lang="lv-LV" sz="1600" dirty="0" smtClean="0">
                <a:solidFill>
                  <a:prstClr val="black"/>
                </a:solidFill>
                <a:latin typeface="Calibri" panose="020F0502020204030204" pitchFamily="34" charset="0"/>
                <a:cs typeface="Calibri" panose="020F0502020204030204" pitchFamily="34" charset="0"/>
              </a:rPr>
              <a:t>KAS ir SAC: </a:t>
            </a:r>
            <a:r>
              <a:rPr lang="lv-LV" sz="1600" b="1" dirty="0" smtClean="0">
                <a:solidFill>
                  <a:prstClr val="black"/>
                </a:solidFill>
                <a:latin typeface="Calibri" panose="020F0502020204030204" pitchFamily="34" charset="0"/>
                <a:cs typeface="Calibri" panose="020F0502020204030204" pitchFamily="34" charset="0"/>
              </a:rPr>
              <a:t>Sociālās </a:t>
            </a:r>
            <a:r>
              <a:rPr lang="lv-LV" sz="1600" b="1" dirty="0">
                <a:solidFill>
                  <a:prstClr val="black"/>
                </a:solidFill>
                <a:latin typeface="Calibri" panose="020F0502020204030204" pitchFamily="34" charset="0"/>
                <a:cs typeface="Calibri" panose="020F0502020204030204" pitchFamily="34" charset="0"/>
              </a:rPr>
              <a:t>vai </a:t>
            </a:r>
            <a:r>
              <a:rPr lang="lv-LV" sz="1600" b="1" dirty="0" smtClean="0">
                <a:solidFill>
                  <a:prstClr val="black"/>
                </a:solidFill>
                <a:latin typeface="Calibri" panose="020F0502020204030204" pitchFamily="34" charset="0"/>
                <a:cs typeface="Calibri" panose="020F0502020204030204" pitchFamily="34" charset="0"/>
              </a:rPr>
              <a:t>sociālās un veselības aprūpes </a:t>
            </a:r>
            <a:r>
              <a:rPr lang="lv-LV" sz="1600" b="1" dirty="0">
                <a:solidFill>
                  <a:prstClr val="black"/>
                </a:solidFill>
                <a:latin typeface="Calibri" panose="020F0502020204030204" pitchFamily="34" charset="0"/>
                <a:cs typeface="Calibri" panose="020F0502020204030204" pitchFamily="34" charset="0"/>
              </a:rPr>
              <a:t>iestāde</a:t>
            </a:r>
            <a:r>
              <a:rPr lang="lv-LV" sz="1600" b="1" dirty="0" smtClean="0">
                <a:solidFill>
                  <a:prstClr val="black"/>
                </a:solidFill>
                <a:latin typeface="Calibri" panose="020F0502020204030204" pitchFamily="34" charset="0"/>
                <a:cs typeface="Calibri" panose="020F0502020204030204" pitchFamily="34" charset="0"/>
              </a:rPr>
              <a:t>?</a:t>
            </a:r>
          </a:p>
          <a:p>
            <a:pPr marL="342900" indent="-342900">
              <a:spcBef>
                <a:spcPts val="0"/>
              </a:spcBef>
              <a:spcAft>
                <a:spcPts val="600"/>
              </a:spcAft>
              <a:buFont typeface="+mj-lt"/>
              <a:buAutoNum type="arabicPeriod"/>
            </a:pPr>
            <a:r>
              <a:rPr lang="lv-LV" sz="1600" b="1" dirty="0" smtClean="0">
                <a:solidFill>
                  <a:prstClr val="black"/>
                </a:solidFill>
                <a:latin typeface="Calibri" panose="020F0502020204030204" pitchFamily="34" charset="0"/>
                <a:cs typeface="Calibri" panose="020F0502020204030204" pitchFamily="34" charset="0"/>
              </a:rPr>
              <a:t>Ģimenes ārsta loma </a:t>
            </a:r>
            <a:r>
              <a:rPr lang="lv-LV" sz="1600" dirty="0" smtClean="0">
                <a:solidFill>
                  <a:prstClr val="black"/>
                </a:solidFill>
                <a:latin typeface="Calibri" panose="020F0502020204030204" pitchFamily="34" charset="0"/>
                <a:cs typeface="Calibri" panose="020F0502020204030204" pitchFamily="34" charset="0"/>
              </a:rPr>
              <a:t>SAC klientiem</a:t>
            </a:r>
            <a:endParaRPr lang="lv-LV" sz="1600" dirty="0">
              <a:solidFill>
                <a:prstClr val="black"/>
              </a:solidFill>
              <a:latin typeface="Calibri" panose="020F0502020204030204" pitchFamily="34" charset="0"/>
              <a:cs typeface="Calibri" panose="020F0502020204030204" pitchFamily="34" charset="0"/>
            </a:endParaRPr>
          </a:p>
          <a:p>
            <a:pPr marL="342900" indent="-342900">
              <a:spcBef>
                <a:spcPts val="0"/>
              </a:spcBef>
              <a:spcAft>
                <a:spcPts val="600"/>
              </a:spcAft>
              <a:buFont typeface="+mj-lt"/>
              <a:buAutoNum type="arabicPeriod"/>
            </a:pPr>
            <a:r>
              <a:rPr lang="lv-LV" sz="1600" dirty="0" smtClean="0">
                <a:solidFill>
                  <a:prstClr val="black"/>
                </a:solidFill>
                <a:latin typeface="Calibri" panose="020F0502020204030204" pitchFamily="34" charset="0"/>
                <a:cs typeface="Calibri" panose="020F0502020204030204" pitchFamily="34" charset="0"/>
              </a:rPr>
              <a:t>Vai un kā SAC pārstāv Klienta intereses veselības aprūpes jautājumos?</a:t>
            </a:r>
          </a:p>
          <a:p>
            <a:pPr marL="342900" indent="-342900">
              <a:spcBef>
                <a:spcPts val="0"/>
              </a:spcBef>
              <a:spcAft>
                <a:spcPts val="600"/>
              </a:spcAft>
              <a:buFont typeface="+mj-lt"/>
              <a:buAutoNum type="arabicPeriod"/>
            </a:pPr>
            <a:r>
              <a:rPr lang="lv-LV" sz="1600" b="1" dirty="0" smtClean="0">
                <a:solidFill>
                  <a:prstClr val="black"/>
                </a:solidFill>
                <a:latin typeface="Calibri" panose="020F0502020204030204" pitchFamily="34" charset="0"/>
                <a:cs typeface="Calibri" panose="020F0502020204030204" pitchFamily="34" charset="0"/>
              </a:rPr>
              <a:t>Riski zāļu apritē:</a:t>
            </a:r>
            <a:endParaRPr lang="lv-LV" sz="1600" b="1" dirty="0" smtClean="0">
              <a:solidFill>
                <a:prstClr val="black"/>
              </a:solidFill>
              <a:latin typeface="Calibri" panose="020F0502020204030204" pitchFamily="34" charset="0"/>
              <a:cs typeface="Calibri" panose="020F0502020204030204" pitchFamily="34" charset="0"/>
            </a:endParaRPr>
          </a:p>
          <a:p>
            <a:pPr marL="1104900" lvl="1" indent="-342900">
              <a:spcBef>
                <a:spcPts val="0"/>
              </a:spcBef>
              <a:spcAft>
                <a:spcPts val="0"/>
              </a:spcAft>
              <a:buFont typeface="+mj-lt"/>
              <a:buAutoNum type="arabicPeriod"/>
            </a:pPr>
            <a:r>
              <a:rPr lang="lv-LV" sz="1600" dirty="0" smtClean="0">
                <a:solidFill>
                  <a:prstClr val="black"/>
                </a:solidFill>
                <a:latin typeface="Calibri" panose="020F0502020204030204" pitchFamily="34" charset="0"/>
                <a:cs typeface="Calibri" panose="020F0502020204030204" pitchFamily="34" charset="0"/>
              </a:rPr>
              <a:t>Kāpēc Zāļu aprite SAC saistīta ar lielāku risku nekā Zāļu aprite mājās vai stacionārā?</a:t>
            </a:r>
          </a:p>
          <a:p>
            <a:pPr marL="1104900" lvl="1" indent="-342900">
              <a:spcBef>
                <a:spcPts val="0"/>
              </a:spcBef>
              <a:spcAft>
                <a:spcPts val="0"/>
              </a:spcAft>
              <a:buFont typeface="+mj-lt"/>
              <a:buAutoNum type="arabicPeriod"/>
            </a:pPr>
            <a:r>
              <a:rPr lang="lv-LV" sz="1600" dirty="0" smtClean="0">
                <a:solidFill>
                  <a:prstClr val="black"/>
                </a:solidFill>
                <a:latin typeface="Calibri" panose="020F0502020204030204" pitchFamily="34" charset="0"/>
                <a:cs typeface="Calibri" panose="020F0502020204030204" pitchFamily="34" charset="0"/>
              </a:rPr>
              <a:t>Zāļu ordināciju un ordināciju izmaiņu </a:t>
            </a:r>
            <a:r>
              <a:rPr lang="lv-LV" sz="1600" b="1" dirty="0" err="1" smtClean="0">
                <a:solidFill>
                  <a:prstClr val="black"/>
                </a:solidFill>
                <a:latin typeface="Calibri" panose="020F0502020204030204" pitchFamily="34" charset="0"/>
                <a:cs typeface="Calibri" panose="020F0502020204030204" pitchFamily="34" charset="0"/>
              </a:rPr>
              <a:t>NEpārskatāmība</a:t>
            </a:r>
            <a:r>
              <a:rPr lang="lv-LV" sz="1600" b="1" dirty="0" smtClean="0">
                <a:solidFill>
                  <a:prstClr val="black"/>
                </a:solidFill>
                <a:latin typeface="Calibri" panose="020F0502020204030204" pitchFamily="34" charset="0"/>
                <a:cs typeface="Calibri" panose="020F0502020204030204" pitchFamily="34" charset="0"/>
              </a:rPr>
              <a:t>, </a:t>
            </a:r>
            <a:r>
              <a:rPr lang="lv-LV" sz="1600" b="1" dirty="0" smtClean="0">
                <a:solidFill>
                  <a:prstClr val="black"/>
                </a:solidFill>
                <a:latin typeface="Calibri" panose="020F0502020204030204" pitchFamily="34" charset="0"/>
                <a:cs typeface="Calibri" panose="020F0502020204030204" pitchFamily="34" charset="0"/>
              </a:rPr>
              <a:t>kļūdu riski </a:t>
            </a:r>
            <a:r>
              <a:rPr lang="lv-LV" sz="1600" b="1" dirty="0" smtClean="0">
                <a:solidFill>
                  <a:prstClr val="black"/>
                </a:solidFill>
                <a:latin typeface="Calibri" panose="020F0502020204030204" pitchFamily="34" charset="0"/>
                <a:cs typeface="Calibri" panose="020F0502020204030204" pitchFamily="34" charset="0"/>
              </a:rPr>
              <a:t>SAC </a:t>
            </a:r>
            <a:r>
              <a:rPr lang="lv-LV" sz="1600" dirty="0" smtClean="0">
                <a:solidFill>
                  <a:prstClr val="black"/>
                </a:solidFill>
                <a:latin typeface="Calibri" panose="020F0502020204030204" pitchFamily="34" charset="0"/>
                <a:cs typeface="Calibri" panose="020F0502020204030204" pitchFamily="34" charset="0"/>
              </a:rPr>
              <a:t>iestādēs</a:t>
            </a:r>
            <a:r>
              <a:rPr lang="lv-LV" sz="1600" b="1" dirty="0" smtClean="0">
                <a:solidFill>
                  <a:prstClr val="black"/>
                </a:solidFill>
                <a:latin typeface="Calibri" panose="020F0502020204030204" pitchFamily="34" charset="0"/>
                <a:cs typeface="Calibri" panose="020F0502020204030204" pitchFamily="34" charset="0"/>
              </a:rPr>
              <a:t>;</a:t>
            </a:r>
          </a:p>
          <a:p>
            <a:pPr marL="1104900" lvl="1" indent="-342900">
              <a:spcBef>
                <a:spcPts val="0"/>
              </a:spcBef>
              <a:spcAft>
                <a:spcPts val="0"/>
              </a:spcAft>
              <a:buFont typeface="+mj-lt"/>
              <a:buAutoNum type="arabicPeriod"/>
            </a:pPr>
            <a:r>
              <a:rPr lang="lv-LV" sz="1600" dirty="0" smtClean="0">
                <a:solidFill>
                  <a:prstClr val="black"/>
                </a:solidFill>
                <a:latin typeface="Calibri" panose="020F0502020204030204" pitchFamily="34" charset="0"/>
                <a:cs typeface="Calibri" panose="020F0502020204030204" pitchFamily="34" charset="0"/>
              </a:rPr>
              <a:t>Zāļu marķējums sadales procesā;</a:t>
            </a:r>
          </a:p>
          <a:p>
            <a:pPr marL="342900" indent="-342900">
              <a:spcBef>
                <a:spcPts val="0"/>
              </a:spcBef>
              <a:spcAft>
                <a:spcPts val="600"/>
              </a:spcAft>
              <a:buFont typeface="+mj-lt"/>
              <a:buAutoNum type="arabicPeriod"/>
            </a:pPr>
            <a:r>
              <a:rPr lang="lv-LV" sz="1600" b="1" dirty="0" smtClean="0">
                <a:solidFill>
                  <a:prstClr val="black"/>
                </a:solidFill>
                <a:latin typeface="Calibri" panose="020F0502020204030204" pitchFamily="34" charset="0"/>
                <a:cs typeface="Calibri" panose="020F0502020204030204" pitchFamily="34" charset="0"/>
              </a:rPr>
              <a:t>Medicīniskā dokumentācija</a:t>
            </a:r>
            <a:r>
              <a:rPr lang="lv-LV" sz="1600" dirty="0" smtClean="0">
                <a:solidFill>
                  <a:prstClr val="black"/>
                </a:solidFill>
                <a:latin typeface="Calibri" panose="020F0502020204030204" pitchFamily="34" charset="0"/>
                <a:cs typeface="Calibri" panose="020F0502020204030204" pitchFamily="34" charset="0"/>
              </a:rPr>
              <a:t>/Medicīniskie ierakstu (</a:t>
            </a:r>
            <a:r>
              <a:rPr lang="lv-LV" sz="1600" b="1" dirty="0" smtClean="0">
                <a:solidFill>
                  <a:prstClr val="black"/>
                </a:solidFill>
                <a:latin typeface="Calibri" panose="020F0502020204030204" pitchFamily="34" charset="0"/>
                <a:cs typeface="Calibri" panose="020F0502020204030204" pitchFamily="34" charset="0"/>
              </a:rPr>
              <a:t>veselības stāvokļa izmaiņu</a:t>
            </a:r>
            <a:r>
              <a:rPr lang="lv-LV" sz="1600" dirty="0" smtClean="0">
                <a:solidFill>
                  <a:prstClr val="black"/>
                </a:solidFill>
                <a:latin typeface="Calibri" panose="020F0502020204030204" pitchFamily="34" charset="0"/>
                <a:cs typeface="Calibri" panose="020F0502020204030204" pitchFamily="34" charset="0"/>
              </a:rPr>
              <a:t>) </a:t>
            </a:r>
            <a:r>
              <a:rPr lang="lv-LV" sz="1600" b="1" dirty="0" err="1" smtClean="0">
                <a:solidFill>
                  <a:prstClr val="black"/>
                </a:solidFill>
                <a:latin typeface="Calibri" panose="020F0502020204030204" pitchFamily="34" charset="0"/>
                <a:cs typeface="Calibri" panose="020F0502020204030204" pitchFamily="34" charset="0"/>
              </a:rPr>
              <a:t>NEizsekojamība</a:t>
            </a:r>
            <a:r>
              <a:rPr lang="lv-LV" sz="1600" b="1" dirty="0" smtClean="0">
                <a:solidFill>
                  <a:prstClr val="black"/>
                </a:solidFill>
                <a:latin typeface="Calibri" panose="020F0502020204030204" pitchFamily="34" charset="0"/>
                <a:cs typeface="Calibri" panose="020F0502020204030204" pitchFamily="34" charset="0"/>
              </a:rPr>
              <a:t>;</a:t>
            </a:r>
          </a:p>
          <a:p>
            <a:pPr marL="1162050" lvl="1" indent="-400050">
              <a:spcBef>
                <a:spcPts val="0"/>
              </a:spcBef>
              <a:spcAft>
                <a:spcPts val="600"/>
              </a:spcAft>
              <a:buFont typeface="+mj-lt"/>
              <a:buAutoNum type="romanLcPeriod"/>
            </a:pPr>
            <a:r>
              <a:rPr lang="lv-LV" sz="1200" dirty="0">
                <a:solidFill>
                  <a:prstClr val="black"/>
                </a:solidFill>
                <a:latin typeface="Calibri" panose="020F0502020204030204" pitchFamily="34" charset="0"/>
                <a:cs typeface="Calibri" panose="020F0502020204030204" pitchFamily="34" charset="0"/>
              </a:rPr>
              <a:t> </a:t>
            </a:r>
            <a:r>
              <a:rPr lang="lv-LV" sz="1200" dirty="0" smtClean="0">
                <a:solidFill>
                  <a:prstClr val="black"/>
                </a:solidFill>
                <a:latin typeface="Calibri" panose="020F0502020204030204" pitchFamily="34" charset="0"/>
                <a:cs typeface="Calibri" panose="020F0502020204030204" pitchFamily="34" charset="0"/>
              </a:rPr>
              <a:t>t.sk. apkopojuma un dokumentācijas, </a:t>
            </a:r>
            <a:r>
              <a:rPr lang="lv-LV" sz="1200" dirty="0">
                <a:solidFill>
                  <a:prstClr val="black"/>
                </a:solidFill>
                <a:latin typeface="Calibri" panose="020F0502020204030204" pitchFamily="34" charset="0"/>
                <a:cs typeface="Calibri" panose="020F0502020204030204" pitchFamily="34" charset="0"/>
              </a:rPr>
              <a:t>kas būtu sniedzama </a:t>
            </a:r>
            <a:r>
              <a:rPr lang="lv-LV" sz="1200" dirty="0" smtClean="0">
                <a:solidFill>
                  <a:prstClr val="black"/>
                </a:solidFill>
                <a:latin typeface="Calibri" panose="020F0502020204030204" pitchFamily="34" charset="0"/>
                <a:cs typeface="Calibri" panose="020F0502020204030204" pitchFamily="34" charset="0"/>
              </a:rPr>
              <a:t>slimnīcai (NMPD), iztrūkums</a:t>
            </a:r>
          </a:p>
          <a:p>
            <a:pPr marL="342900" indent="-342900">
              <a:spcBef>
                <a:spcPts val="0"/>
              </a:spcBef>
              <a:spcAft>
                <a:spcPts val="600"/>
              </a:spcAft>
              <a:buFont typeface="+mj-lt"/>
              <a:buAutoNum type="arabicPeriod"/>
            </a:pPr>
            <a:r>
              <a:rPr lang="lv-LV" sz="1600" b="1" dirty="0" smtClean="0">
                <a:solidFill>
                  <a:prstClr val="black"/>
                </a:solidFill>
                <a:latin typeface="Calibri" panose="020F0502020204030204" pitchFamily="34" charset="0"/>
                <a:cs typeface="Calibri" panose="020F0502020204030204" pitchFamily="34" charset="0"/>
              </a:rPr>
              <a:t>Akūtu </a:t>
            </a:r>
            <a:r>
              <a:rPr lang="lv-LV" sz="1600" b="1" dirty="0">
                <a:solidFill>
                  <a:prstClr val="black"/>
                </a:solidFill>
                <a:latin typeface="Calibri" panose="020F0502020204030204" pitchFamily="34" charset="0"/>
                <a:cs typeface="Calibri" panose="020F0502020204030204" pitchFamily="34" charset="0"/>
              </a:rPr>
              <a:t>saslimšanu simptomu agrīna atpazīšana </a:t>
            </a:r>
            <a:r>
              <a:rPr lang="lv-LV" sz="1600" dirty="0">
                <a:solidFill>
                  <a:prstClr val="black"/>
                </a:solidFill>
                <a:latin typeface="Calibri" panose="020F0502020204030204" pitchFamily="34" charset="0"/>
                <a:cs typeface="Calibri" panose="020F0502020204030204" pitchFamily="34" charset="0"/>
              </a:rPr>
              <a:t>(piemēram, insults, infekcijas saslimšana, sāpju sindroma maskēšana, </a:t>
            </a:r>
            <a:r>
              <a:rPr lang="lv-LV" sz="1600" dirty="0" err="1">
                <a:solidFill>
                  <a:prstClr val="black"/>
                </a:solidFill>
                <a:latin typeface="Calibri" panose="020F0502020204030204" pitchFamily="34" charset="0"/>
                <a:cs typeface="Calibri" panose="020F0502020204030204" pitchFamily="34" charset="0"/>
              </a:rPr>
              <a:t>dehidratācija</a:t>
            </a:r>
            <a:r>
              <a:rPr lang="lv-LV" sz="1600" dirty="0">
                <a:solidFill>
                  <a:prstClr val="black"/>
                </a:solidFill>
                <a:latin typeface="Calibri" panose="020F0502020204030204" pitchFamily="34" charset="0"/>
                <a:cs typeface="Calibri" panose="020F0502020204030204" pitchFamily="34" charset="0"/>
              </a:rPr>
              <a:t> un tml.);</a:t>
            </a:r>
            <a:endParaRPr lang="lv-LV" sz="1600" b="1" dirty="0" smtClean="0">
              <a:solidFill>
                <a:prstClr val="black"/>
              </a:solidFill>
              <a:latin typeface="Calibri" panose="020F0502020204030204" pitchFamily="34" charset="0"/>
              <a:cs typeface="Calibri" panose="020F0502020204030204" pitchFamily="34" charset="0"/>
            </a:endParaRPr>
          </a:p>
          <a:p>
            <a:pPr marL="342900" indent="-342900">
              <a:spcBef>
                <a:spcPts val="0"/>
              </a:spcBef>
              <a:spcAft>
                <a:spcPts val="600"/>
              </a:spcAft>
              <a:buFont typeface="+mj-lt"/>
              <a:buAutoNum type="arabicPeriod"/>
            </a:pPr>
            <a:r>
              <a:rPr lang="lv-LV" sz="1600" b="1" dirty="0">
                <a:solidFill>
                  <a:prstClr val="black"/>
                </a:solidFill>
                <a:latin typeface="Calibri" panose="020F0502020204030204" pitchFamily="34" charset="0"/>
                <a:cs typeface="Calibri" panose="020F0502020204030204" pitchFamily="34" charset="0"/>
              </a:rPr>
              <a:t>Augsta riska klientu identificēšana un pārvalde </a:t>
            </a:r>
            <a:r>
              <a:rPr lang="lv-LV" sz="1600" dirty="0">
                <a:solidFill>
                  <a:prstClr val="black"/>
                </a:solidFill>
                <a:latin typeface="Calibri" panose="020F0502020204030204" pitchFamily="34" charset="0"/>
                <a:cs typeface="Calibri" panose="020F0502020204030204" pitchFamily="34" charset="0"/>
              </a:rPr>
              <a:t>(klienti ar cukura diabētu, osteoporozi, </a:t>
            </a:r>
            <a:r>
              <a:rPr lang="lv-LV" sz="1600" dirty="0" err="1">
                <a:solidFill>
                  <a:prstClr val="black"/>
                </a:solidFill>
                <a:latin typeface="Calibri" panose="020F0502020204030204" pitchFamily="34" charset="0"/>
                <a:cs typeface="Calibri" panose="020F0502020204030204" pitchFamily="34" charset="0"/>
              </a:rPr>
              <a:t>mirdzaritmiju</a:t>
            </a:r>
            <a:r>
              <a:rPr lang="lv-LV" sz="1600" dirty="0">
                <a:solidFill>
                  <a:prstClr val="black"/>
                </a:solidFill>
                <a:latin typeface="Calibri" panose="020F0502020204030204" pitchFamily="34" charset="0"/>
                <a:cs typeface="Calibri" panose="020F0502020204030204" pitchFamily="34" charset="0"/>
              </a:rPr>
              <a:t>, paaugstinātu vai mainīgu asinsspiedienu, ar kritienu risku, </a:t>
            </a:r>
            <a:r>
              <a:rPr lang="lv-LV" sz="1600" dirty="0" err="1">
                <a:solidFill>
                  <a:prstClr val="black"/>
                </a:solidFill>
                <a:latin typeface="Calibri" panose="020F0502020204030204" pitchFamily="34" charset="0"/>
                <a:cs typeface="Calibri" panose="020F0502020204030204" pitchFamily="34" charset="0"/>
              </a:rPr>
              <a:t>trombembolijas</a:t>
            </a:r>
            <a:r>
              <a:rPr lang="lv-LV" sz="1600" dirty="0">
                <a:solidFill>
                  <a:prstClr val="black"/>
                </a:solidFill>
                <a:latin typeface="Calibri" panose="020F0502020204030204" pitchFamily="34" charset="0"/>
                <a:cs typeface="Calibri" panose="020F0502020204030204" pitchFamily="34" charset="0"/>
              </a:rPr>
              <a:t> risku un tml.)</a:t>
            </a:r>
          </a:p>
          <a:p>
            <a:pPr marL="342900" indent="-342900">
              <a:spcBef>
                <a:spcPts val="0"/>
              </a:spcBef>
              <a:spcAft>
                <a:spcPts val="600"/>
              </a:spcAft>
              <a:buFont typeface="+mj-lt"/>
              <a:buAutoNum type="arabicPeriod"/>
            </a:pPr>
            <a:r>
              <a:rPr lang="lv-LV" sz="1600" b="1" dirty="0" smtClean="0">
                <a:solidFill>
                  <a:prstClr val="black"/>
                </a:solidFill>
                <a:latin typeface="Calibri" panose="020F0502020204030204" pitchFamily="34" charset="0"/>
                <a:cs typeface="Calibri" panose="020F0502020204030204" pitchFamily="34" charset="0"/>
              </a:rPr>
              <a:t>Aprūpētāju </a:t>
            </a:r>
            <a:r>
              <a:rPr lang="lv-LV" sz="1600" b="1" dirty="0">
                <a:solidFill>
                  <a:prstClr val="black"/>
                </a:solidFill>
                <a:latin typeface="Calibri" panose="020F0502020204030204" pitchFamily="34" charset="0"/>
                <a:cs typeface="Calibri" panose="020F0502020204030204" pitchFamily="34" charset="0"/>
              </a:rPr>
              <a:t>un </a:t>
            </a:r>
            <a:r>
              <a:rPr lang="lv-LV" sz="1600" b="1" dirty="0" smtClean="0">
                <a:solidFill>
                  <a:prstClr val="black"/>
                </a:solidFill>
                <a:latin typeface="Calibri" panose="020F0502020204030204" pitchFamily="34" charset="0"/>
                <a:cs typeface="Calibri" panose="020F0502020204030204" pitchFamily="34" charset="0"/>
              </a:rPr>
              <a:t>māsu kompetences</a:t>
            </a:r>
            <a:r>
              <a:rPr lang="lv-LV" sz="1600" dirty="0" smtClean="0">
                <a:solidFill>
                  <a:prstClr val="black"/>
                </a:solidFill>
                <a:latin typeface="Calibri" panose="020F0502020204030204" pitchFamily="34" charset="0"/>
                <a:cs typeface="Calibri" panose="020F0502020204030204" pitchFamily="34" charset="0"/>
              </a:rPr>
              <a:t>, tai skaitā akūtu saslimšanu simptomu agrīna </a:t>
            </a:r>
            <a:r>
              <a:rPr lang="lv-LV" sz="1600" dirty="0" smtClean="0">
                <a:solidFill>
                  <a:prstClr val="black"/>
                </a:solidFill>
                <a:latin typeface="Calibri" panose="020F0502020204030204" pitchFamily="34" charset="0"/>
                <a:cs typeface="Calibri" panose="020F0502020204030204" pitchFamily="34" charset="0"/>
              </a:rPr>
              <a:t>atpazīšanā, </a:t>
            </a:r>
            <a:r>
              <a:rPr lang="lv-LV" sz="1600" dirty="0" smtClean="0">
                <a:solidFill>
                  <a:prstClr val="black"/>
                </a:solidFill>
                <a:latin typeface="Calibri" panose="020F0502020204030204" pitchFamily="34" charset="0"/>
                <a:cs typeface="Calibri" panose="020F0502020204030204" pitchFamily="34" charset="0"/>
              </a:rPr>
              <a:t>vitālo radītāju </a:t>
            </a:r>
            <a:r>
              <a:rPr lang="lv-LV" sz="1600" dirty="0" smtClean="0">
                <a:solidFill>
                  <a:prstClr val="black"/>
                </a:solidFill>
                <a:latin typeface="Calibri" panose="020F0502020204030204" pitchFamily="34" charset="0"/>
                <a:cs typeface="Calibri" panose="020F0502020204030204" pitchFamily="34" charset="0"/>
              </a:rPr>
              <a:t>mērīšanā;</a:t>
            </a:r>
            <a:endParaRPr lang="lv-LV" sz="1600" dirty="0" smtClean="0">
              <a:solidFill>
                <a:prstClr val="black"/>
              </a:solidFill>
              <a:latin typeface="Calibri" panose="020F0502020204030204" pitchFamily="34" charset="0"/>
              <a:cs typeface="Calibri" panose="020F0502020204030204" pitchFamily="34" charset="0"/>
            </a:endParaRPr>
          </a:p>
          <a:p>
            <a:pPr marL="1104900" lvl="1" indent="-342900">
              <a:spcBef>
                <a:spcPts val="0"/>
              </a:spcBef>
              <a:spcAft>
                <a:spcPts val="600"/>
              </a:spcAft>
              <a:buFont typeface="+mj-lt"/>
              <a:buAutoNum type="romanLcPeriod"/>
            </a:pPr>
            <a:r>
              <a:rPr lang="lv-LV" sz="1200" dirty="0" smtClean="0">
                <a:solidFill>
                  <a:prstClr val="black"/>
                </a:solidFill>
                <a:latin typeface="Calibri" panose="020F0502020204030204" pitchFamily="34" charset="0"/>
                <a:cs typeface="Calibri" panose="020F0502020204030204" pitchFamily="34" charset="0"/>
              </a:rPr>
              <a:t> t.sk. saskarsmes prasmju trūkums  (ar īpašām auditorijām: tuviniekiem, īpaši klienta dzīvības nobeigumā ; ar senioriem un klientiem ar </a:t>
            </a:r>
            <a:r>
              <a:rPr lang="lv-LV" sz="1200" dirty="0" err="1" smtClean="0">
                <a:solidFill>
                  <a:prstClr val="black"/>
                </a:solidFill>
                <a:latin typeface="Calibri" panose="020F0502020204030204" pitchFamily="34" charset="0"/>
                <a:cs typeface="Calibri" panose="020F0502020204030204" pitchFamily="34" charset="0"/>
              </a:rPr>
              <a:t>demenci</a:t>
            </a:r>
            <a:r>
              <a:rPr lang="lv-LV" sz="1200" dirty="0" smtClean="0">
                <a:solidFill>
                  <a:prstClr val="black"/>
                </a:solidFill>
                <a:latin typeface="Calibri" panose="020F0502020204030204" pitchFamily="34" charset="0"/>
                <a:cs typeface="Calibri" panose="020F0502020204030204" pitchFamily="34" charset="0"/>
              </a:rPr>
              <a:t> un garīgām slimībām)</a:t>
            </a:r>
          </a:p>
          <a:p>
            <a:pPr marL="342900" indent="-342900">
              <a:spcBef>
                <a:spcPts val="0"/>
              </a:spcBef>
              <a:spcAft>
                <a:spcPts val="600"/>
              </a:spcAft>
              <a:buFont typeface="+mj-lt"/>
              <a:buAutoNum type="arabicPeriod"/>
            </a:pPr>
            <a:r>
              <a:rPr lang="lv-LV" sz="1600" b="1" dirty="0" smtClean="0">
                <a:solidFill>
                  <a:prstClr val="black"/>
                </a:solidFill>
                <a:latin typeface="Calibri" panose="020F0502020204030204" pitchFamily="34" charset="0"/>
                <a:cs typeface="Calibri" panose="020F0502020204030204" pitchFamily="34" charset="0"/>
              </a:rPr>
              <a:t>Kvalitātes vadības sistēmas </a:t>
            </a:r>
            <a:r>
              <a:rPr lang="lv-LV" sz="1600" dirty="0" smtClean="0">
                <a:solidFill>
                  <a:prstClr val="black"/>
                </a:solidFill>
                <a:latin typeface="Calibri" panose="020F0502020204030204" pitchFamily="34" charset="0"/>
                <a:cs typeface="Calibri" panose="020F0502020204030204" pitchFamily="34" charset="0"/>
              </a:rPr>
              <a:t>rīku</a:t>
            </a:r>
            <a:r>
              <a:rPr lang="lv-LV" sz="1600" b="1" dirty="0" smtClean="0">
                <a:solidFill>
                  <a:prstClr val="black"/>
                </a:solidFill>
                <a:latin typeface="Calibri" panose="020F0502020204030204" pitchFamily="34" charset="0"/>
                <a:cs typeface="Calibri" panose="020F0502020204030204" pitchFamily="34" charset="0"/>
              </a:rPr>
              <a:t> Nepietiekoša izmantošana. </a:t>
            </a:r>
            <a:r>
              <a:rPr lang="lv-LV" sz="1600" dirty="0" smtClean="0">
                <a:solidFill>
                  <a:prstClr val="black"/>
                </a:solidFill>
                <a:latin typeface="Calibri" panose="020F0502020204030204" pitchFamily="34" charset="0"/>
                <a:cs typeface="Calibri" panose="020F0502020204030204" pitchFamily="34" charset="0"/>
              </a:rPr>
              <a:t>Iekšējiem procesiem nav pašregulācijas mehānisma. ( </a:t>
            </a:r>
            <a:r>
              <a:rPr lang="lv-LV" sz="1400" dirty="0" smtClean="0">
                <a:solidFill>
                  <a:prstClr val="black"/>
                </a:solidFill>
                <a:latin typeface="Calibri" panose="020F0502020204030204" pitchFamily="34" charset="0"/>
                <a:cs typeface="Calibri" panose="020F0502020204030204" pitchFamily="34" charset="0"/>
              </a:rPr>
              <a:t>sūdzību reģistrācija un analīze; klientu, tuvinieku, darbinieku </a:t>
            </a:r>
            <a:r>
              <a:rPr lang="lv-LV" sz="1400" dirty="0" err="1" smtClean="0">
                <a:solidFill>
                  <a:prstClr val="black"/>
                </a:solidFill>
                <a:latin typeface="Calibri" panose="020F0502020204030204" pitchFamily="34" charset="0"/>
                <a:cs typeface="Calibri" panose="020F0502020204030204" pitchFamily="34" charset="0"/>
              </a:rPr>
              <a:t>aptaujas,iekšējo</a:t>
            </a:r>
            <a:r>
              <a:rPr lang="lv-LV" sz="1400" dirty="0" smtClean="0">
                <a:solidFill>
                  <a:prstClr val="black"/>
                </a:solidFill>
                <a:latin typeface="Calibri" panose="020F0502020204030204" pitchFamily="34" charset="0"/>
                <a:cs typeface="Calibri" panose="020F0502020204030204" pitchFamily="34" charset="0"/>
              </a:rPr>
              <a:t> procesu audits vai pašnovērtējums; saprotamu, uzskatāmu iekšējo algoritmu un vadlīniju izmantošana; </a:t>
            </a:r>
            <a:r>
              <a:rPr lang="lv-LV" sz="1400" b="1" dirty="0" smtClean="0">
                <a:solidFill>
                  <a:prstClr val="black"/>
                </a:solidFill>
                <a:latin typeface="Calibri" panose="020F0502020204030204" pitchFamily="34" charset="0"/>
                <a:cs typeface="Calibri" panose="020F0502020204030204" pitchFamily="34" charset="0"/>
              </a:rPr>
              <a:t>veselības aprūpes</a:t>
            </a:r>
            <a:r>
              <a:rPr lang="lv-LV" sz="1400" b="1" i="1" dirty="0" smtClean="0">
                <a:solidFill>
                  <a:prstClr val="black"/>
                </a:solidFill>
                <a:latin typeface="Calibri" panose="020F0502020204030204" pitchFamily="34" charset="0"/>
                <a:cs typeface="Calibri" panose="020F0502020204030204" pitchFamily="34" charset="0"/>
              </a:rPr>
              <a:t> </a:t>
            </a:r>
            <a:r>
              <a:rPr lang="lv-LV" sz="1400" b="1" dirty="0" smtClean="0">
                <a:solidFill>
                  <a:prstClr val="black"/>
                </a:solidFill>
                <a:latin typeface="Calibri" panose="020F0502020204030204" pitchFamily="34" charset="0"/>
                <a:cs typeface="Calibri" panose="020F0502020204030204" pitchFamily="34" charset="0"/>
              </a:rPr>
              <a:t>kvalitātes kritēriju iztrūkums)</a:t>
            </a:r>
          </a:p>
          <a:p>
            <a:pPr marL="342900" indent="-342900">
              <a:spcBef>
                <a:spcPts val="0"/>
              </a:spcBef>
              <a:spcAft>
                <a:spcPts val="600"/>
              </a:spcAft>
              <a:buFont typeface="+mj-lt"/>
              <a:buAutoNum type="arabicPeriod"/>
            </a:pPr>
            <a:r>
              <a:rPr lang="lv-LV" sz="1400" b="1" dirty="0" smtClean="0">
                <a:solidFill>
                  <a:prstClr val="black"/>
                </a:solidFill>
                <a:latin typeface="Calibri" panose="020F0502020204030204" pitchFamily="34" charset="0"/>
                <a:cs typeface="Calibri" panose="020F0502020204030204" pitchFamily="34" charset="0"/>
              </a:rPr>
              <a:t>DIGITALIZĀCIJA</a:t>
            </a:r>
            <a:endParaRPr lang="lv-LV" sz="1400" b="1" dirty="0">
              <a:solidFill>
                <a:prstClr val="black"/>
              </a:solidFill>
              <a:latin typeface="Calibri" panose="020F0502020204030204" pitchFamily="34" charset="0"/>
              <a:cs typeface="Calibri" panose="020F0502020204030204" pitchFamily="34" charset="0"/>
            </a:endParaRPr>
          </a:p>
          <a:p>
            <a:pPr>
              <a:spcBef>
                <a:spcPts val="0"/>
              </a:spcBef>
              <a:spcAft>
                <a:spcPts val="1200"/>
              </a:spcAft>
            </a:pPr>
            <a:endParaRPr lang="lv-LV" sz="1600" dirty="0" smtClean="0">
              <a:solidFill>
                <a:prstClr val="black"/>
              </a:solidFill>
              <a:cs typeface="Arial" charset="0"/>
            </a:endParaRPr>
          </a:p>
        </p:txBody>
      </p:sp>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6</a:t>
            </a:fld>
            <a:endParaRPr lang="en-US" altLang="en-US" smtClean="0"/>
          </a:p>
        </p:txBody>
      </p:sp>
      <p:sp>
        <p:nvSpPr>
          <p:cNvPr id="12290" name="Title 1"/>
          <p:cNvSpPr>
            <a:spLocks noGrp="1"/>
          </p:cNvSpPr>
          <p:nvPr>
            <p:ph type="title"/>
          </p:nvPr>
        </p:nvSpPr>
        <p:spPr>
          <a:xfrm>
            <a:off x="2368348" y="173449"/>
            <a:ext cx="6633148" cy="401318"/>
          </a:xfrm>
        </p:spPr>
        <p:txBody>
          <a:bodyPr>
            <a:normAutofit/>
          </a:bodyPr>
          <a:lstStyle/>
          <a:p>
            <a:r>
              <a:rPr lang="lv-LV" sz="2000" dirty="0" smtClean="0">
                <a:solidFill>
                  <a:schemeClr val="accent6">
                    <a:lumMod val="75000"/>
                  </a:schemeClr>
                </a:solidFill>
              </a:rPr>
              <a:t>Jautājumi pārdomām un risku zonas</a:t>
            </a:r>
            <a:endParaRPr lang="lv-LV" sz="2000" b="0" dirty="0" smtClean="0">
              <a:solidFill>
                <a:schemeClr val="accent6">
                  <a:lumMod val="75000"/>
                </a:schemeClr>
              </a:solidFill>
            </a:endParaRPr>
          </a:p>
        </p:txBody>
      </p:sp>
    </p:spTree>
    <p:extLst>
      <p:ext uri="{BB962C8B-B14F-4D97-AF65-F5344CB8AC3E}">
        <p14:creationId xmlns:p14="http://schemas.microsoft.com/office/powerpoint/2010/main" val="3804539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031242" y="289910"/>
            <a:ext cx="6096000" cy="620486"/>
          </a:xfrm>
        </p:spPr>
        <p:txBody>
          <a:bodyPr>
            <a:normAutofit/>
          </a:bodyPr>
          <a:lstStyle/>
          <a:p>
            <a:r>
              <a:rPr lang="lv-LV" sz="2000" dirty="0" smtClean="0">
                <a:solidFill>
                  <a:schemeClr val="accent6">
                    <a:lumMod val="75000"/>
                  </a:schemeClr>
                </a:solidFill>
              </a:rPr>
              <a:t>Riska jomas: «TOP» nozīmīgākās </a:t>
            </a:r>
            <a:endParaRPr lang="lv-LV" sz="2000" b="0" dirty="0" smtClean="0">
              <a:solidFill>
                <a:schemeClr val="accent6">
                  <a:lumMod val="75000"/>
                </a:schemeClr>
              </a:solidFill>
            </a:endParaRPr>
          </a:p>
        </p:txBody>
      </p:sp>
      <p:sp>
        <p:nvSpPr>
          <p:cNvPr id="12291" name="Content Placeholder 2"/>
          <p:cNvSpPr>
            <a:spLocks noGrp="1"/>
          </p:cNvSpPr>
          <p:nvPr>
            <p:ph idx="1"/>
          </p:nvPr>
        </p:nvSpPr>
        <p:spPr>
          <a:xfrm>
            <a:off x="477541" y="2656606"/>
            <a:ext cx="6876160" cy="2310029"/>
          </a:xfrm>
        </p:spPr>
        <p:txBody>
          <a:bodyPr>
            <a:noAutofit/>
          </a:bodyPr>
          <a:lstStyle/>
          <a:p>
            <a:pPr>
              <a:spcBef>
                <a:spcPts val="0"/>
              </a:spcBef>
              <a:spcAft>
                <a:spcPts val="1200"/>
              </a:spcAft>
            </a:pPr>
            <a:r>
              <a:rPr lang="lv-LV" dirty="0" smtClean="0">
                <a:solidFill>
                  <a:prstClr val="black"/>
                </a:solidFill>
                <a:cs typeface="Arial" charset="0"/>
              </a:rPr>
              <a:t>6.1.Zāļu ordinācijas (Droša zāļu aprite, tai sk. </a:t>
            </a:r>
            <a:r>
              <a:rPr lang="lv-LV" u="sng" dirty="0" smtClean="0">
                <a:solidFill>
                  <a:prstClr val="black"/>
                </a:solidFill>
                <a:cs typeface="Arial" charset="0"/>
              </a:rPr>
              <a:t>sadale, izdalīšana atbilstoši ārsta nozīmējumam</a:t>
            </a:r>
            <a:r>
              <a:rPr lang="lv-LV" dirty="0" smtClean="0">
                <a:solidFill>
                  <a:prstClr val="black"/>
                </a:solidFill>
                <a:cs typeface="Arial" charset="0"/>
              </a:rPr>
              <a:t>)</a:t>
            </a:r>
          </a:p>
          <a:p>
            <a:pPr>
              <a:spcBef>
                <a:spcPts val="0"/>
              </a:spcBef>
              <a:spcAft>
                <a:spcPts val="1200"/>
              </a:spcAft>
            </a:pPr>
            <a:r>
              <a:rPr lang="lv-LV" dirty="0" smtClean="0">
                <a:solidFill>
                  <a:prstClr val="black"/>
                </a:solidFill>
                <a:cs typeface="Arial" charset="0"/>
              </a:rPr>
              <a:t>3.3. Medicīniskā dokumentācija</a:t>
            </a:r>
          </a:p>
          <a:p>
            <a:pPr>
              <a:spcBef>
                <a:spcPts val="0"/>
              </a:spcBef>
              <a:spcAft>
                <a:spcPts val="1200"/>
              </a:spcAft>
            </a:pPr>
            <a:r>
              <a:rPr lang="lv-LV" dirty="0" smtClean="0">
                <a:solidFill>
                  <a:prstClr val="black"/>
                </a:solidFill>
                <a:cs typeface="Arial" charset="0"/>
              </a:rPr>
              <a:t>4. Veselības aprūpes procesa organizēšana  </a:t>
            </a:r>
          </a:p>
          <a:p>
            <a:pPr>
              <a:spcBef>
                <a:spcPts val="0"/>
              </a:spcBef>
              <a:spcAft>
                <a:spcPts val="1200"/>
              </a:spcAft>
            </a:pPr>
            <a:r>
              <a:rPr lang="lv-LV" dirty="0" smtClean="0">
                <a:solidFill>
                  <a:prstClr val="black"/>
                </a:solidFill>
                <a:cs typeface="Arial" charset="0"/>
              </a:rPr>
              <a:t>3.  Kvalitātes un drošības pārvaldība</a:t>
            </a:r>
          </a:p>
          <a:p>
            <a:pPr>
              <a:spcBef>
                <a:spcPts val="0"/>
              </a:spcBef>
              <a:spcAft>
                <a:spcPts val="1200"/>
              </a:spcAft>
            </a:pPr>
            <a:endParaRPr lang="lv-LV" dirty="0" smtClean="0">
              <a:solidFill>
                <a:prstClr val="black"/>
              </a:solidFill>
              <a:cs typeface="Arial" charset="0"/>
            </a:endParaRPr>
          </a:p>
          <a:p>
            <a:pPr marL="469900" lvl="1" indent="0">
              <a:spcBef>
                <a:spcPts val="0"/>
              </a:spcBef>
              <a:spcAft>
                <a:spcPts val="1200"/>
              </a:spcAft>
              <a:buNone/>
            </a:pPr>
            <a:r>
              <a:rPr lang="lv-LV" sz="1600" dirty="0" smtClean="0">
                <a:solidFill>
                  <a:prstClr val="black"/>
                </a:solidFill>
                <a:latin typeface="Verdana Pro" panose="020B0604030504040204" pitchFamily="34" charset="0"/>
                <a:cs typeface="Arial" charset="0"/>
              </a:rPr>
              <a:t>+ </a:t>
            </a:r>
            <a:r>
              <a:rPr lang="lv-LV" dirty="0">
                <a:solidFill>
                  <a:prstClr val="black"/>
                </a:solidFill>
                <a:latin typeface="Verdana" panose="020B0604030504040204" pitchFamily="34" charset="0"/>
                <a:ea typeface="Verdana" panose="020B0604030504040204" pitchFamily="34" charset="0"/>
                <a:cs typeface="Arial" charset="0"/>
              </a:rPr>
              <a:t>Klientu</a:t>
            </a:r>
            <a:r>
              <a:rPr lang="lv-LV" sz="1600" dirty="0" smtClean="0">
                <a:solidFill>
                  <a:prstClr val="black"/>
                </a:solidFill>
                <a:latin typeface="Verdana Pro" panose="020B0604030504040204" pitchFamily="34" charset="0"/>
                <a:cs typeface="Arial" charset="0"/>
              </a:rPr>
              <a:t> </a:t>
            </a:r>
            <a:r>
              <a:rPr lang="lv-LV" dirty="0">
                <a:solidFill>
                  <a:prstClr val="black"/>
                </a:solidFill>
                <a:latin typeface="Verdana" panose="020B0604030504040204" pitchFamily="34" charset="0"/>
                <a:ea typeface="Verdana" panose="020B0604030504040204" pitchFamily="34" charset="0"/>
                <a:cs typeface="Arial" charset="0"/>
              </a:rPr>
              <a:t>uzskaites un reģistrācijas programmas</a:t>
            </a:r>
          </a:p>
        </p:txBody>
      </p:sp>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7</a:t>
            </a:fld>
            <a:endParaRPr lang="en-US" altLang="en-US" smtClean="0"/>
          </a:p>
        </p:txBody>
      </p:sp>
      <p:sp>
        <p:nvSpPr>
          <p:cNvPr id="7" name="Rectangle 6"/>
          <p:cNvSpPr/>
          <p:nvPr/>
        </p:nvSpPr>
        <p:spPr>
          <a:xfrm>
            <a:off x="6007954" y="693491"/>
            <a:ext cx="3028470" cy="1546577"/>
          </a:xfrm>
          <a:prstGeom prst="rect">
            <a:avLst/>
          </a:prstGeom>
        </p:spPr>
        <p:txBody>
          <a:bodyPr wrap="square">
            <a:spAutoFit/>
          </a:bodyPr>
          <a:lstStyle/>
          <a:p>
            <a:pPr lvl="0" eaLnBrk="0" hangingPunct="0">
              <a:spcBef>
                <a:spcPts val="0"/>
              </a:spcBef>
              <a:spcAft>
                <a:spcPts val="0"/>
              </a:spcAft>
            </a:pPr>
            <a:r>
              <a:rPr lang="lv-LV" sz="1050" b="1" dirty="0" smtClean="0">
                <a:solidFill>
                  <a:prstClr val="black"/>
                </a:solidFill>
                <a:latin typeface="Verdana" panose="020B0604030504040204" pitchFamily="34" charset="0"/>
                <a:ea typeface="Verdana" panose="020B0604030504040204" pitchFamily="34" charset="0"/>
              </a:rPr>
              <a:t>Auditējamās jomas</a:t>
            </a:r>
          </a:p>
          <a:p>
            <a:pPr marL="324000" lvl="0" indent="-324000" eaLnBrk="0" hangingPunct="0">
              <a:spcBef>
                <a:spcPts val="0"/>
              </a:spcBef>
              <a:spcAft>
                <a:spcPts val="0"/>
              </a:spcAft>
              <a:buAutoNum type="arabicPeriod"/>
            </a:pPr>
            <a:r>
              <a:rPr lang="lv-LV" sz="1050" dirty="0" smtClean="0">
                <a:solidFill>
                  <a:prstClr val="black"/>
                </a:solidFill>
                <a:latin typeface="Verdana" panose="020B0604030504040204" pitchFamily="34" charset="0"/>
                <a:ea typeface="Verdana" panose="020B0604030504040204" pitchFamily="34" charset="0"/>
              </a:rPr>
              <a:t>Uz </a:t>
            </a:r>
            <a:r>
              <a:rPr lang="lv-LV" sz="1050" dirty="0">
                <a:solidFill>
                  <a:prstClr val="black"/>
                </a:solidFill>
                <a:latin typeface="Verdana" panose="020B0604030504040204" pitchFamily="34" charset="0"/>
                <a:ea typeface="Verdana" panose="020B0604030504040204" pitchFamily="34" charset="0"/>
              </a:rPr>
              <a:t>klientu orientēta aprūpe</a:t>
            </a:r>
          </a:p>
          <a:p>
            <a:pPr marL="324000" lvl="0" indent="-324000" eaLnBrk="0" hangingPunct="0">
              <a:spcBef>
                <a:spcPts val="0"/>
              </a:spcBef>
              <a:spcAft>
                <a:spcPts val="0"/>
              </a:spcAft>
              <a:buAutoNum type="arabicPeriod"/>
            </a:pPr>
            <a:r>
              <a:rPr lang="lv-LV" sz="1050" dirty="0">
                <a:solidFill>
                  <a:prstClr val="black"/>
                </a:solidFill>
                <a:latin typeface="Verdana" panose="020B0604030504040204" pitchFamily="34" charset="0"/>
                <a:ea typeface="Verdana" panose="020B0604030504040204" pitchFamily="34" charset="0"/>
              </a:rPr>
              <a:t>Telpas, vide un aprīkojums</a:t>
            </a:r>
          </a:p>
          <a:p>
            <a:pPr marL="342900" lvl="0" indent="-342900" eaLnBrk="0" hangingPunct="0">
              <a:spcBef>
                <a:spcPts val="0"/>
              </a:spcBef>
              <a:spcAft>
                <a:spcPts val="0"/>
              </a:spcAft>
              <a:buFont typeface="+mj-lt"/>
              <a:buAutoNum type="arabicPeriod"/>
            </a:pPr>
            <a:r>
              <a:rPr lang="lv-LV" sz="1050" dirty="0">
                <a:solidFill>
                  <a:prstClr val="black"/>
                </a:solidFill>
                <a:latin typeface="Verdana" panose="020B0604030504040204" pitchFamily="34" charset="0"/>
                <a:ea typeface="Verdana" panose="020B0604030504040204" pitchFamily="34" charset="0"/>
              </a:rPr>
              <a:t>Kvalitātes un drošības pārvaldība</a:t>
            </a:r>
          </a:p>
          <a:p>
            <a:pPr marL="288000" lvl="0" indent="-457200" eaLnBrk="0" hangingPunct="0">
              <a:spcBef>
                <a:spcPts val="0"/>
              </a:spcBef>
              <a:spcAft>
                <a:spcPts val="0"/>
              </a:spcAft>
            </a:pPr>
            <a:r>
              <a:rPr lang="lv-LV" sz="1050" dirty="0">
                <a:solidFill>
                  <a:prstClr val="black"/>
                </a:solidFill>
                <a:latin typeface="Verdana" panose="020B0604030504040204" pitchFamily="34" charset="0"/>
                <a:ea typeface="Verdana" panose="020B0604030504040204" pitchFamily="34" charset="0"/>
              </a:rPr>
              <a:t>4.	 Veselības aprūpes organizēšana</a:t>
            </a:r>
          </a:p>
          <a:p>
            <a:pPr marL="288000" lvl="0" indent="-457200" eaLnBrk="0" hangingPunct="0">
              <a:spcBef>
                <a:spcPts val="0"/>
              </a:spcBef>
              <a:spcAft>
                <a:spcPts val="0"/>
              </a:spcAft>
            </a:pPr>
            <a:r>
              <a:rPr lang="lv-LV" sz="1050" dirty="0" smtClean="0">
                <a:solidFill>
                  <a:prstClr val="black"/>
                </a:solidFill>
                <a:latin typeface="Verdana" panose="020B0604030504040204" pitchFamily="34" charset="0"/>
                <a:ea typeface="Verdana" panose="020B0604030504040204" pitchFamily="34" charset="0"/>
              </a:rPr>
              <a:t>5.</a:t>
            </a:r>
            <a:r>
              <a:rPr lang="lv-LV" sz="1050" dirty="0">
                <a:solidFill>
                  <a:prstClr val="black"/>
                </a:solidFill>
                <a:latin typeface="Verdana" panose="020B0604030504040204" pitchFamily="34" charset="0"/>
                <a:ea typeface="Verdana" panose="020B0604030504040204" pitchFamily="34" charset="0"/>
              </a:rPr>
              <a:t>	</a:t>
            </a:r>
            <a:r>
              <a:rPr lang="lv-LV" sz="1050" dirty="0" smtClean="0">
                <a:solidFill>
                  <a:prstClr val="black"/>
                </a:solidFill>
                <a:latin typeface="Verdana" panose="020B0604030504040204" pitchFamily="34" charset="0"/>
                <a:ea typeface="Verdana" panose="020B0604030504040204" pitchFamily="34" charset="0"/>
              </a:rPr>
              <a:t> Sociālā darba </a:t>
            </a:r>
            <a:r>
              <a:rPr lang="lv-LV" sz="1050" dirty="0">
                <a:solidFill>
                  <a:prstClr val="black"/>
                </a:solidFill>
                <a:latin typeface="Verdana" panose="020B0604030504040204" pitchFamily="34" charset="0"/>
                <a:ea typeface="Verdana" panose="020B0604030504040204" pitchFamily="34" charset="0"/>
              </a:rPr>
              <a:t>organizēšana</a:t>
            </a:r>
          </a:p>
          <a:p>
            <a:pPr marL="288000" lvl="0" indent="-457200" eaLnBrk="0" hangingPunct="0">
              <a:spcBef>
                <a:spcPts val="0"/>
              </a:spcBef>
              <a:spcAft>
                <a:spcPts val="0"/>
              </a:spcAft>
            </a:pPr>
            <a:r>
              <a:rPr lang="lv-LV" sz="1050" dirty="0" smtClean="0">
                <a:solidFill>
                  <a:prstClr val="black"/>
                </a:solidFill>
                <a:latin typeface="Verdana" panose="020B0604030504040204" pitchFamily="34" charset="0"/>
                <a:ea typeface="Verdana" panose="020B0604030504040204" pitchFamily="34" charset="0"/>
              </a:rPr>
              <a:t>6.</a:t>
            </a:r>
            <a:r>
              <a:rPr lang="lv-LV" sz="1050" dirty="0">
                <a:solidFill>
                  <a:prstClr val="black"/>
                </a:solidFill>
                <a:latin typeface="Verdana" panose="020B0604030504040204" pitchFamily="34" charset="0"/>
                <a:ea typeface="Verdana" panose="020B0604030504040204" pitchFamily="34" charset="0"/>
              </a:rPr>
              <a:t>	</a:t>
            </a:r>
            <a:r>
              <a:rPr lang="lv-LV" sz="1050" dirty="0" smtClean="0">
                <a:solidFill>
                  <a:prstClr val="black"/>
                </a:solidFill>
                <a:latin typeface="Verdana" panose="020B0604030504040204" pitchFamily="34" charset="0"/>
                <a:ea typeface="Verdana" panose="020B0604030504040204" pitchFamily="34" charset="0"/>
              </a:rPr>
              <a:t> Zāļu </a:t>
            </a:r>
            <a:r>
              <a:rPr lang="lv-LV" sz="1050" dirty="0">
                <a:solidFill>
                  <a:prstClr val="black"/>
                </a:solidFill>
                <a:latin typeface="Verdana" panose="020B0604030504040204" pitchFamily="34" charset="0"/>
                <a:ea typeface="Verdana" panose="020B0604030504040204" pitchFamily="34" charset="0"/>
              </a:rPr>
              <a:t>aprites </a:t>
            </a:r>
            <a:r>
              <a:rPr lang="lv-LV" sz="1050" dirty="0" smtClean="0">
                <a:solidFill>
                  <a:prstClr val="black"/>
                </a:solidFill>
                <a:latin typeface="Verdana" panose="020B0604030504040204" pitchFamily="34" charset="0"/>
                <a:ea typeface="Verdana" panose="020B0604030504040204" pitchFamily="34" charset="0"/>
              </a:rPr>
              <a:t>sistēma</a:t>
            </a:r>
            <a:endParaRPr lang="lv-LV" sz="1050" dirty="0">
              <a:solidFill>
                <a:prstClr val="black"/>
              </a:solidFill>
              <a:latin typeface="Verdana" panose="020B0604030504040204" pitchFamily="34" charset="0"/>
              <a:ea typeface="Verdana" panose="020B0604030504040204" pitchFamily="34" charset="0"/>
            </a:endParaRPr>
          </a:p>
          <a:p>
            <a:pPr marL="288000" lvl="0" indent="-457200" eaLnBrk="0" hangingPunct="0">
              <a:spcBef>
                <a:spcPts val="0"/>
              </a:spcBef>
              <a:spcAft>
                <a:spcPts val="0"/>
              </a:spcAft>
            </a:pPr>
            <a:r>
              <a:rPr lang="lv-LV" sz="1050" dirty="0" smtClean="0">
                <a:solidFill>
                  <a:prstClr val="black"/>
                </a:solidFill>
                <a:latin typeface="Verdana" panose="020B0604030504040204" pitchFamily="34" charset="0"/>
                <a:ea typeface="Verdana" panose="020B0604030504040204" pitchFamily="34" charset="0"/>
              </a:rPr>
              <a:t>7.</a:t>
            </a:r>
            <a:r>
              <a:rPr lang="lv-LV" sz="1050" dirty="0">
                <a:solidFill>
                  <a:prstClr val="black"/>
                </a:solidFill>
                <a:latin typeface="Verdana" panose="020B0604030504040204" pitchFamily="34" charset="0"/>
                <a:ea typeface="Verdana" panose="020B0604030504040204" pitchFamily="34" charset="0"/>
              </a:rPr>
              <a:t>	</a:t>
            </a:r>
            <a:r>
              <a:rPr lang="lv-LV" sz="1050" dirty="0" smtClean="0">
                <a:solidFill>
                  <a:prstClr val="black"/>
                </a:solidFill>
                <a:latin typeface="Verdana" panose="020B0604030504040204" pitchFamily="34" charset="0"/>
                <a:ea typeface="Verdana" panose="020B0604030504040204" pitchFamily="34" charset="0"/>
              </a:rPr>
              <a:t> Higiēna un epidemioloģiskā drošība</a:t>
            </a:r>
            <a:endParaRPr lang="lv-LV" sz="1050" dirty="0">
              <a:solidFill>
                <a:prstClr val="black"/>
              </a:solidFill>
              <a:latin typeface="Verdana" panose="020B0604030504040204" pitchFamily="34" charset="0"/>
              <a:ea typeface="Verdana" panose="020B0604030504040204" pitchFamily="34" charset="0"/>
            </a:endParaRPr>
          </a:p>
          <a:p>
            <a:pPr marL="288000" lvl="0" indent="-457200" eaLnBrk="0" hangingPunct="0">
              <a:spcBef>
                <a:spcPts val="0"/>
              </a:spcBef>
              <a:spcAft>
                <a:spcPts val="0"/>
              </a:spcAft>
            </a:pPr>
            <a:r>
              <a:rPr lang="lv-LV" sz="1050" dirty="0" smtClean="0">
                <a:solidFill>
                  <a:prstClr val="black"/>
                </a:solidFill>
                <a:latin typeface="Verdana" panose="020B0604030504040204" pitchFamily="34" charset="0"/>
                <a:ea typeface="Verdana" panose="020B0604030504040204" pitchFamily="34" charset="0"/>
              </a:rPr>
              <a:t>8.</a:t>
            </a:r>
            <a:r>
              <a:rPr lang="lv-LV" sz="1050" dirty="0">
                <a:solidFill>
                  <a:prstClr val="black"/>
                </a:solidFill>
                <a:latin typeface="Verdana" panose="020B0604030504040204" pitchFamily="34" charset="0"/>
                <a:ea typeface="Verdana" panose="020B0604030504040204" pitchFamily="34" charset="0"/>
              </a:rPr>
              <a:t>	</a:t>
            </a:r>
            <a:r>
              <a:rPr lang="lv-LV" sz="1050" dirty="0" smtClean="0">
                <a:solidFill>
                  <a:prstClr val="black"/>
                </a:solidFill>
                <a:latin typeface="Verdana" panose="020B0604030504040204" pitchFamily="34" charset="0"/>
                <a:ea typeface="Verdana" panose="020B0604030504040204" pitchFamily="34" charset="0"/>
              </a:rPr>
              <a:t> Personāla kapacitāte un kompetence</a:t>
            </a:r>
            <a:endParaRPr lang="lv-LV" sz="1050"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83105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Slide Number Placeholder 5"/>
          <p:cNvSpPr>
            <a:spLocks noGrp="1"/>
          </p:cNvSpPr>
          <p:nvPr>
            <p:ph type="sldNum" sz="quarter" idx="13"/>
          </p:nvPr>
        </p:nvSpPr>
        <p:spPr bwMode="auto">
          <a:noFill/>
          <a:ln>
            <a:miter lim="800000"/>
            <a:headEnd/>
            <a:tailEnd/>
          </a:ln>
        </p:spPr>
        <p:txBody>
          <a:bodyPr/>
          <a:lstStyle/>
          <a:p>
            <a:fld id="{2871B496-2BCE-485B-B51B-3B2F1335C670}" type="slidenum">
              <a:rPr lang="en-US" altLang="en-US" smtClean="0"/>
              <a:pPr/>
              <a:t>8</a:t>
            </a:fld>
            <a:endParaRPr lang="en-US" altLang="en-US" smtClean="0"/>
          </a:p>
        </p:txBody>
      </p:sp>
      <p:sp>
        <p:nvSpPr>
          <p:cNvPr id="12290" name="Title 1"/>
          <p:cNvSpPr>
            <a:spLocks noGrp="1"/>
          </p:cNvSpPr>
          <p:nvPr>
            <p:ph type="title"/>
          </p:nvPr>
        </p:nvSpPr>
        <p:spPr>
          <a:xfrm>
            <a:off x="1995941" y="398250"/>
            <a:ext cx="7469579" cy="693451"/>
          </a:xfrm>
        </p:spPr>
        <p:txBody>
          <a:bodyPr>
            <a:normAutofit/>
          </a:bodyPr>
          <a:lstStyle/>
          <a:p>
            <a:r>
              <a:rPr lang="lv-LV" sz="2000" dirty="0" smtClean="0">
                <a:solidFill>
                  <a:schemeClr val="accent6">
                    <a:lumMod val="75000"/>
                  </a:schemeClr>
                </a:solidFill>
              </a:rPr>
              <a:t>1. KAS </a:t>
            </a:r>
            <a:r>
              <a:rPr lang="lv-LV" sz="2000" dirty="0">
                <a:solidFill>
                  <a:schemeClr val="accent6">
                    <a:lumMod val="75000"/>
                  </a:schemeClr>
                </a:solidFill>
              </a:rPr>
              <a:t>ir SAC: Mājas  vai  Ārstniecības iestāde ?</a:t>
            </a:r>
          </a:p>
        </p:txBody>
      </p:sp>
      <p:sp>
        <p:nvSpPr>
          <p:cNvPr id="2" name="TextBox 1"/>
          <p:cNvSpPr txBox="1"/>
          <p:nvPr/>
        </p:nvSpPr>
        <p:spPr>
          <a:xfrm>
            <a:off x="117578" y="1468210"/>
            <a:ext cx="8878604" cy="4832092"/>
          </a:xfrm>
          <a:prstGeom prst="rect">
            <a:avLst/>
          </a:prstGeom>
          <a:noFill/>
        </p:spPr>
        <p:txBody>
          <a:bodyPr wrap="square" rtlCol="0">
            <a:spAutoFit/>
          </a:bodyPr>
          <a:lstStyle/>
          <a:p>
            <a:r>
              <a:rPr lang="lv-LV" sz="2200" dirty="0" smtClean="0"/>
              <a:t>Inspekcijas ieskatā: </a:t>
            </a:r>
          </a:p>
          <a:p>
            <a:r>
              <a:rPr lang="lv-LV" sz="2200" b="1" dirty="0" smtClean="0"/>
              <a:t>,,Mājīga’’ un ,,ģimeniska’’ </a:t>
            </a:r>
            <a:r>
              <a:rPr lang="lv-LV" sz="2200" b="1" dirty="0" smtClean="0"/>
              <a:t>iestāde </a:t>
            </a:r>
            <a:r>
              <a:rPr lang="lv-LV" sz="2200" b="1" dirty="0" smtClean="0"/>
              <a:t>ar nopietniem ārstniecības procesiem</a:t>
            </a:r>
          </a:p>
          <a:p>
            <a:endParaRPr lang="lv-LV" sz="2400" dirty="0"/>
          </a:p>
          <a:p>
            <a:pPr marL="457200" indent="-457200">
              <a:buAutoNum type="arabicPeriod"/>
            </a:pPr>
            <a:r>
              <a:rPr lang="lv-LV" sz="1800" dirty="0" smtClean="0"/>
              <a:t>Mājīga vide</a:t>
            </a:r>
          </a:p>
          <a:p>
            <a:pPr marL="457200" indent="-457200">
              <a:buAutoNum type="arabicPeriod"/>
            </a:pPr>
            <a:r>
              <a:rPr lang="lv-LV" sz="1800" dirty="0" smtClean="0"/>
              <a:t>Atsaucīgs personāls</a:t>
            </a:r>
          </a:p>
          <a:p>
            <a:pPr marL="457200" indent="-457200">
              <a:buAutoNum type="arabicPeriod"/>
            </a:pPr>
            <a:r>
              <a:rPr lang="lv-LV" sz="1800" dirty="0" smtClean="0"/>
              <a:t>,,Mājas’’ virtuve</a:t>
            </a:r>
          </a:p>
          <a:p>
            <a:pPr marL="457200" indent="-457200">
              <a:buAutoNum type="arabicPeriod"/>
            </a:pPr>
            <a:r>
              <a:rPr lang="lv-LV" sz="1800" dirty="0" smtClean="0"/>
              <a:t>Saturiska laika pavadīšana</a:t>
            </a:r>
          </a:p>
          <a:p>
            <a:r>
              <a:rPr lang="lv-LV" sz="1800" dirty="0"/>
              <a:t> </a:t>
            </a:r>
            <a:endParaRPr lang="lv-LV" sz="1800" dirty="0" smtClean="0"/>
          </a:p>
          <a:p>
            <a:endParaRPr lang="lv-LV" sz="2000" dirty="0" smtClean="0"/>
          </a:p>
          <a:p>
            <a:endParaRPr lang="lv-LV" sz="2000" dirty="0"/>
          </a:p>
          <a:p>
            <a:r>
              <a:rPr lang="lv-LV" sz="2000" dirty="0" smtClean="0"/>
              <a:t>BET:</a:t>
            </a:r>
          </a:p>
          <a:p>
            <a:pPr marL="457200" indent="-457200">
              <a:buAutoNum type="arabicPeriod"/>
            </a:pPr>
            <a:r>
              <a:rPr lang="lv-LV" sz="1800" dirty="0" smtClean="0"/>
              <a:t>Mājās guļamistabās neatrodas kopā </a:t>
            </a:r>
            <a:r>
              <a:rPr lang="lv-LV" sz="1800" b="1" dirty="0" smtClean="0">
                <a:solidFill>
                  <a:schemeClr val="accent6">
                    <a:lumMod val="75000"/>
                  </a:schemeClr>
                </a:solidFill>
              </a:rPr>
              <a:t>2-3-4-7</a:t>
            </a:r>
            <a:r>
              <a:rPr lang="lv-LV" sz="1800" dirty="0" smtClean="0">
                <a:solidFill>
                  <a:schemeClr val="accent6">
                    <a:lumMod val="75000"/>
                  </a:schemeClr>
                </a:solidFill>
              </a:rPr>
              <a:t> </a:t>
            </a:r>
            <a:r>
              <a:rPr lang="lv-LV" sz="1800" dirty="0"/>
              <a:t>sveš</a:t>
            </a:r>
            <a:r>
              <a:rPr lang="lv-LV" sz="1800" dirty="0" smtClean="0"/>
              <a:t>i cilvēki</a:t>
            </a:r>
          </a:p>
          <a:p>
            <a:pPr marL="457200" indent="-457200">
              <a:buAutoNum type="arabicPeriod"/>
            </a:pPr>
            <a:r>
              <a:rPr lang="lv-LV" sz="1800" dirty="0" smtClean="0"/>
              <a:t>Mājās nedala zāles </a:t>
            </a:r>
            <a:r>
              <a:rPr lang="lv-LV" sz="1800" b="1" dirty="0" smtClean="0">
                <a:solidFill>
                  <a:schemeClr val="accent6">
                    <a:lumMod val="75000"/>
                  </a:schemeClr>
                </a:solidFill>
              </a:rPr>
              <a:t>30-420</a:t>
            </a:r>
            <a:r>
              <a:rPr lang="lv-LV" sz="1800" dirty="0" smtClean="0"/>
              <a:t> ģimenes locekļiem</a:t>
            </a:r>
          </a:p>
          <a:p>
            <a:pPr marL="457200" indent="-457200">
              <a:buAutoNum type="arabicPeriod"/>
            </a:pPr>
            <a:r>
              <a:rPr lang="lv-LV" sz="1800" dirty="0" smtClean="0"/>
              <a:t>Mājās nav vienādu, palātas tipa, istabiņu</a:t>
            </a:r>
          </a:p>
          <a:p>
            <a:pPr marL="457200" indent="-457200">
              <a:buAutoNum type="arabicPeriod"/>
            </a:pPr>
            <a:r>
              <a:rPr lang="lv-LV" sz="1800" dirty="0" smtClean="0"/>
              <a:t>Mājās nav maiņu </a:t>
            </a:r>
            <a:r>
              <a:rPr lang="lv-LV" sz="1800" dirty="0" smtClean="0"/>
              <a:t>darba, personāla maiņas</a:t>
            </a:r>
            <a:endParaRPr lang="lv-LV" sz="1800" dirty="0" smtClean="0"/>
          </a:p>
          <a:p>
            <a:pPr marL="457200" indent="-457200">
              <a:buAutoNum type="arabicPeriod"/>
            </a:pPr>
            <a:r>
              <a:rPr lang="lv-LV" sz="1800" dirty="0" smtClean="0"/>
              <a:t>Mājās nav reglamentētas iekšējās kārtības</a:t>
            </a:r>
            <a:endParaRPr lang="lv-LV" sz="1800" dirty="0"/>
          </a:p>
        </p:txBody>
      </p:sp>
      <p:sp>
        <p:nvSpPr>
          <p:cNvPr id="3" name="TextBox 2"/>
          <p:cNvSpPr txBox="1"/>
          <p:nvPr/>
        </p:nvSpPr>
        <p:spPr>
          <a:xfrm>
            <a:off x="3353156" y="2693137"/>
            <a:ext cx="2377574" cy="646331"/>
          </a:xfrm>
          <a:prstGeom prst="rect">
            <a:avLst/>
          </a:prstGeom>
          <a:noFill/>
        </p:spPr>
        <p:txBody>
          <a:bodyPr wrap="none" rtlCol="0">
            <a:spAutoFit/>
          </a:bodyPr>
          <a:lstStyle/>
          <a:p>
            <a:r>
              <a:rPr lang="lv-LV" sz="3600" dirty="0" smtClean="0">
                <a:solidFill>
                  <a:srgbClr val="008000"/>
                </a:solidFill>
              </a:rPr>
              <a:t>Kā mājās…</a:t>
            </a:r>
            <a:endParaRPr lang="lv-LV" sz="3600" dirty="0">
              <a:solidFill>
                <a:srgbClr val="008000"/>
              </a:solidFill>
            </a:endParaRPr>
          </a:p>
        </p:txBody>
      </p:sp>
      <p:pic>
        <p:nvPicPr>
          <p:cNvPr id="5" name="Picture 4"/>
          <p:cNvPicPr>
            <a:picLocks noChangeAspect="1"/>
          </p:cNvPicPr>
          <p:nvPr/>
        </p:nvPicPr>
        <p:blipFill>
          <a:blip r:embed="rId2"/>
          <a:stretch>
            <a:fillRect/>
          </a:stretch>
        </p:blipFill>
        <p:spPr>
          <a:xfrm>
            <a:off x="5849568" y="3457303"/>
            <a:ext cx="2989631" cy="3172097"/>
          </a:xfrm>
          <a:prstGeom prst="rect">
            <a:avLst/>
          </a:prstGeom>
        </p:spPr>
      </p:pic>
      <p:sp>
        <p:nvSpPr>
          <p:cNvPr id="6" name="Rectangle 5"/>
          <p:cNvSpPr/>
          <p:nvPr/>
        </p:nvSpPr>
        <p:spPr>
          <a:xfrm>
            <a:off x="118323" y="2456596"/>
            <a:ext cx="5612407" cy="1480228"/>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396260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a:defRPr/>
            </a:pPr>
            <a:fld id="{0DBD4795-7096-4A07-8057-22738CEC2768}" type="slidenum">
              <a:rPr lang="en-US" altLang="en-US" smtClean="0"/>
              <a:pPr>
                <a:defRPr/>
              </a:pPr>
              <a:t>9</a:t>
            </a:fld>
            <a:endParaRPr lang="en-US" altLang="en-US"/>
          </a:p>
        </p:txBody>
      </p:sp>
      <p:graphicFrame>
        <p:nvGraphicFramePr>
          <p:cNvPr id="11" name="Chart 10">
            <a:extLst>
              <a:ext uri="{FF2B5EF4-FFF2-40B4-BE49-F238E27FC236}">
                <a16:creationId xmlns:xdr="http://schemas.openxmlformats.org/drawingml/2006/spreadsheetDrawing" xmlns:a16="http://schemas.microsoft.com/office/drawing/2014/main" xmlns="" xmlns:lc="http://schemas.openxmlformats.org/drawingml/2006/lockedCanvas" id="{66BDE615-F0BE-40D1-B5B2-3A48F0F0B783}"/>
              </a:ext>
            </a:extLst>
          </p:cNvPr>
          <p:cNvGraphicFramePr>
            <a:graphicFrameLocks/>
          </p:cNvGraphicFramePr>
          <p:nvPr>
            <p:extLst>
              <p:ext uri="{D42A27DB-BD31-4B8C-83A1-F6EECF244321}">
                <p14:modId xmlns:p14="http://schemas.microsoft.com/office/powerpoint/2010/main" val="2270566756"/>
              </p:ext>
            </p:extLst>
          </p:nvPr>
        </p:nvGraphicFramePr>
        <p:xfrm>
          <a:off x="5362731" y="3018130"/>
          <a:ext cx="3171669" cy="16221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xdr="http://schemas.openxmlformats.org/drawingml/2006/spreadsheetDrawing" xmlns="" xmlns:a16="http://schemas.microsoft.com/office/drawing/2014/main" xmlns:lc="http://schemas.openxmlformats.org/drawingml/2006/lockedCanvas" id="{66BDE615-F0BE-40D1-B5B2-3A48F0F0B783}"/>
              </a:ext>
            </a:extLst>
          </p:cNvPr>
          <p:cNvGraphicFramePr>
            <a:graphicFrameLocks/>
          </p:cNvGraphicFramePr>
          <p:nvPr>
            <p:extLst>
              <p:ext uri="{D42A27DB-BD31-4B8C-83A1-F6EECF244321}">
                <p14:modId xmlns:p14="http://schemas.microsoft.com/office/powerpoint/2010/main" val="4211213035"/>
              </p:ext>
            </p:extLst>
          </p:nvPr>
        </p:nvGraphicFramePr>
        <p:xfrm>
          <a:off x="5361892" y="928913"/>
          <a:ext cx="3975267" cy="15393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 xmlns:xdr="http://schemas.openxmlformats.org/drawingml/2006/spreadsheetDrawing" xmlns:a16="http://schemas.microsoft.com/office/drawing/2014/main" xmlns:lc="http://schemas.openxmlformats.org/drawingml/2006/lockedCanvas" id="{66BDE615-F0BE-40D1-B5B2-3A48F0F0B783}"/>
              </a:ext>
            </a:extLst>
          </p:cNvPr>
          <p:cNvGraphicFramePr>
            <a:graphicFrameLocks/>
          </p:cNvGraphicFramePr>
          <p:nvPr>
            <p:extLst>
              <p:ext uri="{D42A27DB-BD31-4B8C-83A1-F6EECF244321}">
                <p14:modId xmlns:p14="http://schemas.microsoft.com/office/powerpoint/2010/main" val="3169697221"/>
              </p:ext>
            </p:extLst>
          </p:nvPr>
        </p:nvGraphicFramePr>
        <p:xfrm>
          <a:off x="5219200" y="4807104"/>
          <a:ext cx="3924800" cy="1517496"/>
        </p:xfrm>
        <a:graphic>
          <a:graphicData uri="http://schemas.openxmlformats.org/drawingml/2006/chart">
            <c:chart xmlns:c="http://schemas.openxmlformats.org/drawingml/2006/chart" xmlns:r="http://schemas.openxmlformats.org/officeDocument/2006/relationships" r:id="rId5"/>
          </a:graphicData>
        </a:graphic>
      </p:graphicFrame>
      <p:sp>
        <p:nvSpPr>
          <p:cNvPr id="20" name="Rectangular Callout 19"/>
          <p:cNvSpPr/>
          <p:nvPr/>
        </p:nvSpPr>
        <p:spPr>
          <a:xfrm>
            <a:off x="7963810" y="2551655"/>
            <a:ext cx="800441" cy="304800"/>
          </a:xfrm>
          <a:prstGeom prst="wedgeRectCallout">
            <a:avLst>
              <a:gd name="adj1" fmla="val -128625"/>
              <a:gd name="adj2" fmla="val -28392"/>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rgbClr val="FF6600"/>
                </a:solidFill>
                <a:latin typeface="Verdana Pro" panose="020B0604030504040204" pitchFamily="34" charset="0"/>
              </a:rPr>
              <a:t>22</a:t>
            </a:r>
            <a:r>
              <a:rPr lang="lv-LV" b="1" dirty="0">
                <a:solidFill>
                  <a:srgbClr val="FF6600"/>
                </a:solidFill>
                <a:latin typeface="Verdana Pro" panose="020B0604030504040204" pitchFamily="34" charset="0"/>
              </a:rPr>
              <a:t>%</a:t>
            </a:r>
            <a:endParaRPr lang="lv-LV" b="1" dirty="0"/>
          </a:p>
        </p:txBody>
      </p:sp>
      <p:sp>
        <p:nvSpPr>
          <p:cNvPr id="21" name="Rectangular Callout 20"/>
          <p:cNvSpPr/>
          <p:nvPr/>
        </p:nvSpPr>
        <p:spPr>
          <a:xfrm>
            <a:off x="7790092" y="4502304"/>
            <a:ext cx="943856" cy="530944"/>
          </a:xfrm>
          <a:prstGeom prst="wedgeRectCallout">
            <a:avLst>
              <a:gd name="adj1" fmla="val -113041"/>
              <a:gd name="adj2" fmla="val -1343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rgbClr val="FF6600"/>
                </a:solidFill>
                <a:latin typeface="Verdana Pro" panose="020B0604030504040204" pitchFamily="34" charset="0"/>
              </a:rPr>
              <a:t>72</a:t>
            </a:r>
            <a:r>
              <a:rPr lang="lv-LV" b="1" dirty="0">
                <a:solidFill>
                  <a:srgbClr val="FF6600"/>
                </a:solidFill>
                <a:latin typeface="Verdana Pro" panose="020B0604030504040204" pitchFamily="34" charset="0"/>
              </a:rPr>
              <a:t>%</a:t>
            </a:r>
            <a:endParaRPr lang="lv-LV" b="1" dirty="0"/>
          </a:p>
        </p:txBody>
      </p:sp>
      <p:sp>
        <p:nvSpPr>
          <p:cNvPr id="22" name="Rectangular Callout 21"/>
          <p:cNvSpPr/>
          <p:nvPr/>
        </p:nvSpPr>
        <p:spPr>
          <a:xfrm>
            <a:off x="7759790" y="6323143"/>
            <a:ext cx="1004461" cy="473123"/>
          </a:xfrm>
          <a:prstGeom prst="wedgeRectCallout">
            <a:avLst>
              <a:gd name="adj1" fmla="val -113041"/>
              <a:gd name="adj2" fmla="val -1343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rgbClr val="FF6600"/>
                </a:solidFill>
                <a:latin typeface="Verdana Pro" panose="020B0604030504040204" pitchFamily="34" charset="0"/>
              </a:rPr>
              <a:t>100 %</a:t>
            </a:r>
            <a:endParaRPr lang="lv-LV" b="1" dirty="0"/>
          </a:p>
        </p:txBody>
      </p:sp>
      <p:sp>
        <p:nvSpPr>
          <p:cNvPr id="9" name="Title 1"/>
          <p:cNvSpPr>
            <a:spLocks noGrp="1"/>
          </p:cNvSpPr>
          <p:nvPr>
            <p:ph type="title"/>
          </p:nvPr>
        </p:nvSpPr>
        <p:spPr>
          <a:xfrm>
            <a:off x="1798320" y="381000"/>
            <a:ext cx="7040880" cy="710821"/>
          </a:xfrm>
        </p:spPr>
        <p:txBody>
          <a:bodyPr>
            <a:normAutofit/>
          </a:bodyPr>
          <a:lstStyle/>
          <a:p>
            <a:r>
              <a:rPr lang="lv-LV" sz="2000" dirty="0" smtClean="0">
                <a:solidFill>
                  <a:schemeClr val="accent6">
                    <a:lumMod val="75000"/>
                  </a:schemeClr>
                </a:solidFill>
              </a:rPr>
              <a:t>2. KAS </a:t>
            </a:r>
            <a:r>
              <a:rPr lang="lv-LV" sz="2000" dirty="0">
                <a:solidFill>
                  <a:schemeClr val="accent6">
                    <a:lumMod val="75000"/>
                  </a:schemeClr>
                </a:solidFill>
              </a:rPr>
              <a:t>ir SAC: Sociālās vai veselības un sociālās aprūpes iestāde</a:t>
            </a:r>
            <a:r>
              <a:rPr lang="lv-LV" sz="2000" dirty="0" smtClean="0">
                <a:solidFill>
                  <a:schemeClr val="accent6">
                    <a:lumMod val="75000"/>
                  </a:schemeClr>
                </a:solidFill>
              </a:rPr>
              <a:t>? </a:t>
            </a:r>
            <a:endParaRPr lang="lv-LV" sz="2000" b="0" dirty="0" smtClean="0">
              <a:solidFill>
                <a:schemeClr val="accent6">
                  <a:lumMod val="75000"/>
                </a:schemeClr>
              </a:solidFill>
            </a:endParaRPr>
          </a:p>
        </p:txBody>
      </p:sp>
      <p:sp>
        <p:nvSpPr>
          <p:cNvPr id="2" name="Rectangle 1"/>
          <p:cNvSpPr/>
          <p:nvPr/>
        </p:nvSpPr>
        <p:spPr>
          <a:xfrm>
            <a:off x="58643" y="1667573"/>
            <a:ext cx="5121078" cy="1384995"/>
          </a:xfrm>
          <a:prstGeom prst="rect">
            <a:avLst/>
          </a:prstGeom>
        </p:spPr>
        <p:txBody>
          <a:bodyPr wrap="square">
            <a:spAutoFit/>
          </a:bodyPr>
          <a:lstStyle/>
          <a:p>
            <a:pPr marL="342900" indent="-342900">
              <a:buAutoNum type="arabicPeriod"/>
            </a:pPr>
            <a:r>
              <a:rPr lang="lv-LV" sz="1400" dirty="0" smtClean="0">
                <a:latin typeface="Calibri" panose="020F0502020204030204" pitchFamily="34" charset="0"/>
                <a:cs typeface="Calibri" panose="020F0502020204030204" pitchFamily="34" charset="0"/>
              </a:rPr>
              <a:t>SAC pieaug 3</a:t>
            </a:r>
            <a:r>
              <a:rPr lang="lv-LV" sz="1400" dirty="0">
                <a:latin typeface="Calibri" panose="020F0502020204030204" pitchFamily="34" charset="0"/>
                <a:cs typeface="Calibri" panose="020F0502020204030204" pitchFamily="34" charset="0"/>
              </a:rPr>
              <a:t>. un 4.aprūpes </a:t>
            </a:r>
            <a:r>
              <a:rPr lang="lv-LV" sz="1400" dirty="0" smtClean="0">
                <a:latin typeface="Calibri" panose="020F0502020204030204" pitchFamily="34" charset="0"/>
                <a:cs typeface="Calibri" panose="020F0502020204030204" pitchFamily="34" charset="0"/>
              </a:rPr>
              <a:t>līmeņa klientu īpatsvars</a:t>
            </a:r>
          </a:p>
          <a:p>
            <a:pPr marL="342900" indent="-342900">
              <a:buAutoNum type="arabicPeriod"/>
            </a:pPr>
            <a:r>
              <a:rPr lang="lv-LV" sz="1400" dirty="0" smtClean="0">
                <a:latin typeface="Calibri" panose="020F0502020204030204" pitchFamily="34" charset="0"/>
                <a:cs typeface="Calibri" panose="020F0502020204030204" pitchFamily="34" charset="0"/>
              </a:rPr>
              <a:t>Zāļu aprites process ir sarežģīts un atbildīgs ārstniecības process.</a:t>
            </a:r>
          </a:p>
          <a:p>
            <a:pPr marL="342900" indent="-342900">
              <a:buAutoNum type="arabicPeriod"/>
            </a:pPr>
            <a:r>
              <a:rPr lang="lv-LV" sz="1400" dirty="0" smtClean="0">
                <a:latin typeface="Calibri" panose="020F0502020204030204" pitchFamily="34" charset="0"/>
                <a:cs typeface="Calibri" panose="020F0502020204030204" pitchFamily="34" charset="0"/>
              </a:rPr>
              <a:t>Augsta riska klientu/pacientu aprūpe</a:t>
            </a:r>
          </a:p>
          <a:p>
            <a:pPr marL="342900" indent="-342900">
              <a:buAutoNum type="arabicPeriod"/>
            </a:pPr>
            <a:r>
              <a:rPr lang="lv-LV" sz="1400" dirty="0" smtClean="0">
                <a:latin typeface="Calibri" panose="020F0502020204030204" pitchFamily="34" charset="0"/>
                <a:cs typeface="Calibri" panose="020F0502020204030204" pitchFamily="34" charset="0"/>
              </a:rPr>
              <a:t>Aprūpējamie un uzraugāmie klienti </a:t>
            </a:r>
            <a:r>
              <a:rPr lang="lv-LV" sz="1400" dirty="0" smtClean="0">
                <a:latin typeface="Calibri" panose="020F0502020204030204" pitchFamily="34" charset="0"/>
                <a:cs typeface="Calibri" panose="020F0502020204030204" pitchFamily="34" charset="0"/>
              </a:rPr>
              <a:t>ir ar </a:t>
            </a:r>
            <a:r>
              <a:rPr lang="lv-LV" sz="1400" dirty="0" smtClean="0">
                <a:latin typeface="Calibri" panose="020F0502020204030204" pitchFamily="34" charset="0"/>
                <a:cs typeface="Calibri" panose="020F0502020204030204" pitchFamily="34" charset="0"/>
              </a:rPr>
              <a:t>smagām hroniskām saslimšanām</a:t>
            </a:r>
            <a:endParaRPr lang="lv-LV" sz="1400" dirty="0">
              <a:latin typeface="Calibri" panose="020F0502020204030204" pitchFamily="34" charset="0"/>
              <a:cs typeface="Calibri" panose="020F0502020204030204" pitchFamily="34" charset="0"/>
            </a:endParaRPr>
          </a:p>
        </p:txBody>
      </p:sp>
      <p:sp>
        <p:nvSpPr>
          <p:cNvPr id="3" name="TextBox 2"/>
          <p:cNvSpPr txBox="1"/>
          <p:nvPr/>
        </p:nvSpPr>
        <p:spPr>
          <a:xfrm>
            <a:off x="382137" y="1360068"/>
            <a:ext cx="1491114" cy="353943"/>
          </a:xfrm>
          <a:prstGeom prst="rect">
            <a:avLst/>
          </a:prstGeom>
          <a:noFill/>
        </p:spPr>
        <p:txBody>
          <a:bodyPr wrap="none" rtlCol="0">
            <a:spAutoFit/>
          </a:bodyPr>
          <a:lstStyle/>
          <a:p>
            <a:r>
              <a:rPr lang="lv-LV" sz="1600" b="1" dirty="0">
                <a:solidFill>
                  <a:schemeClr val="accent6">
                    <a:lumMod val="75000"/>
                  </a:schemeClr>
                </a:solidFill>
                <a:latin typeface="Verdana" panose="020B0604030504040204" pitchFamily="34" charset="0"/>
                <a:ea typeface="Verdana" panose="020B0604030504040204" pitchFamily="34" charset="0"/>
              </a:rPr>
              <a:t>Riska </a:t>
            </a:r>
            <a:r>
              <a:rPr lang="lv-LV" sz="1600" b="1" dirty="0" smtClean="0">
                <a:solidFill>
                  <a:schemeClr val="accent6">
                    <a:lumMod val="75000"/>
                  </a:schemeClr>
                </a:solidFill>
                <a:latin typeface="Verdana" panose="020B0604030504040204" pitchFamily="34" charset="0"/>
                <a:ea typeface="Verdana" panose="020B0604030504040204" pitchFamily="34" charset="0"/>
              </a:rPr>
              <a:t>zona</a:t>
            </a:r>
            <a:r>
              <a:rPr lang="lv-LV" dirty="0" smtClean="0"/>
              <a:t>:</a:t>
            </a:r>
            <a:endParaRPr lang="lv-LV" dirty="0"/>
          </a:p>
        </p:txBody>
      </p:sp>
      <p:sp>
        <p:nvSpPr>
          <p:cNvPr id="13" name="Rectangle 12"/>
          <p:cNvSpPr/>
          <p:nvPr/>
        </p:nvSpPr>
        <p:spPr>
          <a:xfrm>
            <a:off x="-1027" y="3585813"/>
            <a:ext cx="5319787" cy="2462213"/>
          </a:xfrm>
          <a:prstGeom prst="rect">
            <a:avLst/>
          </a:prstGeom>
        </p:spPr>
        <p:txBody>
          <a:bodyPr wrap="square">
            <a:spAutoFit/>
          </a:bodyPr>
          <a:lstStyle/>
          <a:p>
            <a:pPr marL="342900" indent="-342900">
              <a:buAutoNum type="arabicPeriod"/>
            </a:pPr>
            <a:r>
              <a:rPr lang="lv-LV" sz="1400" dirty="0" smtClean="0">
                <a:latin typeface="Calibri" panose="020F0502020204030204" pitchFamily="34" charset="0"/>
                <a:cs typeface="Calibri" panose="020F0502020204030204" pitchFamily="34" charset="0"/>
              </a:rPr>
              <a:t>Ja SAC ir pansija ar 1.aprūpes līmeņa klientiem un nelielu 2.aprūpes </a:t>
            </a:r>
            <a:r>
              <a:rPr lang="lv-LV" sz="1400" dirty="0">
                <a:latin typeface="Calibri" panose="020F0502020204030204" pitchFamily="34" charset="0"/>
                <a:cs typeface="Calibri" panose="020F0502020204030204" pitchFamily="34" charset="0"/>
              </a:rPr>
              <a:t>līmeņa </a:t>
            </a:r>
            <a:r>
              <a:rPr lang="lv-LV" sz="1400" dirty="0" smtClean="0">
                <a:latin typeface="Calibri" panose="020F0502020204030204" pitchFamily="34" charset="0"/>
                <a:cs typeface="Calibri" panose="020F0502020204030204" pitchFamily="34" charset="0"/>
              </a:rPr>
              <a:t>klientu īpatsvaru </a:t>
            </a:r>
            <a:r>
              <a:rPr lang="lv-LV" sz="1400" dirty="0" smtClean="0">
                <a:latin typeface="Calibri" panose="020F0502020204030204" pitchFamily="34" charset="0"/>
                <a:cs typeface="Calibri" panose="020F0502020204030204" pitchFamily="34" charset="0"/>
              </a:rPr>
              <a:t>(piemēram, līdz </a:t>
            </a:r>
            <a:r>
              <a:rPr lang="lv-LV" sz="1400" dirty="0" smtClean="0">
                <a:latin typeface="Calibri" panose="020F0502020204030204" pitchFamily="34" charset="0"/>
                <a:cs typeface="Calibri" panose="020F0502020204030204" pitchFamily="34" charset="0"/>
              </a:rPr>
              <a:t>25% ?) – tā nav ārstniecības iestāde </a:t>
            </a:r>
          </a:p>
          <a:p>
            <a:pPr marL="342900" indent="-342900">
              <a:buAutoNum type="arabicPeriod"/>
            </a:pPr>
            <a:r>
              <a:rPr lang="lv-LV" sz="1400" dirty="0" smtClean="0">
                <a:latin typeface="Calibri" panose="020F0502020204030204" pitchFamily="34" charset="0"/>
                <a:cs typeface="Calibri" panose="020F0502020204030204" pitchFamily="34" charset="0"/>
              </a:rPr>
              <a:t>Ja SAC ir vairāk nekā  10%  3.un 4. aprūpes līmeņa klientu – jābūt reģistrētam Veselības punktam/ ĀI</a:t>
            </a:r>
          </a:p>
          <a:p>
            <a:pPr marL="342900" indent="-342900">
              <a:buAutoNum type="arabicPeriod"/>
            </a:pPr>
            <a:r>
              <a:rPr lang="lv-LV" sz="1400" dirty="0" smtClean="0">
                <a:latin typeface="Calibri" panose="020F0502020204030204" pitchFamily="34" charset="0"/>
                <a:cs typeface="Calibri" panose="020F0502020204030204" pitchFamily="34" charset="0"/>
              </a:rPr>
              <a:t>Ja SAC ir centralizēta Zāļu sadale – jābūt reģistrētam Veselības punktam/ĀI</a:t>
            </a:r>
          </a:p>
          <a:p>
            <a:pPr marL="342900" indent="-342900">
              <a:buAutoNum type="arabicPeriod"/>
            </a:pPr>
            <a:r>
              <a:rPr lang="lv-LV" sz="1400" dirty="0" smtClean="0">
                <a:latin typeface="Calibri" panose="020F0502020204030204" pitchFamily="34" charset="0"/>
                <a:cs typeface="Calibri" panose="020F0502020204030204" pitchFamily="34" charset="0"/>
              </a:rPr>
              <a:t>Pandēmijas drošības pasākumi apliecina, ka uz SAC ir attiecināmi ĀI iestādes prasības</a:t>
            </a:r>
          </a:p>
          <a:p>
            <a:pPr marL="342900" indent="-342900">
              <a:buAutoNum type="arabicPeriod"/>
            </a:pPr>
            <a:r>
              <a:rPr lang="lv-LV" sz="1400" dirty="0" smtClean="0">
                <a:latin typeface="Calibri" panose="020F0502020204030204" pitchFamily="34" charset="0"/>
                <a:cs typeface="Calibri" panose="020F0502020204030204" pitchFamily="34" charset="0"/>
              </a:rPr>
              <a:t>Ja māsa izpilda māsas funkcijas – tad tā ir ĀI. </a:t>
            </a:r>
            <a:r>
              <a:rPr lang="lv-LV" sz="1400" dirty="0" smtClean="0">
                <a:latin typeface="Calibri" panose="020F0502020204030204" pitchFamily="34" charset="0"/>
                <a:cs typeface="Calibri" panose="020F0502020204030204" pitchFamily="34" charset="0"/>
              </a:rPr>
              <a:t>Tad arī māsai </a:t>
            </a:r>
            <a:r>
              <a:rPr lang="lv-LV" sz="1400" dirty="0" smtClean="0">
                <a:latin typeface="Calibri" panose="020F0502020204030204" pitchFamily="34" charset="0"/>
                <a:cs typeface="Calibri" panose="020F0502020204030204" pitchFamily="34" charset="0"/>
              </a:rPr>
              <a:t>jābūt sertificētai vai jāstrādā sertificētas māsas noformētā uzraudzībā</a:t>
            </a:r>
            <a:endParaRPr lang="lv-LV" sz="1400" dirty="0">
              <a:latin typeface="Calibri" panose="020F0502020204030204" pitchFamily="34" charset="0"/>
              <a:cs typeface="Calibri" panose="020F0502020204030204" pitchFamily="34" charset="0"/>
            </a:endParaRPr>
          </a:p>
        </p:txBody>
      </p:sp>
      <p:sp>
        <p:nvSpPr>
          <p:cNvPr id="14" name="TextBox 13"/>
          <p:cNvSpPr txBox="1"/>
          <p:nvPr/>
        </p:nvSpPr>
        <p:spPr>
          <a:xfrm>
            <a:off x="382137" y="3286717"/>
            <a:ext cx="2505814" cy="338554"/>
          </a:xfrm>
          <a:prstGeom prst="rect">
            <a:avLst/>
          </a:prstGeom>
          <a:noFill/>
        </p:spPr>
        <p:txBody>
          <a:bodyPr wrap="none" rtlCol="0">
            <a:spAutoFit/>
          </a:bodyPr>
          <a:lstStyle/>
          <a:p>
            <a:r>
              <a:rPr lang="lv-LV" sz="1600" b="1" dirty="0">
                <a:solidFill>
                  <a:schemeClr val="accent6">
                    <a:lumMod val="75000"/>
                  </a:schemeClr>
                </a:solidFill>
                <a:latin typeface="Verdana" panose="020B0604030504040204" pitchFamily="34" charset="0"/>
                <a:ea typeface="Verdana" panose="020B0604030504040204" pitchFamily="34" charset="0"/>
              </a:rPr>
              <a:t>Inspekcijas ieskatā:</a:t>
            </a:r>
          </a:p>
        </p:txBody>
      </p:sp>
    </p:spTree>
    <p:extLst>
      <p:ext uri="{BB962C8B-B14F-4D97-AF65-F5344CB8AC3E}">
        <p14:creationId xmlns:p14="http://schemas.microsoft.com/office/powerpoint/2010/main" val="925551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9599</TotalTime>
  <Words>3416</Words>
  <Application>Microsoft Office PowerPoint</Application>
  <PresentationFormat>On-screen Show (4:3)</PresentationFormat>
  <Paragraphs>697</Paragraphs>
  <Slides>40</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Calibri</vt:lpstr>
      <vt:lpstr>Calibri Light</vt:lpstr>
      <vt:lpstr>Times New Roman</vt:lpstr>
      <vt:lpstr>Verdana</vt:lpstr>
      <vt:lpstr>Verdana Pro</vt:lpstr>
      <vt:lpstr>Wingdings</vt:lpstr>
      <vt:lpstr>89_Prezentacija_templateLV</vt:lpstr>
      <vt:lpstr>Office Theme</vt:lpstr>
      <vt:lpstr>Sociālās aprūpes iestāžu audits/pārbaude 2020</vt:lpstr>
      <vt:lpstr>SAPNIS/IECERE/CIEŅPILNA DZĪVES NORMA</vt:lpstr>
      <vt:lpstr>Auditējamās jomas</vt:lpstr>
      <vt:lpstr>Pirmie 3 novērtējumi</vt:lpstr>
      <vt:lpstr>Reitinga veidošana</vt:lpstr>
      <vt:lpstr>Jautājumi pārdomām un risku zonas</vt:lpstr>
      <vt:lpstr>Riska jomas: «TOP» nozīmīgākās </vt:lpstr>
      <vt:lpstr>1. KAS ir SAC: Mājas  vai  Ārstniecības iestāde ?</vt:lpstr>
      <vt:lpstr>2. KAS ir SAC: Sociālās vai veselības un sociālās aprūpes iestāde? </vt:lpstr>
      <vt:lpstr>3. Ģimenes ārsta loma SAC klientiem </vt:lpstr>
      <vt:lpstr>PowerPoint Presentation</vt:lpstr>
      <vt:lpstr>4. Vai un kā SAC pārstāv Klienta intereses veselības aprūpes jautājumos?</vt:lpstr>
      <vt:lpstr>5. ZĀĻU APRITE</vt:lpstr>
      <vt:lpstr>PowerPoint Presentation</vt:lpstr>
      <vt:lpstr>Kļūdas rekomendāciju ievērošanas turpināšanā – nav ģimenes ārsta pārraudzības, zāļu kļūdas</vt:lpstr>
      <vt:lpstr>PowerPoint Presentation</vt:lpstr>
      <vt:lpstr>PowerPoint Presentation</vt:lpstr>
      <vt:lpstr>PowerPoint Presentation</vt:lpstr>
      <vt:lpstr>PowerPoint Presentation</vt:lpstr>
      <vt:lpstr>PowerPoint Presentation</vt:lpstr>
      <vt:lpstr>Zāļu marķēšana: klienta 2 identifikatori un …. medikamenta nosaukumi</vt:lpstr>
      <vt:lpstr>6. Medicīniskā dokumentācija/Medicīniskie ieraksti (ambulatora karte vai slimības vēsture? Vai cits?)</vt:lpstr>
      <vt:lpstr>PowerPoint Presentation</vt:lpstr>
      <vt:lpstr>7., 8., un 9.</vt:lpstr>
      <vt:lpstr>PowerPoint Presentation</vt:lpstr>
      <vt:lpstr>Reti kur ir kritiena protokols, bet nav kritienu profilakses protokola (klienta novērtēšana iestājoties)</vt:lpstr>
      <vt:lpstr>10. Kvalitātes vadības sistēmas rīku nepietiekoša izmantošana</vt:lpstr>
      <vt:lpstr>Sūdzību reģistrs, iesniegšana un analīze</vt:lpstr>
      <vt:lpstr>PowerPoint Presentation</vt:lpstr>
      <vt:lpstr>Darbs pie kvalitātes kritērijiem, t.sk. veselības aprūpē (uzmetums) </vt:lpstr>
      <vt:lpstr>PowerPoint Presentation</vt:lpstr>
      <vt:lpstr>PowerPoint Presentation</vt:lpstr>
      <vt:lpstr>PowerPoint Presentation</vt:lpstr>
      <vt:lpstr>PowerPoint Presentation</vt:lpstr>
      <vt:lpstr>Šķetināmie jautājumi…</vt:lpstr>
      <vt:lpstr>Ārstniecības likums, Sociālo pakalpojumu un sociālās palīdzības likums, Veselības aprūpes finansēšanas likums.., MK noteikumi 220 u.c.</vt:lpstr>
      <vt:lpstr>Pacientu tiesību likums 15.pants. Pacienta pienākumi  </vt:lpstr>
      <vt:lpstr>VAI SAI notiek ārstniecības process?  MK 220 Zāļu iegādes, uzglabāšanas, izlietošanas, uzskaites un iznīcināšanas kārtība ĀI un SAI</vt:lpstr>
      <vt:lpstr>MK 220</vt:lpstr>
      <vt:lpstr>Inspekcijas veiktās SAC aptaujas dati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Dagnija</dc:creator>
  <cp:lastModifiedBy>Viktorija Zefīrova-Tačinska</cp:lastModifiedBy>
  <cp:revision>704</cp:revision>
  <cp:lastPrinted>2020-10-20T12:47:10Z</cp:lastPrinted>
  <dcterms:created xsi:type="dcterms:W3CDTF">2014-11-20T14:46:47Z</dcterms:created>
  <dcterms:modified xsi:type="dcterms:W3CDTF">2020-11-26T07:52:21Z</dcterms:modified>
</cp:coreProperties>
</file>