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6" r:id="rId3"/>
    <p:sldId id="334" r:id="rId4"/>
    <p:sldId id="335" r:id="rId5"/>
    <p:sldId id="338" r:id="rId6"/>
    <p:sldId id="339" r:id="rId7"/>
    <p:sldId id="336" r:id="rId8"/>
    <p:sldId id="333" r:id="rId9"/>
    <p:sldId id="337" r:id="rId10"/>
  </p:sldIdLst>
  <p:sldSz cx="12192000" cy="6858000"/>
  <p:notesSz cx="6735763" cy="9869488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E7E7FF"/>
    <a:srgbClr val="CC99FF"/>
    <a:srgbClr val="CCCCFF"/>
    <a:srgbClr val="92B54B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666" autoAdjust="0"/>
  </p:normalViewPr>
  <p:slideViewPr>
    <p:cSldViewPr snapToGrid="0" snapToObjects="1">
      <p:cViewPr varScale="1">
        <p:scale>
          <a:sx n="61" d="100"/>
          <a:sy n="61" d="100"/>
        </p:scale>
        <p:origin x="150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98780832017942E-2"/>
          <c:y val="3.0971516997550689E-2"/>
          <c:w val="0.8907406234338634"/>
          <c:h val="0.76878615259166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Sheet2!$J$1</c:f>
              <c:strCache>
                <c:ptCount val="1"/>
                <c:pt idx="0">
                  <c:v>Izglītojamo ar speciālām vajadzībām skaits, kuri iekļauti vispārējās izglītības iestādē 1. - 12. klasē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Sheet2!$I$2:$I$9</c:f>
              <c:strCache>
                <c:ptCount val="8"/>
                <c:pt idx="1">
                  <c:v>2014./2015.</c:v>
                </c:pt>
                <c:pt idx="2">
                  <c:v>2015./2016.</c:v>
                </c:pt>
                <c:pt idx="3">
                  <c:v>2016./2017.</c:v>
                </c:pt>
                <c:pt idx="4">
                  <c:v>2017./2018.</c:v>
                </c:pt>
                <c:pt idx="5">
                  <c:v>2018./ 2019.</c:v>
                </c:pt>
                <c:pt idx="6">
                  <c:v>2019./ 2020.</c:v>
                </c:pt>
                <c:pt idx="7">
                  <c:v>2020./ 2021.</c:v>
                </c:pt>
              </c:strCache>
            </c:strRef>
          </c:cat>
          <c:val>
            <c:numRef>
              <c:f>Sheet2!$J$2:$J$9</c:f>
              <c:numCache>
                <c:formatCode>General</c:formatCode>
                <c:ptCount val="8"/>
                <c:pt idx="1">
                  <c:v>5156</c:v>
                </c:pt>
                <c:pt idx="2">
                  <c:v>5640</c:v>
                </c:pt>
                <c:pt idx="3">
                  <c:v>6142</c:v>
                </c:pt>
                <c:pt idx="4">
                  <c:v>6313</c:v>
                </c:pt>
                <c:pt idx="5">
                  <c:v>6464</c:v>
                </c:pt>
                <c:pt idx="6">
                  <c:v>6621</c:v>
                </c:pt>
                <c:pt idx="7">
                  <c:v>7360</c:v>
                </c:pt>
              </c:numCache>
            </c:numRef>
          </c:val>
        </c:ser>
        <c:ser>
          <c:idx val="1"/>
          <c:order val="1"/>
          <c:tx>
            <c:strRef>
              <c:f>Sheet2!$K$1</c:f>
              <c:strCache>
                <c:ptCount val="1"/>
                <c:pt idx="0">
                  <c:v>Izglītojamo ar speciālām vajadzībām skaits speciālajās skolās 1. -12. klasē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Sheet2!$I$2:$I$9</c:f>
              <c:strCache>
                <c:ptCount val="8"/>
                <c:pt idx="1">
                  <c:v>2014./2015.</c:v>
                </c:pt>
                <c:pt idx="2">
                  <c:v>2015./2016.</c:v>
                </c:pt>
                <c:pt idx="3">
                  <c:v>2016./2017.</c:v>
                </c:pt>
                <c:pt idx="4">
                  <c:v>2017./2018.</c:v>
                </c:pt>
                <c:pt idx="5">
                  <c:v>2018./ 2019.</c:v>
                </c:pt>
                <c:pt idx="6">
                  <c:v>2019./ 2020.</c:v>
                </c:pt>
                <c:pt idx="7">
                  <c:v>2020./ 2021.</c:v>
                </c:pt>
              </c:strCache>
            </c:strRef>
          </c:cat>
          <c:val>
            <c:numRef>
              <c:f>Sheet2!$K$2:$K$9</c:f>
              <c:numCache>
                <c:formatCode>General</c:formatCode>
                <c:ptCount val="8"/>
                <c:pt idx="1">
                  <c:v>5857</c:v>
                </c:pt>
                <c:pt idx="2">
                  <c:v>5830</c:v>
                </c:pt>
                <c:pt idx="3">
                  <c:v>5855</c:v>
                </c:pt>
                <c:pt idx="4">
                  <c:v>5735</c:v>
                </c:pt>
                <c:pt idx="5">
                  <c:v>5708</c:v>
                </c:pt>
                <c:pt idx="6">
                  <c:v>5664</c:v>
                </c:pt>
                <c:pt idx="7">
                  <c:v>4506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871968"/>
        <c:axId val="481872360"/>
      </c:barChart>
      <c:lineChart>
        <c:grouping val="standard"/>
        <c:varyColors val="0"/>
        <c:ser>
          <c:idx val="2"/>
          <c:order val="2"/>
          <c:tx>
            <c:strRef>
              <c:f>Sheet2!$L$1</c:f>
              <c:strCache>
                <c:ptCount val="1"/>
                <c:pt idx="0">
                  <c:v>Izglītojamo skaits ar speciālām vajadzībām KOPĀ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Sheet2!$I$2:$I$9</c:f>
              <c:strCache>
                <c:ptCount val="8"/>
                <c:pt idx="1">
                  <c:v>2014./2015.</c:v>
                </c:pt>
                <c:pt idx="2">
                  <c:v>2015./2016.</c:v>
                </c:pt>
                <c:pt idx="3">
                  <c:v>2016./2017.</c:v>
                </c:pt>
                <c:pt idx="4">
                  <c:v>2017./2018.</c:v>
                </c:pt>
                <c:pt idx="5">
                  <c:v>2018./ 2019.</c:v>
                </c:pt>
                <c:pt idx="6">
                  <c:v>2019./ 2020.</c:v>
                </c:pt>
                <c:pt idx="7">
                  <c:v>2020./ 2021.</c:v>
                </c:pt>
              </c:strCache>
            </c:strRef>
          </c:cat>
          <c:val>
            <c:numRef>
              <c:f>Sheet2!$L$2:$L$9</c:f>
              <c:numCache>
                <c:formatCode>General</c:formatCode>
                <c:ptCount val="8"/>
                <c:pt idx="1">
                  <c:v>11013</c:v>
                </c:pt>
                <c:pt idx="2">
                  <c:v>11470</c:v>
                </c:pt>
                <c:pt idx="3">
                  <c:v>11997</c:v>
                </c:pt>
                <c:pt idx="4">
                  <c:v>12048</c:v>
                </c:pt>
                <c:pt idx="5">
                  <c:v>12172</c:v>
                </c:pt>
                <c:pt idx="6">
                  <c:v>12285</c:v>
                </c:pt>
                <c:pt idx="7">
                  <c:v>11866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862952"/>
        <c:axId val="481874320"/>
      </c:lineChart>
      <c:catAx>
        <c:axId val="48187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81872360"/>
        <c:crosses val="autoZero"/>
        <c:auto val="1"/>
        <c:lblAlgn val="ctr"/>
        <c:lblOffset val="100"/>
        <c:noMultiLvlLbl val="0"/>
      </c:catAx>
      <c:valAx>
        <c:axId val="481872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81871968"/>
        <c:crosses val="autoZero"/>
        <c:crossBetween val="between"/>
      </c:valAx>
      <c:valAx>
        <c:axId val="4818743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81862952"/>
        <c:crosses val="max"/>
        <c:crossBetween val="between"/>
      </c:valAx>
      <c:catAx>
        <c:axId val="481862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1874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685661226146803E-2"/>
          <c:y val="0.90676008174176537"/>
          <c:w val="0.86662867754770645"/>
          <c:h val="8.2344447857023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iekļautie!$A$4</c:f>
              <c:strCache>
                <c:ptCount val="1"/>
                <c:pt idx="0">
                  <c:v>Speciālajās skolās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iekļautie!$B$3:$J$3</c:f>
              <c:strCache>
                <c:ptCount val="9"/>
                <c:pt idx="0">
                  <c:v>ar redzes traucējumiem (51)</c:v>
                </c:pt>
                <c:pt idx="1">
                  <c:v>ar dzirdes traucējumiem (52)</c:v>
                </c:pt>
                <c:pt idx="2">
                  <c:v>ar fiziskās attīstības traucējumiem (53)</c:v>
                </c:pt>
                <c:pt idx="3">
                  <c:v>ar somatiskām saslimšanām (54)</c:v>
                </c:pt>
                <c:pt idx="4">
                  <c:v>ar valodas traucējumiem (55)</c:v>
                </c:pt>
                <c:pt idx="5">
                  <c:v>ar mācīšanās traucējumiem (56)</c:v>
                </c:pt>
                <c:pt idx="6">
                  <c:v>ar garīgās veselības traucējumiem (57)</c:v>
                </c:pt>
                <c:pt idx="7">
                  <c:v>ar garīgās attīstības traucējumiem (58)</c:v>
                </c:pt>
                <c:pt idx="8">
                  <c:v>ar vairākiem attīstības traucējumiem (59)</c:v>
                </c:pt>
              </c:strCache>
            </c:strRef>
          </c:cat>
          <c:val>
            <c:numRef>
              <c:f>iekļautie!$B$4:$J$4</c:f>
              <c:numCache>
                <c:formatCode>General</c:formatCode>
                <c:ptCount val="9"/>
                <c:pt idx="0">
                  <c:v>77</c:v>
                </c:pt>
                <c:pt idx="1">
                  <c:v>138</c:v>
                </c:pt>
                <c:pt idx="2">
                  <c:v>27</c:v>
                </c:pt>
                <c:pt idx="3">
                  <c:v>35</c:v>
                </c:pt>
                <c:pt idx="4">
                  <c:v>60</c:v>
                </c:pt>
                <c:pt idx="5">
                  <c:v>184</c:v>
                </c:pt>
                <c:pt idx="6">
                  <c:v>482</c:v>
                </c:pt>
                <c:pt idx="7">
                  <c:v>2017</c:v>
                </c:pt>
                <c:pt idx="8">
                  <c:v>1472</c:v>
                </c:pt>
              </c:numCache>
            </c:numRef>
          </c:val>
        </c:ser>
        <c:ser>
          <c:idx val="1"/>
          <c:order val="1"/>
          <c:tx>
            <c:strRef>
              <c:f>iekļautie!$A$5</c:f>
              <c:strCache>
                <c:ptCount val="1"/>
                <c:pt idx="0">
                  <c:v>Vispārizglītojošās skolās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iekļautie!$B$3:$J$3</c:f>
              <c:strCache>
                <c:ptCount val="9"/>
                <c:pt idx="0">
                  <c:v>ar redzes traucējumiem (51)</c:v>
                </c:pt>
                <c:pt idx="1">
                  <c:v>ar dzirdes traucējumiem (52)</c:v>
                </c:pt>
                <c:pt idx="2">
                  <c:v>ar fiziskās attīstības traucējumiem (53)</c:v>
                </c:pt>
                <c:pt idx="3">
                  <c:v>ar somatiskām saslimšanām (54)</c:v>
                </c:pt>
                <c:pt idx="4">
                  <c:v>ar valodas traucējumiem (55)</c:v>
                </c:pt>
                <c:pt idx="5">
                  <c:v>ar mācīšanās traucējumiem (56)</c:v>
                </c:pt>
                <c:pt idx="6">
                  <c:v>ar garīgās veselības traucējumiem (57)</c:v>
                </c:pt>
                <c:pt idx="7">
                  <c:v>ar garīgās attīstības traucējumiem (58)</c:v>
                </c:pt>
                <c:pt idx="8">
                  <c:v>ar vairākiem attīstības traucējumiem (59)</c:v>
                </c:pt>
              </c:strCache>
            </c:strRef>
          </c:cat>
          <c:val>
            <c:numRef>
              <c:f>iekļautie!$B$5:$J$5</c:f>
              <c:numCache>
                <c:formatCode>General</c:formatCode>
                <c:ptCount val="9"/>
                <c:pt idx="0">
                  <c:v>2</c:v>
                </c:pt>
                <c:pt idx="1">
                  <c:v>16</c:v>
                </c:pt>
                <c:pt idx="2">
                  <c:v>357</c:v>
                </c:pt>
                <c:pt idx="3">
                  <c:v>11</c:v>
                </c:pt>
                <c:pt idx="4">
                  <c:v>767</c:v>
                </c:pt>
                <c:pt idx="5">
                  <c:v>5166</c:v>
                </c:pt>
                <c:pt idx="6">
                  <c:v>32</c:v>
                </c:pt>
                <c:pt idx="7">
                  <c:v>889</c:v>
                </c:pt>
                <c:pt idx="8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2651664"/>
        <c:axId val="262654016"/>
      </c:barChart>
      <c:catAx>
        <c:axId val="262651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262654016"/>
        <c:crosses val="autoZero"/>
        <c:auto val="1"/>
        <c:lblAlgn val="ctr"/>
        <c:lblOffset val="100"/>
        <c:noMultiLvlLbl val="0"/>
      </c:catAx>
      <c:valAx>
        <c:axId val="262654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26265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5447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5447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pPr>
              <a:defRPr/>
            </a:pPr>
            <a:fld id="{53B2CC85-BBF4-4107-8ADD-53D67458E57F}" type="datetimeFigureOut">
              <a:rPr lang="lv-LV"/>
              <a:pPr>
                <a:defRPr/>
              </a:pPr>
              <a:t>08.12.2020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042"/>
            <a:ext cx="2919565" cy="49544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4042"/>
            <a:ext cx="2919565" cy="49544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pPr>
              <a:defRPr/>
            </a:pPr>
            <a:fld id="{DB99B625-686B-4557-88B9-563E7944988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9227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defTabSz="9394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9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E9A47E8-854F-4033-A257-4DCDA294D7EB}" type="datetimeFigureOut">
              <a:rPr lang="lv-LV" altLang="lv-LV"/>
              <a:pPr>
                <a:defRPr/>
              </a:pPr>
              <a:t>08.12.2020</a:t>
            </a:fld>
            <a:endParaRPr lang="lv-LV" alt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2" y="4687810"/>
            <a:ext cx="5389240" cy="4441663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042"/>
            <a:ext cx="2919565" cy="49386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defTabSz="9394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6" y="9374042"/>
            <a:ext cx="2919565" cy="493868"/>
          </a:xfrm>
          <a:prstGeom prst="rect">
            <a:avLst/>
          </a:prstGeom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56B739-765C-4D15-BEDE-9AA7A739819E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188846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09E78E4-4C52-480A-A944-C8E53561B00F}" type="slidenum">
              <a:rPr lang="lv-LV" altLang="lv-LV" smtClean="0"/>
              <a:pPr/>
              <a:t>1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103954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1765F43-8184-4C0C-9739-BB0809724C65}" type="slidenum">
              <a:rPr lang="lv-LV" altLang="lv-LV" smtClean="0"/>
              <a:pPr/>
              <a:t>2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383199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1765F43-8184-4C0C-9739-BB0809724C65}" type="slidenum">
              <a:rPr lang="lv-LV" altLang="lv-LV" smtClean="0"/>
              <a:pPr/>
              <a:t>3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202654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B633FB7-B8F4-4793-9F30-0F96B90E5B45}" type="slidenum">
              <a:rPr lang="lv-LV" altLang="lv-LV" smtClean="0"/>
              <a:pPr/>
              <a:t>4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23780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1765F43-8184-4C0C-9739-BB0809724C65}" type="slidenum">
              <a:rPr lang="lv-LV" altLang="lv-LV" smtClean="0"/>
              <a:pPr/>
              <a:t>5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105426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1765F43-8184-4C0C-9739-BB0809724C65}" type="slidenum">
              <a:rPr lang="lv-LV" altLang="lv-LV" smtClean="0"/>
              <a:pPr/>
              <a:t>6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319401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1765F43-8184-4C0C-9739-BB0809724C65}" type="slidenum">
              <a:rPr lang="lv-LV" altLang="lv-LV" smtClean="0"/>
              <a:pPr/>
              <a:t>7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2280384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B633FB7-B8F4-4793-9F30-0F96B90E5B45}" type="slidenum">
              <a:rPr lang="lv-LV" altLang="lv-LV" smtClean="0"/>
              <a:pPr/>
              <a:t>8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341339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B633FB7-B8F4-4793-9F30-0F96B90E5B45}" type="slidenum">
              <a:rPr lang="lv-LV" altLang="lv-LV" smtClean="0"/>
              <a:pPr/>
              <a:t>9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148218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0"/>
            <a:ext cx="503872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58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8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997BAE-0061-4E73-9642-3C16E838FEF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9368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CB4275C-E4D6-4111-9DBF-D9639D80E90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4614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10E5792-A6A5-49DF-80EB-6A0CBC9D85C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4360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44176B5-926E-4BFE-9A26-395C84FB55B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0021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20A72D8-037C-43F1-BDEA-27C9FA5DD40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970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F024064-6178-47FF-BAC2-80255019632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5170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1FA7D88-8A3E-47B3-809B-A671A76098F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9574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9BEFC76-D54B-4EEF-AFA7-AE4D978439F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784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0"/>
            <a:ext cx="503872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74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DEF350-266A-4CA8-90A2-8DF801F4736A}" type="datetime1">
              <a:rPr lang="en-US" altLang="lv-LV"/>
              <a:pPr>
                <a:defRPr/>
              </a:pPr>
              <a:t>12/8/2020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3120C8-2C36-413D-B9EC-44443AE8834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0" r:id="rId1"/>
    <p:sldLayoutId id="2147485931" r:id="rId2"/>
    <p:sldLayoutId id="2147485932" r:id="rId3"/>
    <p:sldLayoutId id="2147485933" r:id="rId4"/>
    <p:sldLayoutId id="2147485934" r:id="rId5"/>
    <p:sldLayoutId id="2147485935" r:id="rId6"/>
    <p:sldLayoutId id="2147485936" r:id="rId7"/>
    <p:sldLayoutId id="2147485937" r:id="rId8"/>
    <p:sldLayoutId id="2147485938" r:id="rId9"/>
    <p:sldLayoutId id="2147485939" r:id="rId10"/>
    <p:sldLayoutId id="21474859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6600825"/>
            <a:ext cx="12239626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0"/>
            <a:ext cx="27305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1"/>
          <p:cNvSpPr txBox="1">
            <a:spLocks/>
          </p:cNvSpPr>
          <p:nvPr/>
        </p:nvSpPr>
        <p:spPr bwMode="auto">
          <a:xfrm>
            <a:off x="108731" y="3642818"/>
            <a:ext cx="1119505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lv-LV" sz="36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Iekļaujošās</a:t>
            </a:r>
            <a:r>
              <a:rPr lang="en-US" altLang="lv-LV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lv-LV" sz="36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izglītības</a:t>
            </a:r>
            <a:r>
              <a:rPr lang="en-US" altLang="lv-LV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lv-LV" sz="36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attīstība</a:t>
            </a:r>
            <a:endParaRPr lang="lv-LV" altLang="lv-LV" sz="3600" b="1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v-LV" altLang="lv-LV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v-LV" altLang="lv-LV" sz="3600" b="1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lv-LV" altLang="lv-LV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Sociālās iekļaušanas politikas koordinācijas </a:t>
            </a:r>
            <a:r>
              <a:rPr lang="lv-LV" altLang="lv-LV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komitejas</a:t>
            </a:r>
            <a:endParaRPr lang="en-US" altLang="lv-LV" sz="2400" b="1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lv-LV" altLang="lv-LV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sēde</a:t>
            </a:r>
            <a:r>
              <a:rPr lang="en-US" altLang="lv-LV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09.12</a:t>
            </a:r>
            <a:r>
              <a:rPr lang="lv-LV" altLang="lv-LV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.2020.</a:t>
            </a:r>
            <a:endParaRPr lang="lv-LV" altLang="lv-LV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4959" r="226" b="-2"/>
          <a:stretch>
            <a:fillRect/>
          </a:stretch>
        </p:blipFill>
        <p:spPr bwMode="auto">
          <a:xfrm>
            <a:off x="0" y="-22225"/>
            <a:ext cx="121983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39538" y="6196013"/>
            <a:ext cx="40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C7BF41F-F0C2-44EA-B809-DDCF8833EA04}" type="slidenum">
              <a:rPr lang="en-US" altLang="lv-LV" smtClean="0"/>
              <a:pPr/>
              <a:t>2</a:t>
            </a:fld>
            <a:endParaRPr lang="en-US" altLang="lv-LV" smtClean="0"/>
          </a:p>
        </p:txBody>
      </p:sp>
      <p:pic>
        <p:nvPicPr>
          <p:cNvPr id="225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12430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itle 1"/>
          <p:cNvSpPr txBox="1">
            <a:spLocks/>
          </p:cNvSpPr>
          <p:nvPr/>
        </p:nvSpPr>
        <p:spPr bwMode="auto">
          <a:xfrm>
            <a:off x="2459038" y="129832"/>
            <a:ext cx="9234487" cy="95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lv-LV" sz="2800" dirty="0">
                <a:solidFill>
                  <a:srgbClr val="7030A0"/>
                </a:solidFill>
              </a:rPr>
              <a:t>Izglītojamo ar speciālām </a:t>
            </a:r>
            <a:r>
              <a:rPr lang="lv-LV" sz="2800" dirty="0" smtClean="0">
                <a:solidFill>
                  <a:srgbClr val="7030A0"/>
                </a:solidFill>
              </a:rPr>
              <a:t>vajadzībām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lv-LV" sz="2800" dirty="0" smtClean="0">
                <a:solidFill>
                  <a:srgbClr val="7030A0"/>
                </a:solidFill>
              </a:rPr>
              <a:t>sadalījums </a:t>
            </a:r>
            <a:r>
              <a:rPr lang="lv-LV" sz="2800" dirty="0">
                <a:solidFill>
                  <a:srgbClr val="7030A0"/>
                </a:solidFill>
              </a:rPr>
              <a:t>vispārizglītojošās skolās un speciālajās skolās</a:t>
            </a:r>
            <a:endParaRPr lang="lv-LV" altLang="lv-LV" sz="2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23935955"/>
              </p:ext>
            </p:extLst>
          </p:nvPr>
        </p:nvGraphicFramePr>
        <p:xfrm>
          <a:off x="247135" y="1628776"/>
          <a:ext cx="11602995" cy="522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4959" r="226" b="-2"/>
          <a:stretch>
            <a:fillRect/>
          </a:stretch>
        </p:blipFill>
        <p:spPr bwMode="auto">
          <a:xfrm>
            <a:off x="0" y="1606551"/>
            <a:ext cx="12097265" cy="51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39538" y="6196013"/>
            <a:ext cx="40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C7BF41F-F0C2-44EA-B809-DDCF8833EA04}" type="slidenum">
              <a:rPr lang="en-US" altLang="lv-LV" smtClean="0"/>
              <a:pPr/>
              <a:t>3</a:t>
            </a:fld>
            <a:endParaRPr lang="en-US" altLang="lv-LV" smtClean="0"/>
          </a:p>
        </p:txBody>
      </p:sp>
      <p:pic>
        <p:nvPicPr>
          <p:cNvPr id="225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12430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itle 1"/>
          <p:cNvSpPr txBox="1">
            <a:spLocks/>
          </p:cNvSpPr>
          <p:nvPr/>
        </p:nvSpPr>
        <p:spPr bwMode="auto">
          <a:xfrm>
            <a:off x="2452688" y="693737"/>
            <a:ext cx="923448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lv-LV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Grozījumi Vispārējās izglītības likumā, kas </a:t>
            </a:r>
            <a:r>
              <a:rPr lang="lv-LV" altLang="lv-LV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stāj</a:t>
            </a:r>
            <a:r>
              <a:rPr lang="en-US" altLang="lv-LV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ā</a:t>
            </a:r>
            <a:r>
              <a:rPr lang="lv-LV" altLang="lv-LV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s </a:t>
            </a:r>
            <a:r>
              <a:rPr lang="lv-LV" altLang="lv-LV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spēkā 2020. gada 1. septembrī</a:t>
            </a:r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420131" y="1895475"/>
            <a:ext cx="1152580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sz="2200" b="1" dirty="0">
                <a:solidFill>
                  <a:srgbClr val="414142"/>
                </a:solidFill>
                <a:cs typeface="Times New Roman" panose="02020603050405020304" pitchFamily="18" charset="0"/>
              </a:rPr>
              <a:t>Speciālās izglītības iestāde īsteno </a:t>
            </a:r>
            <a:r>
              <a:rPr lang="lv-LV" sz="2200" dirty="0">
                <a:solidFill>
                  <a:srgbClr val="414142"/>
                </a:solidFill>
                <a:cs typeface="Times New Roman" panose="02020603050405020304" pitchFamily="18" charset="0"/>
              </a:rPr>
              <a:t>speciālās programmas izglītojamiem: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rgbClr val="414142"/>
                </a:solidFill>
                <a:cs typeface="Times New Roman" panose="02020603050405020304" pitchFamily="18" charset="0"/>
              </a:rPr>
              <a:t>ar garīgās veselības traucējumiem (57),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rgbClr val="414142"/>
                </a:solidFill>
                <a:cs typeface="Times New Roman" panose="02020603050405020304" pitchFamily="18" charset="0"/>
              </a:rPr>
              <a:t> garīgās attīstības traucējumiem (58),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rgbClr val="414142"/>
                </a:solidFill>
                <a:cs typeface="Times New Roman" panose="02020603050405020304" pitchFamily="18" charset="0"/>
              </a:rPr>
              <a:t> smagiem garīgās attīstības traucējumiem vai ar vairākiem smagiem attīstības traucējumiem (59). </a:t>
            </a:r>
          </a:p>
          <a:p>
            <a:r>
              <a:rPr lang="lv-LV" sz="2200" b="1" dirty="0">
                <a:solidFill>
                  <a:srgbClr val="414142"/>
                </a:solidFill>
                <a:cs typeface="Times New Roman" panose="02020603050405020304" pitchFamily="18" charset="0"/>
              </a:rPr>
              <a:t>Speciālās izglītības iestāde papildus ir tiesīga īstenot </a:t>
            </a:r>
            <a:r>
              <a:rPr lang="lv-LV" sz="2200" dirty="0">
                <a:solidFill>
                  <a:srgbClr val="414142"/>
                </a:solidFill>
                <a:cs typeface="Times New Roman" panose="02020603050405020304" pitchFamily="18" charset="0"/>
              </a:rPr>
              <a:t>speciālās izglītības programmas izglītojamiem: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rgbClr val="414142"/>
                </a:solidFill>
                <a:cs typeface="Times New Roman" panose="02020603050405020304" pitchFamily="18" charset="0"/>
              </a:rPr>
              <a:t>ar redzes traucējumiem (51),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rgbClr val="414142"/>
                </a:solidFill>
                <a:cs typeface="Times New Roman" panose="02020603050405020304" pitchFamily="18" charset="0"/>
              </a:rPr>
              <a:t> ar dzirdes traucējumiem (52),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rgbClr val="414142"/>
                </a:solidFill>
                <a:cs typeface="Times New Roman" panose="02020603050405020304" pitchFamily="18" charset="0"/>
              </a:rPr>
              <a:t>speciālās pirmsskolas izglītības programmas — izglītojamiem ar jauktiem attīstības traucējumiem, garīgās veselības traucējumiem, garīgās attīstības traucējumiem, smagiem garīgās attīstības traucējumiem vai ar vairākiem smagiem attīstības traucējumiem,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rgbClr val="414142"/>
                </a:solidFill>
                <a:cs typeface="Times New Roman" panose="02020603050405020304" pitchFamily="18" charset="0"/>
              </a:rPr>
              <a:t>profesionālās pamatizglītības programmas</a:t>
            </a:r>
            <a:r>
              <a:rPr lang="lv-LV" sz="2200" dirty="0" smtClean="0">
                <a:solidFill>
                  <a:srgbClr val="414142"/>
                </a:solidFill>
                <a:cs typeface="Times New Roman" panose="02020603050405020304" pitchFamily="18" charset="0"/>
              </a:rPr>
              <a:t>.</a:t>
            </a:r>
            <a:endParaRPr lang="lv-LV" sz="2200" dirty="0">
              <a:solidFill>
                <a:srgbClr val="41414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4959" r="226" b="-2"/>
          <a:stretch>
            <a:fillRect/>
          </a:stretch>
        </p:blipFill>
        <p:spPr bwMode="auto">
          <a:xfrm>
            <a:off x="0" y="-187117"/>
            <a:ext cx="121983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39538" y="6196013"/>
            <a:ext cx="40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3E49284-09FE-4B91-B427-D53BC0D85232}" type="slidenum">
              <a:rPr lang="en-US" altLang="lv-LV" smtClean="0"/>
              <a:pPr/>
              <a:t>4</a:t>
            </a:fld>
            <a:endParaRPr lang="en-US" altLang="lv-LV" smtClean="0"/>
          </a:p>
        </p:txBody>
      </p:sp>
      <p:pic>
        <p:nvPicPr>
          <p:cNvPr id="24580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12430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itle 1"/>
          <p:cNvSpPr txBox="1">
            <a:spLocks/>
          </p:cNvSpPr>
          <p:nvPr/>
        </p:nvSpPr>
        <p:spPr bwMode="auto">
          <a:xfrm>
            <a:off x="2417763" y="160639"/>
            <a:ext cx="9234487" cy="129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lv-LV" sz="2400" dirty="0" smtClean="0">
                <a:solidFill>
                  <a:srgbClr val="7030A0"/>
                </a:solidFill>
              </a:rPr>
              <a:t>Izglītojamo </a:t>
            </a:r>
            <a:r>
              <a:rPr lang="lv-LV" sz="2400" dirty="0">
                <a:solidFill>
                  <a:srgbClr val="7030A0"/>
                </a:solidFill>
              </a:rPr>
              <a:t>ar speciālām </a:t>
            </a:r>
            <a:r>
              <a:rPr lang="lv-LV" sz="2400" dirty="0" smtClean="0">
                <a:solidFill>
                  <a:srgbClr val="7030A0"/>
                </a:solidFill>
              </a:rPr>
              <a:t>vajadzībām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lv-LV" sz="2400" dirty="0" smtClean="0">
                <a:solidFill>
                  <a:srgbClr val="7030A0"/>
                </a:solidFill>
              </a:rPr>
              <a:t>% </a:t>
            </a:r>
            <a:r>
              <a:rPr lang="lv-LV" sz="2400" dirty="0">
                <a:solidFill>
                  <a:srgbClr val="7030A0"/>
                </a:solidFill>
              </a:rPr>
              <a:t>sadalījums vispārizglītojošās skolās un speciālajās </a:t>
            </a:r>
            <a:r>
              <a:rPr lang="lv-LV" sz="2400" dirty="0" smtClean="0">
                <a:solidFill>
                  <a:srgbClr val="7030A0"/>
                </a:solidFill>
              </a:rPr>
              <a:t>skolās </a:t>
            </a:r>
            <a:r>
              <a:rPr lang="lv-LV" sz="2400" dirty="0">
                <a:solidFill>
                  <a:srgbClr val="7030A0"/>
                </a:solidFill>
              </a:rPr>
              <a:t>pa speciālās izglītības programmām </a:t>
            </a:r>
            <a:endParaRPr lang="en-US" sz="24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lv-LV" sz="2400" dirty="0" smtClean="0">
                <a:solidFill>
                  <a:srgbClr val="7030A0"/>
                </a:solidFill>
              </a:rPr>
              <a:t>2020</a:t>
            </a:r>
            <a:r>
              <a:rPr lang="lv-LV" sz="2400" dirty="0">
                <a:solidFill>
                  <a:srgbClr val="7030A0"/>
                </a:solidFill>
              </a:rPr>
              <a:t>. gada 1. septembrī</a:t>
            </a:r>
            <a:endParaRPr lang="en-US" sz="2400" dirty="0">
              <a:solidFill>
                <a:srgbClr val="7030A0"/>
              </a:solidFill>
            </a:endParaRPr>
          </a:p>
          <a:p>
            <a:pPr>
              <a:buNone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lv-LV" sz="2000" dirty="0" smtClean="0">
              <a:solidFill>
                <a:srgbClr val="6600CC"/>
              </a:solidFill>
              <a:cs typeface="Times New Roman" panose="02020603050405020304" pitchFamily="18" charset="0"/>
            </a:endParaRPr>
          </a:p>
          <a:p>
            <a:pPr algn="r">
              <a:buNone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911225" y="1643063"/>
            <a:ext cx="1083151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altLang="en-US" sz="1900" dirty="0">
                <a:latin typeface="Verdana" panose="020B0604030504040204" pitchFamily="34" charset="0"/>
              </a:rPr>
              <a:t>	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54073301"/>
              </p:ext>
            </p:extLst>
          </p:nvPr>
        </p:nvGraphicFramePr>
        <p:xfrm>
          <a:off x="210065" y="1606550"/>
          <a:ext cx="11532673" cy="489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12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4959" r="226" b="-2"/>
          <a:stretch>
            <a:fillRect/>
          </a:stretch>
        </p:blipFill>
        <p:spPr bwMode="auto">
          <a:xfrm>
            <a:off x="-6350" y="982116"/>
            <a:ext cx="121983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39538" y="6196013"/>
            <a:ext cx="40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C7BF41F-F0C2-44EA-B809-DDCF8833EA04}" type="slidenum">
              <a:rPr lang="en-US" altLang="lv-LV" smtClean="0"/>
              <a:pPr/>
              <a:t>5</a:t>
            </a:fld>
            <a:endParaRPr lang="en-US" altLang="lv-LV" smtClean="0"/>
          </a:p>
        </p:txBody>
      </p:sp>
      <p:pic>
        <p:nvPicPr>
          <p:cNvPr id="225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12430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itle 1"/>
          <p:cNvSpPr txBox="1">
            <a:spLocks/>
          </p:cNvSpPr>
          <p:nvPr/>
        </p:nvSpPr>
        <p:spPr bwMode="auto">
          <a:xfrm>
            <a:off x="2957513" y="427559"/>
            <a:ext cx="923448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lv-LV" sz="2400" dirty="0">
                <a:solidFill>
                  <a:srgbClr val="7030A0"/>
                </a:solidFill>
              </a:rPr>
              <a:t>Ministru kabineta </a:t>
            </a:r>
            <a:r>
              <a:rPr lang="en-US" sz="2400" dirty="0" smtClean="0">
                <a:solidFill>
                  <a:srgbClr val="7030A0"/>
                </a:solidFill>
              </a:rPr>
              <a:t>2019. </a:t>
            </a:r>
            <a:r>
              <a:rPr lang="en-US" sz="2400" dirty="0" err="1" smtClean="0">
                <a:solidFill>
                  <a:srgbClr val="7030A0"/>
                </a:solidFill>
              </a:rPr>
              <a:t>gada</a:t>
            </a:r>
            <a:r>
              <a:rPr lang="en-US" sz="2400" dirty="0" smtClean="0">
                <a:solidFill>
                  <a:srgbClr val="7030A0"/>
                </a:solidFill>
              </a:rPr>
              <a:t> 19. </a:t>
            </a:r>
            <a:r>
              <a:rPr lang="en-US" sz="2400" dirty="0" err="1" smtClean="0">
                <a:solidFill>
                  <a:srgbClr val="7030A0"/>
                </a:solidFill>
              </a:rPr>
              <a:t>novembra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lv-LV" sz="2400" dirty="0" smtClean="0">
                <a:solidFill>
                  <a:srgbClr val="7030A0"/>
                </a:solidFill>
              </a:rPr>
              <a:t>noteikumi </a:t>
            </a:r>
            <a:r>
              <a:rPr lang="lv-LV" sz="2400" dirty="0">
                <a:solidFill>
                  <a:srgbClr val="7030A0"/>
                </a:solidFill>
              </a:rPr>
              <a:t>Nr. </a:t>
            </a:r>
            <a:r>
              <a:rPr lang="lv-LV" sz="2400" dirty="0" smtClean="0">
                <a:solidFill>
                  <a:srgbClr val="7030A0"/>
                </a:solidFill>
              </a:rPr>
              <a:t>556</a:t>
            </a:r>
            <a:r>
              <a:rPr lang="en-US" sz="2400" dirty="0" smtClean="0">
                <a:solidFill>
                  <a:srgbClr val="7030A0"/>
                </a:solidFill>
              </a:rPr>
              <a:t> “</a:t>
            </a:r>
            <a:r>
              <a:rPr lang="lv-LV" sz="2400" dirty="0" smtClean="0">
                <a:solidFill>
                  <a:srgbClr val="7030A0"/>
                </a:solidFill>
              </a:rPr>
              <a:t>Prasības </a:t>
            </a:r>
            <a:r>
              <a:rPr lang="lv-LV" sz="2400" dirty="0">
                <a:solidFill>
                  <a:srgbClr val="7030A0"/>
                </a:solidFill>
              </a:rPr>
              <a:t>vispārējās izglītības iestādēm, lai to īstenotajās izglītības programmās uzņemtu izglītojamos ar speciālām </a:t>
            </a:r>
            <a:r>
              <a:rPr lang="lv-LV" sz="2400" dirty="0" smtClean="0">
                <a:solidFill>
                  <a:srgbClr val="7030A0"/>
                </a:solidFill>
              </a:rPr>
              <a:t>vajadzībām</a:t>
            </a:r>
            <a:r>
              <a:rPr lang="en-US" sz="2400" dirty="0" smtClean="0">
                <a:solidFill>
                  <a:srgbClr val="7030A0"/>
                </a:solidFill>
              </a:rPr>
              <a:t>”</a:t>
            </a:r>
            <a:endParaRPr lang="lv-LV" sz="2400" dirty="0">
              <a:solidFill>
                <a:srgbClr val="7030A0"/>
              </a:solidFill>
            </a:endParaRPr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887413" y="1895475"/>
            <a:ext cx="110585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Līdzīgs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normatīvais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regulējums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pastāv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no 2003. </a:t>
            </a:r>
            <a:r>
              <a:rPr lang="en-US" alt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gada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lv-LV" altLang="en-US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/>
            <a:endParaRPr lang="lv-LV" altLang="en-US" sz="24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Noteikumus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izstrādāja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lv-LV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starpinstitucionālā </a:t>
            </a:r>
            <a:r>
              <a:rPr lang="lv-LV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darba grupa, kuras darbā piedalījās Labklājības ministrijas, Veselības ministrijas, Latvijas Pašvaldību savienības, Latvijas Izglītības un zinātnes darbinieku arodbiedrības, nevalstisko organizāciju un izglītības iestāžu pārstāvji</a:t>
            </a:r>
            <a:r>
              <a:rPr lang="lv-LV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altLang="en-US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Noteikumos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lv-LV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precizēts </a:t>
            </a:r>
            <a:r>
              <a:rPr lang="lv-LV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un papildināts atbalsta pasākumu klāsts, kas nodrošināms izglītojamiem ar speciālām vajadzībām izglītības iegūšanai </a:t>
            </a:r>
            <a:r>
              <a:rPr lang="lv-LV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iekļaujoši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kā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arī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normatīvais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regulējums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piemērojams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pirmskolas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izglītības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iestādēm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lv-LV" altLang="en-US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lv-LV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4959" r="226" b="-2"/>
          <a:stretch>
            <a:fillRect/>
          </a:stretch>
        </p:blipFill>
        <p:spPr bwMode="auto">
          <a:xfrm>
            <a:off x="247134" y="1742303"/>
            <a:ext cx="11944865" cy="511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39538" y="6196013"/>
            <a:ext cx="40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C7BF41F-F0C2-44EA-B809-DDCF8833EA04}" type="slidenum">
              <a:rPr lang="en-US" altLang="lv-LV" smtClean="0"/>
              <a:pPr/>
              <a:t>6</a:t>
            </a:fld>
            <a:endParaRPr lang="en-US" altLang="lv-LV" smtClean="0"/>
          </a:p>
        </p:txBody>
      </p:sp>
      <p:pic>
        <p:nvPicPr>
          <p:cNvPr id="225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12430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itle 1"/>
          <p:cNvSpPr txBox="1">
            <a:spLocks/>
          </p:cNvSpPr>
          <p:nvPr/>
        </p:nvSpPr>
        <p:spPr bwMode="auto">
          <a:xfrm>
            <a:off x="2711451" y="0"/>
            <a:ext cx="923448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lv-LV" sz="2400" dirty="0">
                <a:solidFill>
                  <a:srgbClr val="7030A0"/>
                </a:solidFill>
              </a:rPr>
              <a:t>Ministru kabineta </a:t>
            </a:r>
            <a:r>
              <a:rPr lang="en-US" sz="2400" dirty="0" smtClean="0">
                <a:solidFill>
                  <a:srgbClr val="7030A0"/>
                </a:solidFill>
              </a:rPr>
              <a:t>2019. </a:t>
            </a:r>
            <a:r>
              <a:rPr lang="en-US" sz="2400" dirty="0" err="1" smtClean="0">
                <a:solidFill>
                  <a:srgbClr val="7030A0"/>
                </a:solidFill>
              </a:rPr>
              <a:t>gada</a:t>
            </a:r>
            <a:r>
              <a:rPr lang="en-US" sz="2400" dirty="0" smtClean="0">
                <a:solidFill>
                  <a:srgbClr val="7030A0"/>
                </a:solidFill>
              </a:rPr>
              <a:t> 19. </a:t>
            </a:r>
            <a:r>
              <a:rPr lang="en-US" sz="2400" dirty="0" err="1" smtClean="0">
                <a:solidFill>
                  <a:srgbClr val="7030A0"/>
                </a:solidFill>
              </a:rPr>
              <a:t>novembra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lv-LV" sz="2400" dirty="0" smtClean="0">
                <a:solidFill>
                  <a:srgbClr val="7030A0"/>
                </a:solidFill>
              </a:rPr>
              <a:t>noteikum</a:t>
            </a:r>
            <a:r>
              <a:rPr lang="en-US" sz="2400" dirty="0" smtClean="0">
                <a:solidFill>
                  <a:srgbClr val="7030A0"/>
                </a:solidFill>
              </a:rPr>
              <a:t>u</a:t>
            </a:r>
            <a:r>
              <a:rPr lang="lv-LV" sz="2400" dirty="0" smtClean="0">
                <a:solidFill>
                  <a:srgbClr val="7030A0"/>
                </a:solidFill>
              </a:rPr>
              <a:t> </a:t>
            </a:r>
            <a:r>
              <a:rPr lang="lv-LV" sz="2400" dirty="0">
                <a:solidFill>
                  <a:srgbClr val="7030A0"/>
                </a:solidFill>
              </a:rPr>
              <a:t>Nr. </a:t>
            </a:r>
            <a:r>
              <a:rPr lang="lv-LV" sz="2400" dirty="0" smtClean="0">
                <a:solidFill>
                  <a:srgbClr val="7030A0"/>
                </a:solidFill>
              </a:rPr>
              <a:t>556</a:t>
            </a:r>
            <a:r>
              <a:rPr lang="en-US" sz="2400" dirty="0" smtClean="0">
                <a:solidFill>
                  <a:srgbClr val="7030A0"/>
                </a:solidFill>
              </a:rPr>
              <a:t> “</a:t>
            </a:r>
            <a:r>
              <a:rPr lang="lv-LV" sz="2400" dirty="0" smtClean="0">
                <a:solidFill>
                  <a:srgbClr val="7030A0"/>
                </a:solidFill>
              </a:rPr>
              <a:t>Prasības </a:t>
            </a:r>
            <a:r>
              <a:rPr lang="lv-LV" sz="2400" dirty="0">
                <a:solidFill>
                  <a:srgbClr val="7030A0"/>
                </a:solidFill>
              </a:rPr>
              <a:t>vispārējās izglītības iestādēm, lai to īstenotajās izglītības programmās uzņemtu izglītojamos ar speciālām </a:t>
            </a:r>
            <a:r>
              <a:rPr lang="lv-LV" sz="2400" dirty="0" smtClean="0">
                <a:solidFill>
                  <a:srgbClr val="7030A0"/>
                </a:solidFill>
              </a:rPr>
              <a:t>vajadzībām</a:t>
            </a:r>
            <a:r>
              <a:rPr lang="en-US" sz="2400" dirty="0" smtClean="0">
                <a:solidFill>
                  <a:srgbClr val="7030A0"/>
                </a:solidFill>
              </a:rPr>
              <a:t>” 1. </a:t>
            </a:r>
            <a:r>
              <a:rPr lang="en-US" sz="2400" dirty="0" err="1" smtClean="0">
                <a:solidFill>
                  <a:srgbClr val="7030A0"/>
                </a:solidFill>
              </a:rPr>
              <a:t>pielikums</a:t>
            </a:r>
            <a:endParaRPr lang="lv-LV" sz="2400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361744"/>
              </p:ext>
            </p:extLst>
          </p:nvPr>
        </p:nvGraphicFramePr>
        <p:xfrm>
          <a:off x="247135" y="1606550"/>
          <a:ext cx="11800702" cy="5189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7968"/>
                <a:gridCol w="5226908"/>
                <a:gridCol w="2236573"/>
                <a:gridCol w="2265615"/>
                <a:gridCol w="1033638"/>
              </a:tblGrid>
              <a:tr h="276577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4. </a:t>
                      </a:r>
                      <a:r>
                        <a:rPr lang="en-US" sz="1800" b="1" u="none" strike="noStrike" dirty="0" err="1">
                          <a:effectLst/>
                        </a:rPr>
                        <a:t>Atbalsta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pasākumi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izglītojamiem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ar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valodas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traucējumiem</a:t>
                      </a:r>
                      <a:endParaRPr lang="en-US" sz="1800" b="1" i="0" u="none" strike="noStrike" dirty="0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6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effectLst/>
                        </a:rPr>
                        <a:t>Izglītojamo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attīstības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traucējumu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veids</a:t>
                      </a:r>
                      <a:endParaRPr lang="en-US" sz="1600" b="0" i="0" u="none" strike="noStrike" dirty="0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Mācību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procesa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organizācijas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principi</a:t>
                      </a:r>
                      <a:r>
                        <a:rPr lang="en-US" sz="1600" u="none" strike="noStrike" dirty="0">
                          <a:effectLst/>
                        </a:rPr>
                        <a:t> (</a:t>
                      </a:r>
                      <a:r>
                        <a:rPr lang="en-US" sz="1600" u="none" strike="noStrike" dirty="0" err="1">
                          <a:effectLst/>
                        </a:rPr>
                        <a:t>laika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plānojums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mācību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stundās</a:t>
                      </a:r>
                      <a:r>
                        <a:rPr lang="en-US" sz="1600" u="none" strike="noStrike" dirty="0">
                          <a:effectLst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</a:rPr>
                        <a:t>metodes</a:t>
                      </a:r>
                      <a:r>
                        <a:rPr lang="en-US" sz="1600" u="none" strike="noStrike" dirty="0">
                          <a:effectLst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</a:rPr>
                        <a:t>pārbaudes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darbu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sistēma</a:t>
                      </a:r>
                      <a:r>
                        <a:rPr lang="en-US" sz="1600" u="none" strike="noStrike" dirty="0">
                          <a:effectLst/>
                        </a:rPr>
                        <a:t> u. c.)</a:t>
                      </a:r>
                      <a:endParaRPr lang="en-US" sz="1600" b="0" i="0" u="none" strike="noStrike" dirty="0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</a:rPr>
                        <a:t>Papildus individualizēti atbalsta pasākumi mācību satura apguvei/pedagoģiskā intervence (ārpus mācību stundām)</a:t>
                      </a:r>
                      <a:endParaRPr lang="lv-LV" sz="1600" b="0" i="0" u="none" strike="noStrike" dirty="0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</a:rPr>
                        <a:t>Mācību un tehniskie līdzekļi mācību vides nodrošināšanai (mācību materiāli, tehnoloģijas, mācību aprīkojums, telpu iekārtojums u. c.)</a:t>
                      </a:r>
                      <a:endParaRPr lang="lv-LV" sz="1600" b="0" i="0" u="none" strike="noStrike" dirty="0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Nepieciešamais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atbalsta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personāls</a:t>
                      </a:r>
                      <a:endParaRPr lang="en-US" sz="1600" b="0" i="0" u="none" strike="noStrike" dirty="0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03486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</a:rPr>
                        <a:t>Izglītojamie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valodas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traucējumiem</a:t>
                      </a:r>
                      <a:endParaRPr lang="en-US" sz="1600" b="0" i="0" u="none" strike="noStrike" dirty="0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600" u="none" strike="noStrike" dirty="0">
                          <a:effectLst/>
                        </a:rPr>
                        <a:t>1. Specifisku treniņu nodrošināšana skaņas atpazīšanai un apgūto skaņu nostiprināšanai.</a:t>
                      </a:r>
                      <a:endParaRPr lang="lv-LV" sz="1600" b="0" i="0" u="none" strike="noStrike" dirty="0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1. Individuālas nodarbības.</a:t>
                      </a:r>
                      <a:endParaRPr lang="en-US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1. </a:t>
                      </a:r>
                      <a:r>
                        <a:rPr lang="en-US" sz="1600" u="none" strike="noStrike" dirty="0" err="1">
                          <a:effectLst/>
                        </a:rPr>
                        <a:t>Dators</a:t>
                      </a:r>
                      <a:r>
                        <a:rPr lang="en-US" sz="1600" u="none" strike="noStrike" dirty="0">
                          <a:effectLst/>
                        </a:rPr>
                        <a:t>, t. sk. </a:t>
                      </a:r>
                      <a:r>
                        <a:rPr lang="en-US" sz="1600" u="none" strike="noStrike" dirty="0" err="1">
                          <a:effectLst/>
                        </a:rPr>
                        <a:t>personīgā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ierīce</a:t>
                      </a:r>
                      <a:r>
                        <a:rPr lang="en-US" sz="1600" u="none" strike="noStrike" dirty="0">
                          <a:effectLst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</a:rPr>
                        <a:t>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programmnodrošinājumu</a:t>
                      </a:r>
                      <a:r>
                        <a:rPr lang="en-US" sz="1600" u="none" strike="noStrike" dirty="0">
                          <a:effectLst/>
                        </a:rPr>
                        <a:t>, t. sk. </a:t>
                      </a:r>
                      <a:r>
                        <a:rPr lang="en-US" sz="1600" u="none" strike="noStrike" dirty="0" err="1">
                          <a:effectLst/>
                        </a:rPr>
                        <a:t>teksta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labošanas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rīkiem</a:t>
                      </a:r>
                      <a:r>
                        <a:rPr lang="en-US" sz="1600" u="none" strike="noStrike" dirty="0">
                          <a:effectLst/>
                        </a:rPr>
                        <a:t> un </a:t>
                      </a:r>
                      <a:r>
                        <a:rPr lang="en-US" sz="1600" u="none" strike="noStrike" dirty="0" err="1">
                          <a:effectLst/>
                        </a:rPr>
                        <a:t>balss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sintezatoru</a:t>
                      </a:r>
                      <a:r>
                        <a:rPr lang="en-US" sz="1600" u="none" strike="noStrike" dirty="0"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</a:rPr>
                        <a:t>Logopēds</a:t>
                      </a:r>
                      <a:endParaRPr lang="en-US" sz="1600" b="0" i="0" u="none" strike="noStrike" dirty="0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</a:tr>
              <a:tr h="725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2. Iespēja aizstāt mutvārdu atbildi ar rakstisku (ja nav iespējams demonstrēt runātprasmi).</a:t>
                      </a:r>
                      <a:endParaRPr lang="en-US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2. Logopēdiskās nodarbības</a:t>
                      </a:r>
                      <a:endParaRPr lang="en-US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2. </a:t>
                      </a:r>
                      <a:r>
                        <a:rPr lang="en-US" sz="1600" u="none" strike="noStrike" dirty="0" err="1">
                          <a:effectLst/>
                        </a:rPr>
                        <a:t>Mācību</a:t>
                      </a:r>
                      <a:r>
                        <a:rPr lang="en-US" sz="1600" u="none" strike="noStrike" dirty="0">
                          <a:effectLst/>
                        </a:rPr>
                        <a:t> un </a:t>
                      </a:r>
                      <a:r>
                        <a:rPr lang="en-US" sz="1600" u="none" strike="noStrike" dirty="0" err="1">
                          <a:effectLst/>
                        </a:rPr>
                        <a:t>metodiskie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materiāli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logopēdijas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nodarbībām</a:t>
                      </a:r>
                      <a:endParaRPr lang="en-US" sz="1600" b="0" i="0" u="none" strike="noStrike" dirty="0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3. Iespēja izmantot atgādnes.</a:t>
                      </a:r>
                      <a:endParaRPr lang="en-US" sz="1600" b="0" i="0" u="none" strike="noStrike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4. </a:t>
                      </a:r>
                      <a:r>
                        <a:rPr lang="en-US" sz="1600" u="none" strike="noStrike" dirty="0" err="1">
                          <a:effectLst/>
                        </a:rPr>
                        <a:t>Verbālās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informācijas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papildināšana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vizuālo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informāciju</a:t>
                      </a:r>
                      <a:r>
                        <a:rPr lang="en-US" sz="1600" u="none" strike="noStrike" dirty="0"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5. </a:t>
                      </a:r>
                      <a:r>
                        <a:rPr lang="en-US" sz="1600" u="none" strike="noStrike" dirty="0" err="1">
                          <a:effectLst/>
                        </a:rPr>
                        <a:t>Pagarināts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darba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izpildes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laiks</a:t>
                      </a:r>
                      <a:r>
                        <a:rPr lang="en-US" sz="1600" u="none" strike="noStrike" dirty="0">
                          <a:effectLst/>
                        </a:rPr>
                        <a:t> – </a:t>
                      </a:r>
                      <a:r>
                        <a:rPr lang="en-US" sz="1600" u="none" strike="noStrike" dirty="0" err="1">
                          <a:effectLst/>
                        </a:rPr>
                        <a:t>līdz</a:t>
                      </a:r>
                      <a:r>
                        <a:rPr lang="en-US" sz="1600" u="none" strike="noStrike" dirty="0">
                          <a:effectLst/>
                        </a:rPr>
                        <a:t> 30 % no </a:t>
                      </a:r>
                      <a:r>
                        <a:rPr lang="en-US" sz="1600" u="none" strike="noStrike" dirty="0" err="1">
                          <a:effectLst/>
                        </a:rPr>
                        <a:t>kopējā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darba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laika</a:t>
                      </a:r>
                      <a:endParaRPr lang="en-US" sz="1600" b="0" i="0" u="none" strike="noStrike" dirty="0">
                        <a:solidFill>
                          <a:srgbClr val="41414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3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4959" r="226" b="-2"/>
          <a:stretch>
            <a:fillRect/>
          </a:stretch>
        </p:blipFill>
        <p:spPr bwMode="auto">
          <a:xfrm>
            <a:off x="-6350" y="982116"/>
            <a:ext cx="121983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39538" y="6196013"/>
            <a:ext cx="40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C7BF41F-F0C2-44EA-B809-DDCF8833EA04}" type="slidenum">
              <a:rPr lang="en-US" altLang="lv-LV" smtClean="0"/>
              <a:pPr/>
              <a:t>7</a:t>
            </a:fld>
            <a:endParaRPr lang="en-US" altLang="lv-LV" smtClean="0"/>
          </a:p>
        </p:txBody>
      </p:sp>
      <p:pic>
        <p:nvPicPr>
          <p:cNvPr id="225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12430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itle 1"/>
          <p:cNvSpPr txBox="1">
            <a:spLocks/>
          </p:cNvSpPr>
          <p:nvPr/>
        </p:nvSpPr>
        <p:spPr bwMode="auto">
          <a:xfrm>
            <a:off x="2957513" y="427559"/>
            <a:ext cx="923448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2400" dirty="0" err="1" smtClean="0">
                <a:solidFill>
                  <a:srgbClr val="7030A0"/>
                </a:solidFill>
              </a:rPr>
              <a:t>Valsts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finansējums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atbalsta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pasākumu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nodrošināšanai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vispārizglītojošās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skolās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iekļautajiem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izglītojamiem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ar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speciālām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vajadzībām</a:t>
            </a:r>
            <a:endParaRPr lang="lv-LV" sz="2400" dirty="0">
              <a:solidFill>
                <a:srgbClr val="7030A0"/>
              </a:solidFill>
            </a:endParaRPr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887413" y="1895475"/>
            <a:ext cx="11058525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sz="2000" dirty="0"/>
              <a:t>Ministru kabineta 2016. gada 5. </a:t>
            </a:r>
            <a:r>
              <a:rPr lang="lv-LV" sz="2000" dirty="0" smtClean="0"/>
              <a:t>jūlij</a:t>
            </a:r>
            <a:r>
              <a:rPr lang="en-US" sz="2000" dirty="0" smtClean="0"/>
              <a:t>a</a:t>
            </a:r>
            <a:r>
              <a:rPr lang="lv-LV" sz="2000" dirty="0" smtClean="0"/>
              <a:t> noteikumi </a:t>
            </a:r>
            <a:r>
              <a:rPr lang="lv-LV" sz="2000" dirty="0"/>
              <a:t>Nr. </a:t>
            </a:r>
            <a:r>
              <a:rPr lang="lv-LV" sz="2000" dirty="0" smtClean="0"/>
              <a:t>447</a:t>
            </a:r>
            <a:r>
              <a:rPr lang="en-US" sz="2000" dirty="0"/>
              <a:t> </a:t>
            </a:r>
            <a:r>
              <a:rPr lang="en-US" sz="2000" dirty="0" smtClean="0"/>
              <a:t>“</a:t>
            </a:r>
            <a:r>
              <a:rPr lang="lv-LV" sz="2000" dirty="0" smtClean="0"/>
              <a:t>Par </a:t>
            </a:r>
            <a:r>
              <a:rPr lang="lv-LV" sz="2000" dirty="0"/>
              <a:t>valsts budžeta mērķdotāciju pedagogu darba samaksai pašvaldību vispārējās izglītības iestādēs un valsts augstskolu vispārējās vidējās izglītības </a:t>
            </a:r>
            <a:r>
              <a:rPr lang="lv-LV" sz="2000" dirty="0" smtClean="0"/>
              <a:t>iestādēs</a:t>
            </a:r>
            <a:r>
              <a:rPr lang="en-US" sz="2000" dirty="0" smtClean="0"/>
              <a:t>”:</a:t>
            </a:r>
            <a:endParaRPr lang="lv-LV" sz="2000" dirty="0"/>
          </a:p>
          <a:p>
            <a:pPr algn="just"/>
            <a:endParaRPr lang="lv-LV" altLang="en-US" sz="20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lv-LV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apildfinansējums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5,43% </a:t>
            </a:r>
            <a:r>
              <a:rPr lang="lv-LV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apmērā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no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mācību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plāna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finansējuma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atbalsta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personāla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skolotāja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logopēda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izglītības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psihologa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u.c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.)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darba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samaksai</a:t>
            </a:r>
            <a:endParaRPr lang="en-US" altLang="en-US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altLang="en-US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000" dirty="0" smtClean="0"/>
              <a:t>mērķdotācijas </a:t>
            </a:r>
            <a:r>
              <a:rPr lang="lv-LV" sz="2000" dirty="0"/>
              <a:t>mācību plānam aprēķinā </a:t>
            </a:r>
            <a:r>
              <a:rPr lang="lv-LV" sz="2000" dirty="0" smtClean="0"/>
              <a:t>katram izglītojamam, </a:t>
            </a:r>
            <a:r>
              <a:rPr lang="lv-LV" sz="2000" dirty="0"/>
              <a:t>kas apgūst skolas licencētu speciālās izglītības programmu, tiek piemērots paaugstināts </a:t>
            </a:r>
            <a:r>
              <a:rPr lang="lv-LV" sz="2000" dirty="0" smtClean="0"/>
              <a:t>koeficient</a:t>
            </a:r>
            <a:r>
              <a:rPr lang="en-US" sz="2000" dirty="0" smtClean="0"/>
              <a:t>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2 </a:t>
            </a:r>
            <a:r>
              <a:rPr lang="en-US" sz="2000" dirty="0"/>
              <a:t>– </a:t>
            </a:r>
            <a:r>
              <a:rPr lang="en-US" sz="2000" dirty="0" err="1"/>
              <a:t>speciālās</a:t>
            </a:r>
            <a:r>
              <a:rPr lang="en-US" sz="2000" dirty="0"/>
              <a:t> </a:t>
            </a:r>
            <a:r>
              <a:rPr lang="en-US" sz="2000" dirty="0" err="1"/>
              <a:t>izglītības</a:t>
            </a:r>
            <a:r>
              <a:rPr lang="en-US" sz="2000" dirty="0"/>
              <a:t> </a:t>
            </a:r>
            <a:r>
              <a:rPr lang="en-US" sz="2000" dirty="0" err="1"/>
              <a:t>programmās</a:t>
            </a:r>
            <a:r>
              <a:rPr lang="en-US" sz="2000" dirty="0"/>
              <a:t> </a:t>
            </a:r>
            <a:r>
              <a:rPr lang="en-US" sz="2000" dirty="0" err="1"/>
              <a:t>izglītojamiem</a:t>
            </a:r>
            <a:r>
              <a:rPr lang="en-US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fiziskās</a:t>
            </a:r>
            <a:r>
              <a:rPr lang="en-US" sz="2000" dirty="0"/>
              <a:t> </a:t>
            </a:r>
            <a:r>
              <a:rPr lang="en-US" sz="2000" dirty="0" err="1"/>
              <a:t>attīstības</a:t>
            </a:r>
            <a:r>
              <a:rPr lang="en-US" sz="2000" dirty="0"/>
              <a:t> </a:t>
            </a:r>
            <a:r>
              <a:rPr lang="en-US" sz="2000" dirty="0" err="1"/>
              <a:t>traucējumiem</a:t>
            </a:r>
            <a:r>
              <a:rPr lang="en-US" sz="2000" dirty="0"/>
              <a:t>, </a:t>
            </a:r>
            <a:r>
              <a:rPr lang="en-US" sz="2000" dirty="0" err="1"/>
              <a:t>somatiskām</a:t>
            </a:r>
            <a:r>
              <a:rPr lang="en-US" sz="2000" dirty="0"/>
              <a:t> </a:t>
            </a:r>
            <a:r>
              <a:rPr lang="en-US" sz="2000" dirty="0" err="1"/>
              <a:t>saslimšanām</a:t>
            </a:r>
            <a:r>
              <a:rPr lang="en-US" sz="2000" dirty="0"/>
              <a:t>, </a:t>
            </a:r>
            <a:r>
              <a:rPr lang="en-US" sz="2000" dirty="0" err="1"/>
              <a:t>valodas</a:t>
            </a:r>
            <a:r>
              <a:rPr lang="en-US" sz="2000" dirty="0"/>
              <a:t> </a:t>
            </a:r>
            <a:r>
              <a:rPr lang="en-US" sz="2000" dirty="0" err="1"/>
              <a:t>traucējumiem</a:t>
            </a:r>
            <a:r>
              <a:rPr lang="en-US" sz="2000" dirty="0"/>
              <a:t>, </a:t>
            </a:r>
            <a:r>
              <a:rPr lang="en-US" sz="2000" dirty="0" err="1"/>
              <a:t>mācīšanās</a:t>
            </a:r>
            <a:r>
              <a:rPr lang="en-US" sz="2000" dirty="0"/>
              <a:t> </a:t>
            </a:r>
            <a:r>
              <a:rPr lang="en-US" sz="2000" dirty="0" err="1"/>
              <a:t>traucējumiem</a:t>
            </a:r>
            <a:r>
              <a:rPr lang="en-US" sz="2000" dirty="0"/>
              <a:t>, </a:t>
            </a:r>
            <a:r>
              <a:rPr lang="en-US" sz="2000" dirty="0" err="1"/>
              <a:t>garīgās</a:t>
            </a:r>
            <a:r>
              <a:rPr lang="en-US" sz="2000" dirty="0"/>
              <a:t> </a:t>
            </a:r>
            <a:r>
              <a:rPr lang="en-US" sz="2000" dirty="0" err="1"/>
              <a:t>veselības</a:t>
            </a:r>
            <a:r>
              <a:rPr lang="en-US" sz="2000" dirty="0"/>
              <a:t> </a:t>
            </a:r>
            <a:r>
              <a:rPr lang="en-US" sz="2000" dirty="0" err="1"/>
              <a:t>traucējumiem</a:t>
            </a:r>
            <a:r>
              <a:rPr lang="en-US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3 </a:t>
            </a:r>
            <a:r>
              <a:rPr lang="en-US" sz="2000" dirty="0"/>
              <a:t>– </a:t>
            </a:r>
            <a:r>
              <a:rPr lang="en-US" sz="2000" dirty="0" err="1"/>
              <a:t>speciālās</a:t>
            </a:r>
            <a:r>
              <a:rPr lang="en-US" sz="2000" dirty="0"/>
              <a:t> </a:t>
            </a:r>
            <a:r>
              <a:rPr lang="en-US" sz="2000" dirty="0" err="1"/>
              <a:t>izglītības</a:t>
            </a:r>
            <a:r>
              <a:rPr lang="en-US" sz="2000" dirty="0"/>
              <a:t> </a:t>
            </a:r>
            <a:r>
              <a:rPr lang="en-US" sz="2000" dirty="0" err="1"/>
              <a:t>programmās</a:t>
            </a:r>
            <a:r>
              <a:rPr lang="en-US" sz="2000" dirty="0"/>
              <a:t> </a:t>
            </a:r>
            <a:r>
              <a:rPr lang="en-US" sz="2000" dirty="0" err="1"/>
              <a:t>izglītojamiem</a:t>
            </a:r>
            <a:r>
              <a:rPr lang="en-US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redzes</a:t>
            </a:r>
            <a:r>
              <a:rPr lang="en-US" sz="2000" dirty="0"/>
              <a:t> </a:t>
            </a:r>
            <a:r>
              <a:rPr lang="en-US" sz="2000" dirty="0" err="1"/>
              <a:t>traucējumiem</a:t>
            </a:r>
            <a:r>
              <a:rPr lang="en-US" sz="2000" dirty="0"/>
              <a:t>, </a:t>
            </a:r>
            <a:r>
              <a:rPr lang="en-US" sz="2000" dirty="0" err="1"/>
              <a:t>dzirdes</a:t>
            </a:r>
            <a:r>
              <a:rPr lang="en-US" sz="2000" dirty="0"/>
              <a:t> </a:t>
            </a:r>
            <a:r>
              <a:rPr lang="en-US" sz="2000" dirty="0" err="1"/>
              <a:t>traucējumiem</a:t>
            </a:r>
            <a:r>
              <a:rPr lang="en-US" sz="2000" dirty="0"/>
              <a:t>, </a:t>
            </a:r>
            <a:r>
              <a:rPr lang="en-US" sz="2000" dirty="0" err="1"/>
              <a:t>garīgās</a:t>
            </a:r>
            <a:r>
              <a:rPr lang="en-US" sz="2000" dirty="0"/>
              <a:t> </a:t>
            </a:r>
            <a:r>
              <a:rPr lang="en-US" sz="2000" dirty="0" err="1"/>
              <a:t>attīstības</a:t>
            </a:r>
            <a:r>
              <a:rPr lang="en-US" sz="2000" dirty="0"/>
              <a:t> </a:t>
            </a:r>
            <a:r>
              <a:rPr lang="en-US" sz="2000" dirty="0" err="1"/>
              <a:t>traucējumiem</a:t>
            </a:r>
            <a:r>
              <a:rPr lang="en-US" sz="2000" dirty="0"/>
              <a:t> un </a:t>
            </a:r>
            <a:r>
              <a:rPr lang="en-US" sz="2000" dirty="0" err="1"/>
              <a:t>bērniem</a:t>
            </a:r>
            <a:r>
              <a:rPr lang="en-US" sz="2000" dirty="0"/>
              <a:t> no </a:t>
            </a:r>
            <a:r>
              <a:rPr lang="en-US" sz="2000" dirty="0" err="1"/>
              <a:t>piecu</a:t>
            </a:r>
            <a:r>
              <a:rPr lang="en-US" sz="2000" dirty="0"/>
              <a:t> </a:t>
            </a:r>
            <a:r>
              <a:rPr lang="en-US" sz="2000" dirty="0" err="1"/>
              <a:t>gadu</a:t>
            </a:r>
            <a:r>
              <a:rPr lang="en-US" sz="2000" dirty="0"/>
              <a:t> </a:t>
            </a:r>
            <a:r>
              <a:rPr lang="en-US" sz="2000" dirty="0" err="1"/>
              <a:t>vecuma</a:t>
            </a:r>
            <a:r>
              <a:rPr lang="en-US" sz="2000" dirty="0"/>
              <a:t> </a:t>
            </a:r>
            <a:r>
              <a:rPr lang="en-US" sz="2000" dirty="0" err="1"/>
              <a:t>speciālās</a:t>
            </a:r>
            <a:r>
              <a:rPr lang="en-US" sz="2000" dirty="0"/>
              <a:t> </a:t>
            </a:r>
            <a:r>
              <a:rPr lang="en-US" sz="2000" dirty="0" err="1"/>
              <a:t>pirmsskolas</a:t>
            </a:r>
            <a:r>
              <a:rPr lang="en-US" sz="2000" dirty="0"/>
              <a:t> </a:t>
            </a:r>
            <a:r>
              <a:rPr lang="en-US" sz="2000" dirty="0" err="1"/>
              <a:t>izglītības</a:t>
            </a:r>
            <a:r>
              <a:rPr lang="en-US" sz="2000" dirty="0"/>
              <a:t> </a:t>
            </a:r>
            <a:r>
              <a:rPr lang="en-US" sz="2000" dirty="0" err="1"/>
              <a:t>programmās</a:t>
            </a:r>
            <a:r>
              <a:rPr lang="en-US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jauktiem</a:t>
            </a:r>
            <a:r>
              <a:rPr lang="en-US" sz="2000" dirty="0"/>
              <a:t> </a:t>
            </a:r>
            <a:r>
              <a:rPr lang="en-US" sz="2000" dirty="0" err="1"/>
              <a:t>attīstības</a:t>
            </a:r>
            <a:r>
              <a:rPr lang="en-US" sz="2000" dirty="0"/>
              <a:t> </a:t>
            </a:r>
            <a:r>
              <a:rPr lang="en-US" sz="2000" dirty="0" err="1"/>
              <a:t>traucējumiem</a:t>
            </a:r>
            <a:r>
              <a:rPr lang="en-US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5 </a:t>
            </a:r>
            <a:r>
              <a:rPr lang="en-US" sz="2000" dirty="0"/>
              <a:t>– </a:t>
            </a:r>
            <a:r>
              <a:rPr lang="en-US" sz="2000" dirty="0" err="1"/>
              <a:t>speciālās</a:t>
            </a:r>
            <a:r>
              <a:rPr lang="en-US" sz="2000" dirty="0"/>
              <a:t> </a:t>
            </a:r>
            <a:r>
              <a:rPr lang="en-US" sz="2000" dirty="0" err="1"/>
              <a:t>izglītības</a:t>
            </a:r>
            <a:r>
              <a:rPr lang="en-US" sz="2000" dirty="0"/>
              <a:t> </a:t>
            </a:r>
            <a:r>
              <a:rPr lang="en-US" sz="2000" dirty="0" err="1"/>
              <a:t>programmās</a:t>
            </a:r>
            <a:r>
              <a:rPr lang="en-US" sz="2000" dirty="0"/>
              <a:t> </a:t>
            </a:r>
            <a:r>
              <a:rPr lang="en-US" sz="2000" dirty="0" err="1"/>
              <a:t>izglītojamiem</a:t>
            </a:r>
            <a:r>
              <a:rPr lang="en-US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smagiem</a:t>
            </a:r>
            <a:r>
              <a:rPr lang="en-US" sz="2000" dirty="0"/>
              <a:t> </a:t>
            </a:r>
            <a:r>
              <a:rPr lang="en-US" sz="2000" dirty="0" err="1"/>
              <a:t>garīgās</a:t>
            </a:r>
            <a:r>
              <a:rPr lang="en-US" sz="2000" dirty="0"/>
              <a:t> </a:t>
            </a:r>
            <a:r>
              <a:rPr lang="en-US" sz="2000" dirty="0" err="1"/>
              <a:t>attīstības</a:t>
            </a:r>
            <a:r>
              <a:rPr lang="en-US" sz="2000" dirty="0"/>
              <a:t> </a:t>
            </a:r>
            <a:r>
              <a:rPr lang="en-US" sz="2000" dirty="0" err="1"/>
              <a:t>traucējumiem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vairākiem</a:t>
            </a:r>
            <a:r>
              <a:rPr lang="en-US" sz="2000" dirty="0"/>
              <a:t> </a:t>
            </a:r>
            <a:r>
              <a:rPr lang="en-US" sz="2000" dirty="0" err="1"/>
              <a:t>smagiem</a:t>
            </a:r>
            <a:r>
              <a:rPr lang="en-US" sz="2000" dirty="0"/>
              <a:t> </a:t>
            </a:r>
            <a:r>
              <a:rPr lang="en-US" sz="2000" dirty="0" err="1"/>
              <a:t>attīstības</a:t>
            </a:r>
            <a:r>
              <a:rPr lang="en-US" sz="2000" dirty="0"/>
              <a:t> </a:t>
            </a:r>
            <a:r>
              <a:rPr lang="en-US" sz="2000" dirty="0" err="1"/>
              <a:t>traucējumiem</a:t>
            </a:r>
            <a:r>
              <a:rPr lang="en-U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endParaRPr lang="en-US" sz="2400" dirty="0"/>
          </a:p>
          <a:p>
            <a:endParaRPr lang="lv-LV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4959" r="226" b="-2"/>
          <a:stretch>
            <a:fillRect/>
          </a:stretch>
        </p:blipFill>
        <p:spPr bwMode="auto">
          <a:xfrm>
            <a:off x="0" y="0"/>
            <a:ext cx="121983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39538" y="6196013"/>
            <a:ext cx="40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3E49284-09FE-4B91-B427-D53BC0D85232}" type="slidenum">
              <a:rPr lang="en-US" altLang="lv-LV" smtClean="0"/>
              <a:pPr/>
              <a:t>8</a:t>
            </a:fld>
            <a:endParaRPr lang="en-US" altLang="lv-LV" smtClean="0"/>
          </a:p>
        </p:txBody>
      </p:sp>
      <p:pic>
        <p:nvPicPr>
          <p:cNvPr id="24580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12430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itle 1"/>
          <p:cNvSpPr txBox="1">
            <a:spLocks/>
          </p:cNvSpPr>
          <p:nvPr/>
        </p:nvSpPr>
        <p:spPr bwMode="auto">
          <a:xfrm>
            <a:off x="2417763" y="706437"/>
            <a:ext cx="9234487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lv-LV" altLang="lv-LV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194872" y="1643063"/>
            <a:ext cx="1079028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en-US" sz="1900" dirty="0">
                <a:latin typeface="Verdana" panose="020B0604030504040204" pitchFamily="34" charset="0"/>
              </a:rPr>
              <a:t>	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591779"/>
              </p:ext>
            </p:extLst>
          </p:nvPr>
        </p:nvGraphicFramePr>
        <p:xfrm>
          <a:off x="194872" y="1631091"/>
          <a:ext cx="11344665" cy="5012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2190"/>
                <a:gridCol w="2505739"/>
                <a:gridCol w="3276736"/>
              </a:tblGrid>
              <a:tr h="16882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Speciālo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skolu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skaits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2019./2020.m.g.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2020./2021.m.g.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</a:tr>
              <a:tr h="391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</a:tr>
              <a:tr h="39174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tai </a:t>
                      </a:r>
                      <a:r>
                        <a:rPr lang="en-US" sz="2000" u="none" strike="noStrike" dirty="0" err="1">
                          <a:effectLst/>
                        </a:rPr>
                        <a:t>skaitā</a:t>
                      </a:r>
                      <a:r>
                        <a:rPr lang="en-US" sz="2000" u="none" strike="noStrike" dirty="0">
                          <a:effectLst/>
                        </a:rPr>
                        <a:t>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</a:tr>
              <a:tr h="39174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                                </a:t>
                      </a:r>
                      <a:r>
                        <a:rPr lang="en-US" sz="2000" u="none" strike="noStrike" dirty="0" err="1">
                          <a:effectLst/>
                        </a:rPr>
                        <a:t>internātskolas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</a:tr>
              <a:tr h="39174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 err="1">
                          <a:effectLst/>
                        </a:rPr>
                        <a:t>bez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internātiem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</a:tr>
              <a:tr h="3917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</a:tr>
              <a:tr h="3917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 err="1">
                          <a:effectLst/>
                        </a:rPr>
                        <a:t>Kopējais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izglītojamo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skaits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speciālajās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skolās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7536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6048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</a:tr>
              <a:tr h="39174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>
                          <a:effectLst/>
                        </a:rPr>
                        <a:t>tai </a:t>
                      </a:r>
                      <a:r>
                        <a:rPr lang="en-US" sz="2000" u="none" strike="noStrike" dirty="0" err="1">
                          <a:effectLst/>
                        </a:rPr>
                        <a:t>skaitā</a:t>
                      </a:r>
                      <a:r>
                        <a:rPr lang="en-US" sz="2000" u="none" strike="noStrike" dirty="0">
                          <a:effectLst/>
                        </a:rPr>
                        <a:t>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</a:tr>
              <a:tr h="39174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 err="1">
                          <a:effectLst/>
                        </a:rPr>
                        <a:t>pirmskolas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speciālās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izglītības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programmās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</a:tr>
              <a:tr h="39174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 err="1">
                          <a:effectLst/>
                        </a:rPr>
                        <a:t>pirmskolas</a:t>
                      </a:r>
                      <a:r>
                        <a:rPr lang="en-US" sz="2000" u="none" strike="noStrike" dirty="0">
                          <a:effectLst/>
                        </a:rPr>
                        <a:t>  </a:t>
                      </a:r>
                      <a:r>
                        <a:rPr lang="en-US" sz="2000" u="none" strike="noStrike" dirty="0" err="1">
                          <a:effectLst/>
                        </a:rPr>
                        <a:t>izglītības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programmās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</a:tr>
              <a:tr h="39174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 err="1">
                          <a:effectLst/>
                        </a:rPr>
                        <a:t>vispārējās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izglītības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programmās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</a:tr>
              <a:tr h="39174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 err="1">
                          <a:effectLst/>
                        </a:rPr>
                        <a:t>speciālās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izglītības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programmās</a:t>
                      </a:r>
                      <a:r>
                        <a:rPr lang="en-US" sz="2000" u="none" strike="noStrike" dirty="0">
                          <a:effectLst/>
                        </a:rPr>
                        <a:t> 1.- 12. kl.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5626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4506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</a:tr>
              <a:tr h="39174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u="none" strike="noStrike" dirty="0" err="1">
                          <a:effectLst/>
                        </a:rPr>
                        <a:t>arodizglītības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programmās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94" marR="7094" marT="7094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18027" y="529465"/>
            <a:ext cx="5723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>
                <a:solidFill>
                  <a:srgbClr val="7030A0"/>
                </a:solidFill>
              </a:rPr>
              <a:t>Izmaiņas</a:t>
            </a:r>
            <a:r>
              <a:rPr lang="lv-LV" sz="2800" dirty="0"/>
              <a:t> </a:t>
            </a:r>
            <a:r>
              <a:rPr lang="lv-LV" sz="2800" dirty="0">
                <a:solidFill>
                  <a:srgbClr val="7030A0"/>
                </a:solidFill>
              </a:rPr>
              <a:t>speciālo skolu tīklā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4959" r="226" b="-2"/>
          <a:stretch>
            <a:fillRect/>
          </a:stretch>
        </p:blipFill>
        <p:spPr bwMode="auto">
          <a:xfrm>
            <a:off x="0" y="-22225"/>
            <a:ext cx="121983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39538" y="6196013"/>
            <a:ext cx="40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3E49284-09FE-4B91-B427-D53BC0D85232}" type="slidenum">
              <a:rPr lang="en-US" altLang="lv-LV" smtClean="0"/>
              <a:pPr/>
              <a:t>9</a:t>
            </a:fld>
            <a:endParaRPr lang="en-US" altLang="lv-LV" smtClean="0"/>
          </a:p>
        </p:txBody>
      </p:sp>
      <p:pic>
        <p:nvPicPr>
          <p:cNvPr id="24580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12430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itle 1"/>
          <p:cNvSpPr txBox="1">
            <a:spLocks/>
          </p:cNvSpPr>
          <p:nvPr/>
        </p:nvSpPr>
        <p:spPr bwMode="auto">
          <a:xfrm>
            <a:off x="2417763" y="706437"/>
            <a:ext cx="9234487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lv-LV" altLang="lv-LV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194872" y="1643063"/>
            <a:ext cx="12876551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lv-LV" altLang="en-US" sz="1900" dirty="0" smtClean="0">
              <a:latin typeface="Verdana" panose="020B0604030504040204" pitchFamily="34" charset="0"/>
            </a:endParaRPr>
          </a:p>
          <a:p>
            <a:pPr algn="ctr"/>
            <a:endParaRPr lang="lv-LV" altLang="en-US" sz="1900" dirty="0">
              <a:latin typeface="Verdana" panose="020B0604030504040204" pitchFamily="34" charset="0"/>
            </a:endParaRPr>
          </a:p>
          <a:p>
            <a:pPr algn="ctr"/>
            <a:endParaRPr lang="lv-LV" altLang="en-US" sz="1900" dirty="0" smtClean="0">
              <a:latin typeface="Verdana" panose="020B0604030504040204" pitchFamily="34" charset="0"/>
            </a:endParaRPr>
          </a:p>
          <a:p>
            <a:pPr algn="ctr"/>
            <a:endParaRPr lang="lv-LV" altLang="en-US" sz="1900" dirty="0">
              <a:latin typeface="Verdana" panose="020B0604030504040204" pitchFamily="34" charset="0"/>
            </a:endParaRPr>
          </a:p>
          <a:p>
            <a:pPr algn="ctr"/>
            <a:endParaRPr lang="lv-LV" altLang="en-US" sz="1900" dirty="0" smtClean="0">
              <a:latin typeface="Verdana" panose="020B0604030504040204" pitchFamily="34" charset="0"/>
            </a:endParaRPr>
          </a:p>
          <a:p>
            <a:pPr algn="ctr"/>
            <a:endParaRPr lang="lv-LV" altLang="en-US" sz="4000" dirty="0">
              <a:cs typeface="Times New Roman" panose="02020603050405020304" pitchFamily="18" charset="0"/>
            </a:endParaRPr>
          </a:p>
          <a:p>
            <a:pPr algn="ctr"/>
            <a:r>
              <a:rPr lang="lv-LV" altLang="en-US" sz="4000" dirty="0" smtClean="0">
                <a:cs typeface="Times New Roman" panose="02020603050405020304" pitchFamily="18" charset="0"/>
              </a:rPr>
              <a:t>Paldies par uzmanību!</a:t>
            </a:r>
            <a:r>
              <a:rPr lang="lv-LV" altLang="en-US" sz="1900" dirty="0">
                <a:latin typeface="Verdan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498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3447</TotalTime>
  <Words>675</Words>
  <Application>Microsoft Office PowerPoint</Application>
  <PresentationFormat>Widescreen</PresentationFormat>
  <Paragraphs>126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PGothic</vt:lpstr>
      <vt:lpstr>Arial</vt:lpstr>
      <vt:lpstr>Calibri</vt:lpstr>
      <vt:lpstr>Times New Roman</vt:lpstr>
      <vt:lpstr>Verdana</vt:lpstr>
      <vt:lpstr>Wingdings</vt:lpstr>
      <vt:lpstr>89_Prezentacija_templateLV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Evija Kūla</cp:lastModifiedBy>
  <cp:revision>497</cp:revision>
  <cp:lastPrinted>2020-07-20T13:11:10Z</cp:lastPrinted>
  <dcterms:created xsi:type="dcterms:W3CDTF">2014-11-20T14:46:47Z</dcterms:created>
  <dcterms:modified xsi:type="dcterms:W3CDTF">2020-12-08T07:53:23Z</dcterms:modified>
</cp:coreProperties>
</file>