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332" r:id="rId2"/>
    <p:sldId id="335" r:id="rId3"/>
    <p:sldId id="336" r:id="rId4"/>
    <p:sldId id="343" r:id="rId5"/>
    <p:sldId id="339" r:id="rId6"/>
    <p:sldId id="340" r:id="rId7"/>
    <p:sldId id="338" r:id="rId8"/>
    <p:sldId id="341" r:id="rId9"/>
    <p:sldId id="344" r:id="rId10"/>
    <p:sldId id="304" r:id="rId11"/>
  </p:sldIdLst>
  <p:sldSz cx="9144000" cy="6858000" type="screen4x3"/>
  <p:notesSz cx="6797675" cy="9926638"/>
  <p:defaultTextStyle>
    <a:defPPr>
      <a:defRPr lang="lv-LV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66"/>
    <a:srgbClr val="336699"/>
    <a:srgbClr val="808000"/>
    <a:srgbClr val="AFBF61"/>
    <a:srgbClr val="E1FF9F"/>
    <a:srgbClr val="FFCC99"/>
    <a:srgbClr val="CCCC00"/>
    <a:srgbClr val="FF6600"/>
    <a:srgbClr val="990033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18" autoAdjust="0"/>
    <p:restoredTop sz="90303" autoAdjust="0"/>
  </p:normalViewPr>
  <p:slideViewPr>
    <p:cSldViewPr>
      <p:cViewPr varScale="1">
        <p:scale>
          <a:sx n="103" d="100"/>
          <a:sy n="103" d="100"/>
        </p:scale>
        <p:origin x="1944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7" d="100"/>
          <a:sy n="77" d="100"/>
        </p:scale>
        <p:origin x="-2040" y="-84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97" cy="4965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08" y="0"/>
            <a:ext cx="2946497" cy="4965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327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451"/>
            <a:ext cx="2946497" cy="4965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327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08" y="9428451"/>
            <a:ext cx="2946497" cy="4965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FEEA753F-55C7-4D56-B971-BD601C393F2A}" type="slidenum">
              <a:rPr lang="lv-LV"/>
              <a:pPr>
                <a:defRPr/>
              </a:pPr>
              <a:t>‹#›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11481556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97" cy="4965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08" y="0"/>
            <a:ext cx="2946497" cy="4965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9163" y="744538"/>
            <a:ext cx="4959350" cy="37211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0082" y="4715839"/>
            <a:ext cx="5437512" cy="44659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lv-LV" noProof="0"/>
              <a:t>Click to edit Master text styles</a:t>
            </a:r>
          </a:p>
          <a:p>
            <a:pPr lvl="1"/>
            <a:r>
              <a:rPr lang="lv-LV" noProof="0"/>
              <a:t>Second level</a:t>
            </a:r>
          </a:p>
          <a:p>
            <a:pPr lvl="2"/>
            <a:r>
              <a:rPr lang="lv-LV" noProof="0"/>
              <a:t>Third level</a:t>
            </a:r>
          </a:p>
          <a:p>
            <a:pPr lvl="3"/>
            <a:r>
              <a:rPr lang="lv-LV" noProof="0"/>
              <a:t>Fourth level</a:t>
            </a:r>
          </a:p>
          <a:p>
            <a:pPr lvl="4"/>
            <a:r>
              <a:rPr lang="lv-LV" noProof="0"/>
              <a:t>Fifth level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451"/>
            <a:ext cx="2946497" cy="4965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235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08" y="9428451"/>
            <a:ext cx="2946497" cy="4965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549789F-84D4-42BB-93D3-E50F100BB41F}" type="slidenum">
              <a:rPr lang="lv-LV"/>
              <a:pPr>
                <a:defRPr/>
              </a:pPr>
              <a:t>‹#›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182292664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FD4ED45-08DC-4342-A95B-22BB19F9A51A}" type="slidenum">
              <a:rPr lang="lv-LV" smtClean="0"/>
              <a:pPr/>
              <a:t>1</a:t>
            </a:fld>
            <a:endParaRPr lang="lv-LV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73029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6"/>
          <p:cNvGrpSpPr>
            <a:grpSpLocks/>
          </p:cNvGrpSpPr>
          <p:nvPr userDrawn="1"/>
        </p:nvGrpSpPr>
        <p:grpSpPr bwMode="auto">
          <a:xfrm>
            <a:off x="250825" y="0"/>
            <a:ext cx="8893175" cy="6858000"/>
            <a:chOff x="158" y="0"/>
            <a:chExt cx="5602" cy="4320"/>
          </a:xfrm>
        </p:grpSpPr>
        <p:sp>
          <p:nvSpPr>
            <p:cNvPr id="5" name="Line 17"/>
            <p:cNvSpPr>
              <a:spLocks noChangeShapeType="1"/>
            </p:cNvSpPr>
            <p:nvPr userDrawn="1"/>
          </p:nvSpPr>
          <p:spPr bwMode="auto">
            <a:xfrm>
              <a:off x="158" y="527"/>
              <a:ext cx="5602" cy="0"/>
            </a:xfrm>
            <a:prstGeom prst="line">
              <a:avLst/>
            </a:prstGeom>
            <a:noFill/>
            <a:ln w="9525">
              <a:solidFill>
                <a:srgbClr val="003366"/>
              </a:solidFill>
              <a:round/>
              <a:headEnd/>
              <a:tailEnd/>
            </a:ln>
          </p:spPr>
          <p:txBody>
            <a:bodyPr/>
            <a:lstStyle/>
            <a:p>
              <a:endParaRPr lang="lv-LV"/>
            </a:p>
          </p:txBody>
        </p:sp>
        <p:sp>
          <p:nvSpPr>
            <p:cNvPr id="6" name="Line 18"/>
            <p:cNvSpPr>
              <a:spLocks noChangeShapeType="1"/>
            </p:cNvSpPr>
            <p:nvPr userDrawn="1"/>
          </p:nvSpPr>
          <p:spPr bwMode="auto">
            <a:xfrm>
              <a:off x="340" y="618"/>
              <a:ext cx="5420" cy="0"/>
            </a:xfrm>
            <a:prstGeom prst="line">
              <a:avLst/>
            </a:prstGeom>
            <a:noFill/>
            <a:ln w="9525">
              <a:solidFill>
                <a:srgbClr val="003366"/>
              </a:solidFill>
              <a:round/>
              <a:headEnd/>
              <a:tailEnd/>
            </a:ln>
          </p:spPr>
          <p:txBody>
            <a:bodyPr/>
            <a:lstStyle/>
            <a:p>
              <a:endParaRPr lang="lv-LV"/>
            </a:p>
          </p:txBody>
        </p:sp>
        <p:sp>
          <p:nvSpPr>
            <p:cNvPr id="7" name="Line 19"/>
            <p:cNvSpPr>
              <a:spLocks noChangeShapeType="1"/>
            </p:cNvSpPr>
            <p:nvPr userDrawn="1"/>
          </p:nvSpPr>
          <p:spPr bwMode="auto">
            <a:xfrm>
              <a:off x="5602" y="0"/>
              <a:ext cx="0" cy="4320"/>
            </a:xfrm>
            <a:prstGeom prst="line">
              <a:avLst/>
            </a:prstGeom>
            <a:noFill/>
            <a:ln w="9525">
              <a:solidFill>
                <a:srgbClr val="003366"/>
              </a:solidFill>
              <a:round/>
              <a:headEnd/>
              <a:tailEnd/>
            </a:ln>
          </p:spPr>
          <p:txBody>
            <a:bodyPr/>
            <a:lstStyle/>
            <a:p>
              <a:endParaRPr lang="lv-LV"/>
            </a:p>
          </p:txBody>
        </p:sp>
        <p:sp>
          <p:nvSpPr>
            <p:cNvPr id="8" name="Line 20"/>
            <p:cNvSpPr>
              <a:spLocks noChangeShapeType="1"/>
            </p:cNvSpPr>
            <p:nvPr userDrawn="1"/>
          </p:nvSpPr>
          <p:spPr bwMode="auto">
            <a:xfrm>
              <a:off x="5511" y="73"/>
              <a:ext cx="0" cy="4174"/>
            </a:xfrm>
            <a:prstGeom prst="line">
              <a:avLst/>
            </a:prstGeom>
            <a:noFill/>
            <a:ln w="9525">
              <a:solidFill>
                <a:srgbClr val="003366"/>
              </a:solidFill>
              <a:round/>
              <a:headEnd/>
              <a:tailEnd/>
            </a:ln>
          </p:spPr>
          <p:txBody>
            <a:bodyPr/>
            <a:lstStyle/>
            <a:p>
              <a:endParaRPr lang="lv-LV"/>
            </a:p>
          </p:txBody>
        </p:sp>
        <p:sp>
          <p:nvSpPr>
            <p:cNvPr id="9" name="Line 21"/>
            <p:cNvSpPr>
              <a:spLocks noChangeShapeType="1"/>
            </p:cNvSpPr>
            <p:nvPr userDrawn="1"/>
          </p:nvSpPr>
          <p:spPr bwMode="auto">
            <a:xfrm>
              <a:off x="4694" y="4020"/>
              <a:ext cx="1066" cy="0"/>
            </a:xfrm>
            <a:prstGeom prst="line">
              <a:avLst/>
            </a:prstGeom>
            <a:noFill/>
            <a:ln w="9525">
              <a:solidFill>
                <a:srgbClr val="003366"/>
              </a:solidFill>
              <a:round/>
              <a:headEnd/>
              <a:tailEnd/>
            </a:ln>
          </p:spPr>
          <p:txBody>
            <a:bodyPr/>
            <a:lstStyle/>
            <a:p>
              <a:endParaRPr lang="lv-LV"/>
            </a:p>
          </p:txBody>
        </p:sp>
        <p:sp>
          <p:nvSpPr>
            <p:cNvPr id="10" name="Line 22"/>
            <p:cNvSpPr>
              <a:spLocks noChangeShapeType="1"/>
            </p:cNvSpPr>
            <p:nvPr userDrawn="1"/>
          </p:nvSpPr>
          <p:spPr bwMode="auto">
            <a:xfrm>
              <a:off x="4967" y="3929"/>
              <a:ext cx="793" cy="0"/>
            </a:xfrm>
            <a:prstGeom prst="line">
              <a:avLst/>
            </a:prstGeom>
            <a:noFill/>
            <a:ln w="9525">
              <a:solidFill>
                <a:srgbClr val="003366"/>
              </a:solidFill>
              <a:round/>
              <a:headEnd/>
              <a:tailEnd/>
            </a:ln>
          </p:spPr>
          <p:txBody>
            <a:bodyPr/>
            <a:lstStyle/>
            <a:p>
              <a:endParaRPr lang="lv-LV"/>
            </a:p>
          </p:txBody>
        </p:sp>
        <p:sp>
          <p:nvSpPr>
            <p:cNvPr id="11" name="Rectangle 23"/>
            <p:cNvSpPr>
              <a:spLocks noChangeArrowheads="1"/>
            </p:cNvSpPr>
            <p:nvPr userDrawn="1"/>
          </p:nvSpPr>
          <p:spPr bwMode="auto">
            <a:xfrm>
              <a:off x="5511" y="527"/>
              <a:ext cx="90" cy="91"/>
            </a:xfrm>
            <a:prstGeom prst="rect">
              <a:avLst/>
            </a:prstGeom>
            <a:solidFill>
              <a:srgbClr val="003366"/>
            </a:solidFill>
            <a:ln w="9525">
              <a:solidFill>
                <a:srgbClr val="003366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lv-LV"/>
            </a:p>
          </p:txBody>
        </p:sp>
        <p:sp>
          <p:nvSpPr>
            <p:cNvPr id="12" name="Rectangle 24"/>
            <p:cNvSpPr>
              <a:spLocks noChangeArrowheads="1"/>
            </p:cNvSpPr>
            <p:nvPr userDrawn="1"/>
          </p:nvSpPr>
          <p:spPr bwMode="auto">
            <a:xfrm>
              <a:off x="5511" y="3929"/>
              <a:ext cx="90" cy="91"/>
            </a:xfrm>
            <a:prstGeom prst="rect">
              <a:avLst/>
            </a:prstGeom>
            <a:solidFill>
              <a:srgbClr val="003366"/>
            </a:solidFill>
            <a:ln w="9525">
              <a:solidFill>
                <a:srgbClr val="003366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lv-LV"/>
            </a:p>
          </p:txBody>
        </p:sp>
        <p:sp>
          <p:nvSpPr>
            <p:cNvPr id="13" name="Line 25"/>
            <p:cNvSpPr>
              <a:spLocks noChangeShapeType="1"/>
            </p:cNvSpPr>
            <p:nvPr userDrawn="1"/>
          </p:nvSpPr>
          <p:spPr bwMode="auto">
            <a:xfrm>
              <a:off x="3787" y="4110"/>
              <a:ext cx="1973" cy="0"/>
            </a:xfrm>
            <a:prstGeom prst="line">
              <a:avLst/>
            </a:prstGeom>
            <a:noFill/>
            <a:ln w="9525">
              <a:solidFill>
                <a:srgbClr val="003366"/>
              </a:solidFill>
              <a:round/>
              <a:headEnd/>
              <a:tailEnd/>
            </a:ln>
          </p:spPr>
          <p:txBody>
            <a:bodyPr/>
            <a:lstStyle/>
            <a:p>
              <a:endParaRPr lang="lv-LV"/>
            </a:p>
          </p:txBody>
        </p:sp>
        <p:sp>
          <p:nvSpPr>
            <p:cNvPr id="14" name="Line 26"/>
            <p:cNvSpPr>
              <a:spLocks noChangeShapeType="1"/>
            </p:cNvSpPr>
            <p:nvPr userDrawn="1"/>
          </p:nvSpPr>
          <p:spPr bwMode="auto">
            <a:xfrm>
              <a:off x="5692" y="3249"/>
              <a:ext cx="0" cy="1071"/>
            </a:xfrm>
            <a:prstGeom prst="line">
              <a:avLst/>
            </a:prstGeom>
            <a:noFill/>
            <a:ln w="9525">
              <a:solidFill>
                <a:srgbClr val="003366"/>
              </a:solidFill>
              <a:round/>
              <a:headEnd/>
              <a:tailEnd/>
            </a:ln>
          </p:spPr>
          <p:txBody>
            <a:bodyPr/>
            <a:lstStyle/>
            <a:p>
              <a:endParaRPr lang="lv-LV"/>
            </a:p>
          </p:txBody>
        </p:sp>
        <p:sp>
          <p:nvSpPr>
            <p:cNvPr id="15" name="Rectangle 27"/>
            <p:cNvSpPr>
              <a:spLocks noChangeArrowheads="1"/>
            </p:cNvSpPr>
            <p:nvPr userDrawn="1"/>
          </p:nvSpPr>
          <p:spPr bwMode="auto">
            <a:xfrm>
              <a:off x="5602" y="4020"/>
              <a:ext cx="90" cy="91"/>
            </a:xfrm>
            <a:prstGeom prst="rect">
              <a:avLst/>
            </a:prstGeom>
            <a:solidFill>
              <a:srgbClr val="003366"/>
            </a:solidFill>
            <a:ln w="9525">
              <a:solidFill>
                <a:srgbClr val="003366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lv-LV"/>
            </a:p>
          </p:txBody>
        </p:sp>
      </p:grpSp>
      <p:sp>
        <p:nvSpPr>
          <p:cNvPr id="16" name="Rectangle 2"/>
          <p:cNvSpPr>
            <a:spLocks noChangeArrowheads="1"/>
          </p:cNvSpPr>
          <p:nvPr userDrawn="1"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endParaRPr lang="lv-LV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60400" y="2584450"/>
            <a:ext cx="7772400" cy="1470025"/>
          </a:xfrm>
        </p:spPr>
        <p:txBody>
          <a:bodyPr/>
          <a:lstStyle>
            <a:lvl1pPr algn="ctr">
              <a:defRPr lang="lv-LV" sz="1600" b="1" cap="all" smtClean="0"/>
            </a:lvl1pPr>
          </a:lstStyle>
          <a:p>
            <a:r>
              <a:rPr lang="en-US"/>
              <a:t>Click to edit Master title style</a:t>
            </a:r>
            <a:endParaRPr lang="lv-LV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4213" y="4673600"/>
            <a:ext cx="7775575" cy="86995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lang="lv-LV" sz="1600" b="1" u="none" baseline="0" smtClean="0"/>
            </a:lvl1pPr>
          </a:lstStyle>
          <a:p>
            <a:r>
              <a:rPr lang="en-US"/>
              <a:t>Click to edit Master subtitle style</a:t>
            </a:r>
            <a:endParaRPr lang="lv-LV" dirty="0"/>
          </a:p>
        </p:txBody>
      </p:sp>
      <p:sp>
        <p:nvSpPr>
          <p:cNvPr id="1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lv-LV"/>
              <a:t>28.02.2011.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453AA9-BF39-42FE-A931-06A01ECFAF4B}" type="slidenum">
              <a:rPr lang="lv-LV"/>
              <a:pPr>
                <a:defRPr/>
              </a:pPr>
              <a:t>‹#›</a:t>
            </a:fld>
            <a:endParaRPr lang="lv-LV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6225" y="115888"/>
            <a:ext cx="2051050" cy="60499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68313" y="115888"/>
            <a:ext cx="6005512" cy="60499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637479-8CA4-4D04-9EA9-FAF235F3125E}" type="slidenum">
              <a:rPr lang="lv-LV"/>
              <a:pPr>
                <a:defRPr/>
              </a:pPr>
              <a:t>‹#›</a:t>
            </a:fld>
            <a:endParaRPr lang="lv-LV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lv-LV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8150" y="1125538"/>
            <a:ext cx="8239125" cy="5040312"/>
          </a:xfrm>
        </p:spPr>
        <p:txBody>
          <a:bodyPr/>
          <a:lstStyle>
            <a:lvl1pPr>
              <a:buClr>
                <a:srgbClr val="003366"/>
              </a:buClr>
              <a:defRPr b="1" i="0" u="none" baseline="0">
                <a:solidFill>
                  <a:srgbClr val="003366"/>
                </a:solidFill>
              </a:defRPr>
            </a:lvl1pPr>
            <a:lvl2pPr>
              <a:buClr>
                <a:srgbClr val="0070C0"/>
              </a:buClr>
              <a:buFont typeface="Arial" pitchFamily="34" charset="0"/>
              <a:buChar char="•"/>
              <a:defRPr baseline="0">
                <a:solidFill>
                  <a:srgbClr val="0070C0"/>
                </a:solidFill>
              </a:defRPr>
            </a:lvl2pPr>
            <a:lvl3pPr>
              <a:buClr>
                <a:srgbClr val="0070C0"/>
              </a:buClr>
              <a:defRPr sz="1800" baseline="0">
                <a:solidFill>
                  <a:srgbClr val="0070C0"/>
                </a:solidFill>
              </a:defRPr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lv-LV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DD0DFF-F945-4E73-B065-65957E6EE39E}" type="slidenum">
              <a:rPr lang="lv-LV"/>
              <a:pPr>
                <a:defRPr/>
              </a:pPr>
              <a:t>‹#›</a:t>
            </a:fld>
            <a:endParaRPr lang="lv-LV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lv-LV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0450" y="1073150"/>
            <a:ext cx="2989263" cy="50403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lv-LV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6500" y="1073150"/>
            <a:ext cx="2989262" cy="50403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lv-LV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EAF492-7ADB-412A-B6EB-1C1AB7048B25}" type="slidenum">
              <a:rPr lang="lv-LV"/>
              <a:pPr>
                <a:defRPr/>
              </a:pPr>
              <a:t>‹#›</a:t>
            </a:fld>
            <a:endParaRPr lang="lv-LV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44072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  <a:endParaRPr lang="lv-LV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48780"/>
            <a:ext cx="4040188" cy="630070"/>
          </a:xfrm>
        </p:spPr>
        <p:txBody>
          <a:bodyPr anchor="b"/>
          <a:lstStyle>
            <a:lvl1pPr marL="0" indent="0">
              <a:buNone/>
              <a:defRPr sz="2000" b="1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23855"/>
            <a:ext cx="4040188" cy="4002308"/>
          </a:xfrm>
        </p:spPr>
        <p:txBody>
          <a:bodyPr/>
          <a:lstStyle>
            <a:lvl1pPr>
              <a:defRPr sz="1600" baseline="0"/>
            </a:lvl1pPr>
            <a:lvl2pPr>
              <a:defRPr sz="1400" baseline="0"/>
            </a:lvl2pPr>
            <a:lvl3pPr>
              <a:defRPr sz="1400" baseline="0"/>
            </a:lvl3pPr>
            <a:lvl4pPr>
              <a:defRPr sz="1400" baseline="0"/>
            </a:lvl4pPr>
            <a:lvl5pPr>
              <a:defRPr sz="1400" baseline="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lv-LV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448780"/>
            <a:ext cx="4041775" cy="630070"/>
          </a:xfrm>
        </p:spPr>
        <p:txBody>
          <a:bodyPr anchor="b"/>
          <a:lstStyle>
            <a:lvl1pPr marL="0" indent="0">
              <a:buNone/>
              <a:defRPr sz="2000" b="1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23855"/>
            <a:ext cx="4041775" cy="4002308"/>
          </a:xfrm>
        </p:spPr>
        <p:txBody>
          <a:bodyPr/>
          <a:lstStyle>
            <a:lvl1pPr>
              <a:defRPr sz="1600" baseline="0"/>
            </a:lvl1pPr>
            <a:lvl2pPr>
              <a:defRPr sz="1400" baseline="0"/>
            </a:lvl2pPr>
            <a:lvl3pPr>
              <a:defRPr sz="1400" baseline="0"/>
            </a:lvl3pPr>
            <a:lvl4pPr>
              <a:defRPr sz="1400" baseline="0"/>
            </a:lvl4pPr>
            <a:lvl5pPr>
              <a:defRPr sz="1400" baseline="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lv-LV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16A3B2-DE4A-47FA-9615-7E5BB92B3BFC}" type="slidenum">
              <a:rPr lang="lv-LV"/>
              <a:pPr>
                <a:defRPr/>
              </a:pPr>
              <a:t>‹#›</a:t>
            </a:fld>
            <a:endParaRPr lang="lv-LV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B953C6-A5AA-4DC5-BDDF-01016FA6C9EB}" type="slidenum">
              <a:rPr lang="lv-LV"/>
              <a:pPr>
                <a:defRPr/>
              </a:pPr>
              <a:t>‹#›</a:t>
            </a:fld>
            <a:endParaRPr lang="lv-LV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6BE08E-91A5-47F9-9AA9-2E72EAB307E7}" type="slidenum">
              <a:rPr lang="lv-LV"/>
              <a:pPr>
                <a:defRPr/>
              </a:pPr>
              <a:t>‹#›</a:t>
            </a:fld>
            <a:endParaRPr lang="lv-LV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430574-2184-4C94-A7F7-B0C77FC8B148}" type="slidenum">
              <a:rPr lang="lv-LV"/>
              <a:pPr>
                <a:defRPr/>
              </a:pPr>
              <a:t>‹#›</a:t>
            </a:fld>
            <a:endParaRPr lang="lv-LV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lv-LV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B1E452-DDCC-4BD5-954F-D123CA41F00A}" type="slidenum">
              <a:rPr lang="lv-LV"/>
              <a:pPr>
                <a:defRPr/>
              </a:pPr>
              <a:t>‹#›</a:t>
            </a:fld>
            <a:endParaRPr lang="lv-LV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115888"/>
            <a:ext cx="8207375" cy="649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lv-LV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438400" y="1125538"/>
            <a:ext cx="6238875" cy="5040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lv-LV"/>
              <a:t>Click to edit Master text styles</a:t>
            </a:r>
          </a:p>
          <a:p>
            <a:pPr lvl="1"/>
            <a:r>
              <a:rPr lang="lv-LV"/>
              <a:t>Second level</a:t>
            </a:r>
          </a:p>
          <a:p>
            <a:pPr lvl="2"/>
            <a:r>
              <a:rPr lang="lv-LV"/>
              <a:t>Third level</a:t>
            </a:r>
          </a:p>
          <a:p>
            <a:pPr lvl="3"/>
            <a:r>
              <a:rPr lang="lv-LV"/>
              <a:t>Fourth level</a:t>
            </a:r>
          </a:p>
          <a:p>
            <a:pPr lvl="4"/>
            <a:r>
              <a:rPr lang="lv-LV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3BCBBD14-116F-4E8C-AEEF-338E1F1809E4}" type="slidenum">
              <a:rPr lang="lv-LV"/>
              <a:pPr>
                <a:defRPr/>
              </a:pPr>
              <a:t>‹#›</a:t>
            </a:fld>
            <a:endParaRPr lang="lv-LV" dirty="0"/>
          </a:p>
        </p:txBody>
      </p:sp>
      <p:pic>
        <p:nvPicPr>
          <p:cNvPr id="1031" name="Picture 9" descr="Stends_BISS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6213475"/>
            <a:ext cx="2555875" cy="66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032" name="Group 50"/>
          <p:cNvGrpSpPr>
            <a:grpSpLocks/>
          </p:cNvGrpSpPr>
          <p:nvPr userDrawn="1"/>
        </p:nvGrpSpPr>
        <p:grpSpPr bwMode="auto">
          <a:xfrm>
            <a:off x="250825" y="0"/>
            <a:ext cx="8893175" cy="6858000"/>
            <a:chOff x="158" y="0"/>
            <a:chExt cx="5602" cy="4320"/>
          </a:xfrm>
        </p:grpSpPr>
        <p:sp>
          <p:nvSpPr>
            <p:cNvPr id="1033" name="Line 11"/>
            <p:cNvSpPr>
              <a:spLocks noChangeShapeType="1"/>
            </p:cNvSpPr>
            <p:nvPr userDrawn="1"/>
          </p:nvSpPr>
          <p:spPr bwMode="auto">
            <a:xfrm>
              <a:off x="158" y="527"/>
              <a:ext cx="5602" cy="0"/>
            </a:xfrm>
            <a:prstGeom prst="line">
              <a:avLst/>
            </a:prstGeom>
            <a:noFill/>
            <a:ln w="9525">
              <a:solidFill>
                <a:srgbClr val="003366"/>
              </a:solidFill>
              <a:round/>
              <a:headEnd/>
              <a:tailEnd/>
            </a:ln>
          </p:spPr>
          <p:txBody>
            <a:bodyPr/>
            <a:lstStyle/>
            <a:p>
              <a:endParaRPr lang="lv-LV"/>
            </a:p>
          </p:txBody>
        </p:sp>
        <p:sp>
          <p:nvSpPr>
            <p:cNvPr id="1034" name="Line 12"/>
            <p:cNvSpPr>
              <a:spLocks noChangeShapeType="1"/>
            </p:cNvSpPr>
            <p:nvPr userDrawn="1"/>
          </p:nvSpPr>
          <p:spPr bwMode="auto">
            <a:xfrm>
              <a:off x="340" y="618"/>
              <a:ext cx="5420" cy="0"/>
            </a:xfrm>
            <a:prstGeom prst="line">
              <a:avLst/>
            </a:prstGeom>
            <a:noFill/>
            <a:ln w="9525">
              <a:solidFill>
                <a:srgbClr val="003366"/>
              </a:solidFill>
              <a:round/>
              <a:headEnd/>
              <a:tailEnd/>
            </a:ln>
          </p:spPr>
          <p:txBody>
            <a:bodyPr/>
            <a:lstStyle/>
            <a:p>
              <a:endParaRPr lang="lv-LV"/>
            </a:p>
          </p:txBody>
        </p:sp>
        <p:sp>
          <p:nvSpPr>
            <p:cNvPr id="1035" name="Line 14"/>
            <p:cNvSpPr>
              <a:spLocks noChangeShapeType="1"/>
            </p:cNvSpPr>
            <p:nvPr userDrawn="1"/>
          </p:nvSpPr>
          <p:spPr bwMode="auto">
            <a:xfrm>
              <a:off x="5602" y="0"/>
              <a:ext cx="0" cy="4320"/>
            </a:xfrm>
            <a:prstGeom prst="line">
              <a:avLst/>
            </a:prstGeom>
            <a:noFill/>
            <a:ln w="9525">
              <a:solidFill>
                <a:srgbClr val="003366"/>
              </a:solidFill>
              <a:round/>
              <a:headEnd/>
              <a:tailEnd/>
            </a:ln>
          </p:spPr>
          <p:txBody>
            <a:bodyPr/>
            <a:lstStyle/>
            <a:p>
              <a:endParaRPr lang="lv-LV"/>
            </a:p>
          </p:txBody>
        </p:sp>
        <p:sp>
          <p:nvSpPr>
            <p:cNvPr id="1036" name="Line 15"/>
            <p:cNvSpPr>
              <a:spLocks noChangeShapeType="1"/>
            </p:cNvSpPr>
            <p:nvPr userDrawn="1"/>
          </p:nvSpPr>
          <p:spPr bwMode="auto">
            <a:xfrm>
              <a:off x="5511" y="73"/>
              <a:ext cx="0" cy="4174"/>
            </a:xfrm>
            <a:prstGeom prst="line">
              <a:avLst/>
            </a:prstGeom>
            <a:noFill/>
            <a:ln w="9525">
              <a:solidFill>
                <a:srgbClr val="003366"/>
              </a:solidFill>
              <a:round/>
              <a:headEnd/>
              <a:tailEnd/>
            </a:ln>
          </p:spPr>
          <p:txBody>
            <a:bodyPr/>
            <a:lstStyle/>
            <a:p>
              <a:endParaRPr lang="lv-LV"/>
            </a:p>
          </p:txBody>
        </p:sp>
        <p:sp>
          <p:nvSpPr>
            <p:cNvPr id="1037" name="Line 23"/>
            <p:cNvSpPr>
              <a:spLocks noChangeShapeType="1"/>
            </p:cNvSpPr>
            <p:nvPr userDrawn="1"/>
          </p:nvSpPr>
          <p:spPr bwMode="auto">
            <a:xfrm>
              <a:off x="4694" y="4020"/>
              <a:ext cx="1066" cy="0"/>
            </a:xfrm>
            <a:prstGeom prst="line">
              <a:avLst/>
            </a:prstGeom>
            <a:noFill/>
            <a:ln w="9525">
              <a:solidFill>
                <a:srgbClr val="003366"/>
              </a:solidFill>
              <a:round/>
              <a:headEnd/>
              <a:tailEnd/>
            </a:ln>
          </p:spPr>
          <p:txBody>
            <a:bodyPr/>
            <a:lstStyle/>
            <a:p>
              <a:endParaRPr lang="lv-LV"/>
            </a:p>
          </p:txBody>
        </p:sp>
        <p:sp>
          <p:nvSpPr>
            <p:cNvPr id="1038" name="Line 24"/>
            <p:cNvSpPr>
              <a:spLocks noChangeShapeType="1"/>
            </p:cNvSpPr>
            <p:nvPr userDrawn="1"/>
          </p:nvSpPr>
          <p:spPr bwMode="auto">
            <a:xfrm>
              <a:off x="4967" y="3929"/>
              <a:ext cx="793" cy="0"/>
            </a:xfrm>
            <a:prstGeom prst="line">
              <a:avLst/>
            </a:prstGeom>
            <a:noFill/>
            <a:ln w="9525">
              <a:solidFill>
                <a:srgbClr val="003366"/>
              </a:solidFill>
              <a:round/>
              <a:headEnd/>
              <a:tailEnd/>
            </a:ln>
          </p:spPr>
          <p:txBody>
            <a:bodyPr/>
            <a:lstStyle/>
            <a:p>
              <a:endParaRPr lang="lv-LV"/>
            </a:p>
          </p:txBody>
        </p:sp>
        <p:sp>
          <p:nvSpPr>
            <p:cNvPr id="1039" name="Rectangle 41"/>
            <p:cNvSpPr>
              <a:spLocks noChangeArrowheads="1"/>
            </p:cNvSpPr>
            <p:nvPr userDrawn="1"/>
          </p:nvSpPr>
          <p:spPr bwMode="auto">
            <a:xfrm>
              <a:off x="5511" y="527"/>
              <a:ext cx="90" cy="91"/>
            </a:xfrm>
            <a:prstGeom prst="rect">
              <a:avLst/>
            </a:prstGeom>
            <a:solidFill>
              <a:srgbClr val="003366"/>
            </a:solidFill>
            <a:ln w="9525">
              <a:solidFill>
                <a:srgbClr val="003366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lv-LV"/>
            </a:p>
          </p:txBody>
        </p:sp>
        <p:sp>
          <p:nvSpPr>
            <p:cNvPr id="1040" name="Rectangle 42"/>
            <p:cNvSpPr>
              <a:spLocks noChangeArrowheads="1"/>
            </p:cNvSpPr>
            <p:nvPr userDrawn="1"/>
          </p:nvSpPr>
          <p:spPr bwMode="auto">
            <a:xfrm>
              <a:off x="5511" y="3929"/>
              <a:ext cx="90" cy="91"/>
            </a:xfrm>
            <a:prstGeom prst="rect">
              <a:avLst/>
            </a:prstGeom>
            <a:solidFill>
              <a:srgbClr val="003366"/>
            </a:solidFill>
            <a:ln w="9525">
              <a:solidFill>
                <a:srgbClr val="003366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lv-LV"/>
            </a:p>
          </p:txBody>
        </p:sp>
        <p:sp>
          <p:nvSpPr>
            <p:cNvPr id="1041" name="Line 46"/>
            <p:cNvSpPr>
              <a:spLocks noChangeShapeType="1"/>
            </p:cNvSpPr>
            <p:nvPr userDrawn="1"/>
          </p:nvSpPr>
          <p:spPr bwMode="auto">
            <a:xfrm>
              <a:off x="3787" y="4110"/>
              <a:ext cx="1973" cy="0"/>
            </a:xfrm>
            <a:prstGeom prst="line">
              <a:avLst/>
            </a:prstGeom>
            <a:noFill/>
            <a:ln w="9525">
              <a:solidFill>
                <a:srgbClr val="003366"/>
              </a:solidFill>
              <a:round/>
              <a:headEnd/>
              <a:tailEnd/>
            </a:ln>
          </p:spPr>
          <p:txBody>
            <a:bodyPr/>
            <a:lstStyle/>
            <a:p>
              <a:endParaRPr lang="lv-LV"/>
            </a:p>
          </p:txBody>
        </p:sp>
        <p:sp>
          <p:nvSpPr>
            <p:cNvPr id="1042" name="Line 48"/>
            <p:cNvSpPr>
              <a:spLocks noChangeShapeType="1"/>
            </p:cNvSpPr>
            <p:nvPr userDrawn="1"/>
          </p:nvSpPr>
          <p:spPr bwMode="auto">
            <a:xfrm>
              <a:off x="5692" y="3249"/>
              <a:ext cx="0" cy="1071"/>
            </a:xfrm>
            <a:prstGeom prst="line">
              <a:avLst/>
            </a:prstGeom>
            <a:noFill/>
            <a:ln w="9525">
              <a:solidFill>
                <a:srgbClr val="003366"/>
              </a:solidFill>
              <a:round/>
              <a:headEnd/>
              <a:tailEnd/>
            </a:ln>
          </p:spPr>
          <p:txBody>
            <a:bodyPr/>
            <a:lstStyle/>
            <a:p>
              <a:endParaRPr lang="lv-LV"/>
            </a:p>
          </p:txBody>
        </p:sp>
        <p:sp>
          <p:nvSpPr>
            <p:cNvPr id="1043" name="Rectangle 49"/>
            <p:cNvSpPr>
              <a:spLocks noChangeArrowheads="1"/>
            </p:cNvSpPr>
            <p:nvPr userDrawn="1"/>
          </p:nvSpPr>
          <p:spPr bwMode="auto">
            <a:xfrm>
              <a:off x="5602" y="4020"/>
              <a:ext cx="90" cy="91"/>
            </a:xfrm>
            <a:prstGeom prst="rect">
              <a:avLst/>
            </a:prstGeom>
            <a:solidFill>
              <a:srgbClr val="003366"/>
            </a:solidFill>
            <a:ln w="9525">
              <a:solidFill>
                <a:srgbClr val="003366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lv-LV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9" r:id="rId1"/>
    <p:sldLayoutId id="2147483860" r:id="rId2"/>
    <p:sldLayoutId id="2147483870" r:id="rId3"/>
    <p:sldLayoutId id="2147483861" r:id="rId4"/>
    <p:sldLayoutId id="2147483862" r:id="rId5"/>
    <p:sldLayoutId id="2147483863" r:id="rId6"/>
    <p:sldLayoutId id="2147483864" r:id="rId7"/>
    <p:sldLayoutId id="2147483865" r:id="rId8"/>
    <p:sldLayoutId id="2147483866" r:id="rId9"/>
    <p:sldLayoutId id="2147483867" r:id="rId10"/>
    <p:sldLayoutId id="2147483868" r:id="rId11"/>
  </p:sldLayoutIdLst>
  <p:txStyles>
    <p:titleStyle>
      <a:lvl1pPr algn="r" rtl="0" eaLnBrk="0" fontAlgn="base" hangingPunct="0">
        <a:spcBef>
          <a:spcPct val="0"/>
        </a:spcBef>
        <a:spcAft>
          <a:spcPct val="0"/>
        </a:spcAft>
        <a:defRPr sz="3200" b="1" i="1">
          <a:solidFill>
            <a:srgbClr val="003366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200" b="1" i="1">
          <a:solidFill>
            <a:srgbClr val="003366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200" b="1" i="1">
          <a:solidFill>
            <a:srgbClr val="003366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200" b="1" i="1">
          <a:solidFill>
            <a:srgbClr val="003366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200" b="1" i="1">
          <a:solidFill>
            <a:srgbClr val="003366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5pPr>
      <a:lvl6pPr marL="457200" algn="r" rtl="0" fontAlgn="base">
        <a:spcBef>
          <a:spcPct val="0"/>
        </a:spcBef>
        <a:spcAft>
          <a:spcPct val="0"/>
        </a:spcAft>
        <a:defRPr sz="3200" b="1" i="1">
          <a:solidFill>
            <a:srgbClr val="003366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3200" b="1" i="1">
          <a:solidFill>
            <a:srgbClr val="003366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3200" b="1" i="1">
          <a:solidFill>
            <a:srgbClr val="003366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3200" b="1" i="1">
          <a:solidFill>
            <a:srgbClr val="003366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þ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iss.soc.lv/" TargetMode="External"/><Relationship Id="rId2" Type="http://schemas.openxmlformats.org/officeDocument/2006/relationships/hyperlink" Target="mailto:biss@biss.soc.lv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14282" y="3571876"/>
            <a:ext cx="8189913" cy="2089372"/>
          </a:xfrm>
        </p:spPr>
        <p:txBody>
          <a:bodyPr/>
          <a:lstStyle/>
          <a:p>
            <a:pPr>
              <a:defRPr/>
            </a:pPr>
            <a:br>
              <a:rPr lang="lv-LV" sz="2000" i="0" cap="none" dirty="0">
                <a:effectLst/>
              </a:rPr>
            </a:br>
            <a:br>
              <a:rPr sz="2000" i="0" cap="none" dirty="0">
                <a:effectLst/>
              </a:rPr>
            </a:br>
            <a:br>
              <a:rPr sz="2000" i="0" cap="none" dirty="0">
                <a:effectLst/>
              </a:rPr>
            </a:br>
            <a:br>
              <a:rPr sz="2000" i="0" cap="none" dirty="0">
                <a:effectLst/>
              </a:rPr>
            </a:br>
            <a:r>
              <a:rPr lang="lv-LV" sz="1800" i="0" cap="none" dirty="0">
                <a:effectLst/>
              </a:rPr>
              <a:t>Ikgadējs nabadzības un sociālās atstumtības mazināšanas rīcībpolitikas izvērtējums </a:t>
            </a:r>
            <a:br>
              <a:rPr lang="lv-LV" sz="1800" i="0" cap="none" dirty="0">
                <a:effectLst/>
              </a:rPr>
            </a:br>
            <a:r>
              <a:rPr lang="lv-LV" sz="1800" i="0" cap="none" dirty="0">
                <a:effectLst/>
              </a:rPr>
              <a:t>(t.sk. padziļināts izvērtējums par nevienlīdzību </a:t>
            </a:r>
            <a:br>
              <a:rPr lang="lv-LV" sz="1800" i="0" cap="none" dirty="0">
                <a:effectLst/>
              </a:rPr>
            </a:br>
            <a:r>
              <a:rPr lang="lv-LV" sz="1800" i="0" u="sng" cap="none" dirty="0">
                <a:effectLst/>
              </a:rPr>
              <a:t>sabiedriskā transporta pieejamības jomā</a:t>
            </a:r>
            <a:r>
              <a:rPr lang="lv-LV" sz="1800" i="0" cap="none" dirty="0">
                <a:effectLst/>
              </a:rPr>
              <a:t>)</a:t>
            </a:r>
            <a:br>
              <a:rPr lang="lv-LV" sz="1800" i="0" cap="none" dirty="0">
                <a:effectLst/>
              </a:rPr>
            </a:br>
            <a:br>
              <a:rPr sz="1800" i="0" cap="none" dirty="0">
                <a:effectLst/>
              </a:rPr>
            </a:br>
            <a:r>
              <a:rPr sz="1800" i="0" cap="none" dirty="0">
                <a:effectLst/>
              </a:rPr>
              <a:t>4. izvērtējums</a:t>
            </a:r>
            <a:br>
              <a:rPr lang="lv-LV" sz="1800" i="0" cap="none" dirty="0">
                <a:effectLst/>
              </a:rPr>
            </a:br>
            <a:br>
              <a:rPr sz="1800" i="0" cap="none" dirty="0">
                <a:effectLst/>
              </a:rPr>
            </a:br>
            <a:r>
              <a:rPr sz="1800" b="0" cap="none" dirty="0">
                <a:effectLst/>
              </a:rPr>
              <a:t> </a:t>
            </a:r>
            <a:br>
              <a:rPr lang="lv-LV" sz="2000" i="0" cap="none" dirty="0">
                <a:effectLst/>
              </a:rPr>
            </a:br>
            <a:r>
              <a:rPr b="0" i="0" cap="none" dirty="0">
                <a:effectLst/>
              </a:rPr>
              <a:t>Izpildītājs: </a:t>
            </a:r>
            <a:br>
              <a:rPr b="0" i="0" cap="none" dirty="0">
                <a:effectLst/>
              </a:rPr>
            </a:br>
            <a:r>
              <a:rPr i="0" cap="none" dirty="0" err="1">
                <a:effectLst/>
              </a:rPr>
              <a:t>Baltic</a:t>
            </a:r>
            <a:r>
              <a:rPr i="0" cap="none" dirty="0">
                <a:effectLst/>
              </a:rPr>
              <a:t> </a:t>
            </a:r>
            <a:r>
              <a:rPr i="0" cap="none" dirty="0" err="1">
                <a:effectLst/>
              </a:rPr>
              <a:t>Institute</a:t>
            </a:r>
            <a:r>
              <a:rPr i="0" cap="none" dirty="0">
                <a:effectLst/>
              </a:rPr>
              <a:t> </a:t>
            </a:r>
            <a:r>
              <a:rPr i="0" cap="none" dirty="0" err="1">
                <a:effectLst/>
              </a:rPr>
              <a:t>of</a:t>
            </a:r>
            <a:r>
              <a:rPr i="0" cap="none" dirty="0">
                <a:effectLst/>
              </a:rPr>
              <a:t> </a:t>
            </a:r>
            <a:r>
              <a:rPr i="0" cap="none" dirty="0" err="1">
                <a:effectLst/>
              </a:rPr>
              <a:t>Social</a:t>
            </a:r>
            <a:r>
              <a:rPr i="0" cap="none" dirty="0">
                <a:effectLst/>
              </a:rPr>
              <a:t> </a:t>
            </a:r>
            <a:r>
              <a:rPr i="0" cap="none" dirty="0" err="1">
                <a:effectLst/>
              </a:rPr>
              <a:t>Sciences</a:t>
            </a:r>
            <a:br>
              <a:rPr i="0" cap="none" dirty="0">
                <a:effectLst/>
              </a:rPr>
            </a:br>
            <a:br>
              <a:rPr lang="lv-LV" sz="2800" cap="none" dirty="0"/>
            </a:br>
            <a:br>
              <a:rPr sz="2800" cap="none" dirty="0"/>
            </a:br>
            <a:br>
              <a:rPr sz="2800" b="0" cap="none" dirty="0">
                <a:effectLst/>
              </a:rPr>
            </a:br>
            <a:endParaRPr sz="2400" b="0" i="0" cap="none" dirty="0">
              <a:solidFill>
                <a:srgbClr val="FFFF00"/>
              </a:solidFill>
              <a:effectLst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428596" y="5643578"/>
            <a:ext cx="7775575" cy="508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Font typeface="Wingdings" pitchFamily="2" charset="2"/>
              <a:buNone/>
              <a:defRPr/>
            </a:pPr>
            <a:endParaRPr lang="lv-LV" sz="1600" b="1" kern="0" dirty="0">
              <a:solidFill>
                <a:srgbClr val="003366"/>
              </a:solidFill>
              <a:latin typeface="+mn-lt"/>
            </a:endParaRPr>
          </a:p>
          <a:p>
            <a:pPr algn="ctr">
              <a:spcBef>
                <a:spcPct val="20000"/>
              </a:spcBef>
              <a:buFont typeface="Wingdings" pitchFamily="2" charset="2"/>
              <a:buNone/>
              <a:defRPr/>
            </a:pPr>
            <a:endParaRPr lang="lv-LV" sz="1600" b="1" kern="0" dirty="0">
              <a:solidFill>
                <a:srgbClr val="003366"/>
              </a:solidFill>
              <a:latin typeface="+mn-lt"/>
            </a:endParaRPr>
          </a:p>
        </p:txBody>
      </p:sp>
      <p:sp>
        <p:nvSpPr>
          <p:cNvPr id="4102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endParaRPr lang="lv-LV"/>
          </a:p>
        </p:txBody>
      </p:sp>
      <p:pic>
        <p:nvPicPr>
          <p:cNvPr id="4103" name="Picture 6" descr="krasains_BIS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29454" y="1214422"/>
            <a:ext cx="1512168" cy="6991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6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0034" y="1142984"/>
            <a:ext cx="1162050" cy="733425"/>
          </a:xfrm>
          <a:prstGeom prst="rect">
            <a:avLst/>
          </a:prstGeom>
          <a:solidFill>
            <a:srgbClr val="FFFFFF"/>
          </a:solidFill>
        </p:spPr>
      </p:pic>
      <p:pic>
        <p:nvPicPr>
          <p:cNvPr id="13315" name="Picture 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928794" y="1142984"/>
            <a:ext cx="2066925" cy="752475"/>
          </a:xfrm>
          <a:prstGeom prst="rect">
            <a:avLst/>
          </a:prstGeom>
          <a:solidFill>
            <a:srgbClr val="FFFFFF"/>
          </a:solidFill>
        </p:spPr>
      </p:pic>
      <p:pic>
        <p:nvPicPr>
          <p:cNvPr id="13314" name="Picture 7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214810" y="1214422"/>
            <a:ext cx="2247900" cy="685800"/>
          </a:xfrm>
          <a:prstGeom prst="rect">
            <a:avLst/>
          </a:prstGeom>
          <a:solidFill>
            <a:srgbClr val="FFFFFF"/>
          </a:solidFill>
        </p:spPr>
      </p:pic>
      <p:pic>
        <p:nvPicPr>
          <p:cNvPr id="13313" name="Picture 8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071538" y="2071678"/>
            <a:ext cx="5657850" cy="180975"/>
          </a:xfrm>
          <a:prstGeom prst="rect">
            <a:avLst/>
          </a:prstGeom>
          <a:solidFill>
            <a:srgbClr val="FFFFFF"/>
          </a:solidFill>
        </p:spPr>
      </p:pic>
      <p:sp>
        <p:nvSpPr>
          <p:cNvPr id="14" name="Rectangle 13"/>
          <p:cNvSpPr/>
          <p:nvPr/>
        </p:nvSpPr>
        <p:spPr>
          <a:xfrm>
            <a:off x="357158" y="6073551"/>
            <a:ext cx="800105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20000"/>
              </a:spcBef>
              <a:buFont typeface="Wingdings" pitchFamily="2" charset="2"/>
              <a:buNone/>
              <a:defRPr/>
            </a:pPr>
            <a:r>
              <a:rPr lang="lv-LV" sz="1400" b="1" kern="0" dirty="0">
                <a:solidFill>
                  <a:srgbClr val="003366"/>
                </a:solidFill>
              </a:rPr>
              <a:t>26.02.2020.</a:t>
            </a:r>
            <a:r>
              <a:rPr lang="lv-LV" sz="1400" b="1" kern="0" dirty="0">
                <a:solidFill>
                  <a:srgbClr val="8080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8307010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4572000" y="3429000"/>
            <a:ext cx="3887788" cy="2114550"/>
          </a:xfrm>
        </p:spPr>
        <p:txBody>
          <a:bodyPr/>
          <a:lstStyle/>
          <a:p>
            <a:pPr algn="r" eaLnBrk="1" hangingPunct="1"/>
            <a:r>
              <a:rPr lang="en-US" dirty="0"/>
              <a:t>Baltic Institute of Social Sciences</a:t>
            </a:r>
          </a:p>
          <a:p>
            <a:pPr algn="r" eaLnBrk="1" hangingPunct="1"/>
            <a:endParaRPr sz="1400" dirty="0"/>
          </a:p>
          <a:p>
            <a:pPr algn="r" eaLnBrk="1" hangingPunct="1"/>
            <a:r>
              <a:rPr sz="1400" dirty="0"/>
              <a:t>Tērbatas iela 53 – 6, Rīga</a:t>
            </a:r>
          </a:p>
          <a:p>
            <a:pPr algn="r" eaLnBrk="1" hangingPunct="1"/>
            <a:r>
              <a:rPr sz="1400" dirty="0" err="1"/>
              <a:t>Tel</a:t>
            </a:r>
            <a:r>
              <a:rPr sz="1400"/>
              <a:t>: 67217554, 29411649</a:t>
            </a:r>
          </a:p>
          <a:p>
            <a:pPr algn="r" eaLnBrk="1" hangingPunct="1"/>
            <a:r>
              <a:rPr sz="1400">
                <a:hlinkClick r:id="rId2"/>
              </a:rPr>
              <a:t>biss@biss.soc.lv</a:t>
            </a:r>
            <a:r>
              <a:rPr sz="1400"/>
              <a:t> </a:t>
            </a:r>
            <a:endParaRPr sz="1400" dirty="0"/>
          </a:p>
          <a:p>
            <a:pPr algn="r" eaLnBrk="1" hangingPunct="1"/>
            <a:r>
              <a:rPr sz="1400">
                <a:hlinkClick r:id="rId3"/>
              </a:rPr>
              <a:t>www.biss.soc.lv</a:t>
            </a:r>
            <a:r>
              <a:rPr sz="1400"/>
              <a:t>  </a:t>
            </a:r>
            <a:endParaRPr sz="1400" dirty="0"/>
          </a:p>
        </p:txBody>
      </p:sp>
      <p:pic>
        <p:nvPicPr>
          <p:cNvPr id="18436" name="Picture 13" descr="Stends_apgriezts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-19050" y="0"/>
            <a:ext cx="2678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>Saturs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lv-LV" sz="1800" dirty="0"/>
              <a:t>Aktuālās tēmas:</a:t>
            </a:r>
          </a:p>
          <a:p>
            <a:pPr lvl="1">
              <a:buFont typeface="Wingdings" pitchFamily="2" charset="2"/>
              <a:buChar char="Ø"/>
            </a:pPr>
            <a:r>
              <a:rPr lang="lv-LV" sz="1800" u="sng" dirty="0"/>
              <a:t>Mājsaimniecību izdevumi transportam un transporta atvieglojumu ietekme uz iedzīvotājiem</a:t>
            </a:r>
          </a:p>
          <a:p>
            <a:pPr lvl="2">
              <a:buFont typeface="Wingdings" pitchFamily="2" charset="2"/>
              <a:buChar char="Ø"/>
            </a:pPr>
            <a:r>
              <a:rPr lang="lv-LV" sz="1600" dirty="0"/>
              <a:t>Pilsētu </a:t>
            </a:r>
            <a:r>
              <a:rPr lang="lv-LV" sz="1600" dirty="0" err="1"/>
              <a:t>vs</a:t>
            </a:r>
            <a:r>
              <a:rPr lang="lv-LV" sz="1600" dirty="0"/>
              <a:t> lauku iedzīvotāji</a:t>
            </a:r>
          </a:p>
          <a:p>
            <a:pPr lvl="2">
              <a:buFont typeface="Wingdings" pitchFamily="2" charset="2"/>
              <a:buChar char="Ø"/>
            </a:pPr>
            <a:r>
              <a:rPr lang="lv-LV" sz="1600" b="0" dirty="0"/>
              <a:t>Mājsaimniecības lielums un bērnu skaits ģimenē</a:t>
            </a:r>
          </a:p>
          <a:p>
            <a:pPr lvl="1">
              <a:buFont typeface="Wingdings" pitchFamily="2" charset="2"/>
              <a:buChar char="Ø"/>
            </a:pPr>
            <a:endParaRPr lang="lv-LV" sz="1800" b="1" dirty="0"/>
          </a:p>
          <a:p>
            <a:pPr lvl="1">
              <a:buFont typeface="Wingdings" pitchFamily="2" charset="2"/>
              <a:buChar char="Ø"/>
            </a:pPr>
            <a:r>
              <a:rPr lang="lv-LV" sz="1800" u="sng" dirty="0"/>
              <a:t>Transporta pieejamība attālākos lauku reģionos: iespējamie risinājumi</a:t>
            </a:r>
          </a:p>
          <a:p>
            <a:pPr lvl="2">
              <a:buFont typeface="Wingdings" pitchFamily="2" charset="2"/>
              <a:buChar char="Ø"/>
            </a:pPr>
            <a:r>
              <a:rPr lang="lv-LV" sz="1600" dirty="0"/>
              <a:t>Sabiedriskā transporta nākotnes koncepcija 2021. – 2030. gadam</a:t>
            </a:r>
          </a:p>
          <a:p>
            <a:pPr>
              <a:buFont typeface="Wingdings" pitchFamily="2" charset="2"/>
              <a:buChar char="Ø"/>
            </a:pPr>
            <a:endParaRPr lang="lv-LV" sz="1800" dirty="0"/>
          </a:p>
          <a:p>
            <a:pPr>
              <a:buFont typeface="Wingdings" pitchFamily="2" charset="2"/>
              <a:buChar char="Ø"/>
            </a:pPr>
            <a:r>
              <a:rPr lang="lv-LV" sz="1800" dirty="0"/>
              <a:t>Informācijas avoti:</a:t>
            </a:r>
          </a:p>
          <a:p>
            <a:pPr lvl="1">
              <a:buFont typeface="Wingdings" pitchFamily="2" charset="2"/>
              <a:buChar char="Ø"/>
            </a:pPr>
            <a:r>
              <a:rPr lang="lv-LV" sz="1800" dirty="0"/>
              <a:t>CSP Mājsaimniecību budžeta datu analīze 2008.-2016. gadam</a:t>
            </a:r>
          </a:p>
          <a:p>
            <a:pPr lvl="1">
              <a:buFont typeface="Wingdings" pitchFamily="2" charset="2"/>
              <a:buChar char="Ø"/>
            </a:pPr>
            <a:r>
              <a:rPr lang="lv-LV" sz="1800" dirty="0"/>
              <a:t>Pašvaldību atvieglojumi sabiedriskajam transportam/ speciālie transporta pakalpojumi: kvalitatīvā analīze</a:t>
            </a:r>
          </a:p>
          <a:p>
            <a:pPr lvl="1">
              <a:buFont typeface="Wingdings" pitchFamily="2" charset="2"/>
              <a:buChar char="Ø"/>
            </a:pPr>
            <a:r>
              <a:rPr lang="lv-LV" sz="1800" dirty="0"/>
              <a:t>Ekspertu intervijas (19 no 25)</a:t>
            </a:r>
          </a:p>
        </p:txBody>
      </p:sp>
    </p:spTree>
    <p:extLst>
      <p:ext uri="{BB962C8B-B14F-4D97-AF65-F5344CB8AC3E}">
        <p14:creationId xmlns:p14="http://schemas.microsoft.com/office/powerpoint/2010/main" val="38653704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>Mājsaimniecību izdevumi transportam: pilsēta </a:t>
            </a:r>
            <a:r>
              <a:rPr lang="lv-LV" dirty="0" err="1"/>
              <a:t>vs</a:t>
            </a:r>
            <a:r>
              <a:rPr lang="lv-LV" dirty="0"/>
              <a:t> lauku teritorija</a:t>
            </a: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218" y="1556792"/>
            <a:ext cx="7932238" cy="37444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755576" y="1124744"/>
            <a:ext cx="78488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dirty="0"/>
              <a:t>CSP, Mājsaimniecību izdevumi % no budžeta uz vienu ģimenes locekli</a:t>
            </a:r>
          </a:p>
        </p:txBody>
      </p:sp>
    </p:spTree>
    <p:extLst>
      <p:ext uri="{BB962C8B-B14F-4D97-AF65-F5344CB8AC3E}">
        <p14:creationId xmlns:p14="http://schemas.microsoft.com/office/powerpoint/2010/main" val="28206559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>Mājsaimniecību izdevumi transportam: reģioni</a:t>
            </a:r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340768"/>
            <a:ext cx="7117449" cy="41947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755576" y="980728"/>
            <a:ext cx="78488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dirty="0"/>
              <a:t>CSP, Mājsaimniecību izdevumi % no budžeta uz vienu ģimenes locekli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27584" y="5517232"/>
            <a:ext cx="77048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dirty="0"/>
              <a:t>CSP Mobilitātes pētījums: Pierīgas, Vidzemes un Zemgales iedzīvotāji biežāk brauc strādāt uz Rīgu </a:t>
            </a:r>
            <a:r>
              <a:rPr lang="lv-LV" dirty="0">
                <a:sym typeface="Wingdings" pitchFamily="2" charset="2"/>
              </a:rPr>
              <a:t> augstāki izdevumi transportam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19807621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>Mājsaimniecību izdevumi transportam: mājsaimniecības tips</a:t>
            </a: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737" y="1546091"/>
            <a:ext cx="7880695" cy="42591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755576" y="1124744"/>
            <a:ext cx="78488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dirty="0"/>
              <a:t>CSP, Mājsaimniecību izdevumi % no budžeta uz vienu ģimenes locekli</a:t>
            </a:r>
          </a:p>
        </p:txBody>
      </p:sp>
    </p:spTree>
    <p:extLst>
      <p:ext uri="{BB962C8B-B14F-4D97-AF65-F5344CB8AC3E}">
        <p14:creationId xmlns:p14="http://schemas.microsoft.com/office/powerpoint/2010/main" val="18399672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>Mājsaimniecību izdevumi transportam: bērnu skaits mājsaimniecībā</a:t>
            </a:r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556792"/>
            <a:ext cx="7848872" cy="34847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755576" y="1124744"/>
            <a:ext cx="78488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dirty="0"/>
              <a:t>CSP, Mājsaimniecību izdevumi % no budžeta uz vienu ģimenes locekli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55576" y="5229200"/>
            <a:ext cx="77048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dirty="0"/>
              <a:t>Mājsaimniecības ar trīs un vairāk bērniem biežāk lieto sabiedrisko transportu kā ģimenes ar mazāku bērnu skaitu</a:t>
            </a:r>
          </a:p>
        </p:txBody>
      </p:sp>
    </p:spTree>
    <p:extLst>
      <p:ext uri="{BB962C8B-B14F-4D97-AF65-F5344CB8AC3E}">
        <p14:creationId xmlns:p14="http://schemas.microsoft.com/office/powerpoint/2010/main" val="10336071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Arrow 6"/>
          <p:cNvSpPr/>
          <p:nvPr/>
        </p:nvSpPr>
        <p:spPr bwMode="auto">
          <a:xfrm>
            <a:off x="4499992" y="2420888"/>
            <a:ext cx="864096" cy="2448272"/>
          </a:xfrm>
          <a:prstGeom prst="rightArrow">
            <a:avLst/>
          </a:prstGeom>
          <a:solidFill>
            <a:schemeClr val="bg1">
              <a:lumMod val="8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lv-LV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>Atvieglojumi transportam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52736"/>
            <a:ext cx="4040188" cy="630070"/>
          </a:xfrm>
        </p:spPr>
        <p:txBody>
          <a:bodyPr/>
          <a:lstStyle/>
          <a:p>
            <a:r>
              <a:rPr lang="lv-LV" dirty="0"/>
              <a:t>Valsts līmenis (7 MG)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28800"/>
            <a:ext cx="4040188" cy="4497363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lv-LV" dirty="0"/>
              <a:t>Pirmsskolas vecuma bērni;</a:t>
            </a:r>
          </a:p>
          <a:p>
            <a:r>
              <a:rPr lang="lv-LV" u="sng" dirty="0"/>
              <a:t>Ārpus pilsētas</a:t>
            </a:r>
            <a:r>
              <a:rPr lang="lv-LV" dirty="0"/>
              <a:t> teritorijas dzīvojošie </a:t>
            </a:r>
            <a:r>
              <a:rPr lang="lv-LV" dirty="0" err="1"/>
              <a:t>pamatskolēni</a:t>
            </a:r>
            <a:r>
              <a:rPr lang="lv-LV" dirty="0"/>
              <a:t> (1.-9. klase);</a:t>
            </a:r>
          </a:p>
          <a:p>
            <a:r>
              <a:rPr lang="lv-LV" u="sng" dirty="0"/>
              <a:t>Ārpus pilsētas</a:t>
            </a:r>
            <a:r>
              <a:rPr lang="lv-LV" dirty="0"/>
              <a:t> teritorijas dzīvojošie vidusskolēni (klātienes 10.-12. klase);</a:t>
            </a:r>
          </a:p>
          <a:p>
            <a:r>
              <a:rPr lang="lv-LV" dirty="0"/>
              <a:t>Personas ar I vai II grupas invaliditāti, bērni ar invaliditāti un pavadošā persona I grupas invaliditātei vai bērnam ar invaliditāti;</a:t>
            </a:r>
          </a:p>
          <a:p>
            <a:r>
              <a:rPr lang="lv-LV" dirty="0"/>
              <a:t>Bāreņi un bez vecāku gādības palikuši bērni līdz 24 gadu vecuma sasniegšanai;</a:t>
            </a:r>
          </a:p>
          <a:p>
            <a:r>
              <a:rPr lang="lv-LV" dirty="0"/>
              <a:t>Politiski represētās personas un nacionālās pretošanās kustības dalībnieki;</a:t>
            </a:r>
          </a:p>
          <a:p>
            <a:r>
              <a:rPr lang="lv-LV" dirty="0"/>
              <a:t>Daudzbērnu ģimenes locekļi ar apliecību „3+ Ģimenes karte””.</a:t>
            </a:r>
          </a:p>
          <a:p>
            <a:endParaRPr lang="lv-LV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052736"/>
            <a:ext cx="4041775" cy="630070"/>
          </a:xfrm>
        </p:spPr>
        <p:txBody>
          <a:bodyPr/>
          <a:lstStyle/>
          <a:p>
            <a:r>
              <a:rPr lang="lv-LV" dirty="0"/>
              <a:t>Pašvaldību līmenis (0-20 MG)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628800"/>
            <a:ext cx="4041775" cy="4497363"/>
          </a:xfrm>
        </p:spPr>
        <p:txBody>
          <a:bodyPr/>
          <a:lstStyle/>
          <a:p>
            <a:r>
              <a:rPr lang="lv-LV" u="sng" dirty="0"/>
              <a:t>Pilsētu teritorijā</a:t>
            </a:r>
            <a:r>
              <a:rPr lang="lv-LV" dirty="0"/>
              <a:t> dzīvojošie skolēni (1.-9. klase un 10.-12. klase);</a:t>
            </a:r>
          </a:p>
          <a:p>
            <a:r>
              <a:rPr lang="lv-LV" dirty="0"/>
              <a:t>Skolēni, kas apmeklē interešu izglītību, speciālās izglītības iestādes u.tml.;</a:t>
            </a:r>
          </a:p>
          <a:p>
            <a:r>
              <a:rPr lang="lv-LV" dirty="0"/>
              <a:t>Personas ar III grupas invaliditāti;</a:t>
            </a:r>
          </a:p>
          <a:p>
            <a:r>
              <a:rPr lang="lv-LV" dirty="0"/>
              <a:t>Personas ar kustību traucējumiem;</a:t>
            </a:r>
          </a:p>
          <a:p>
            <a:r>
              <a:rPr lang="lv-LV" dirty="0"/>
              <a:t>Personas ar garīga rakstura traucējumiem;</a:t>
            </a:r>
          </a:p>
          <a:p>
            <a:r>
              <a:rPr lang="lv-LV" dirty="0"/>
              <a:t>Personas, kas sasniegušas noteiktu vecumu;</a:t>
            </a:r>
          </a:p>
          <a:p>
            <a:r>
              <a:rPr lang="lv-LV" dirty="0"/>
              <a:t>Personas pensijas vecumā;</a:t>
            </a:r>
          </a:p>
          <a:p>
            <a:r>
              <a:rPr lang="lv-LV" dirty="0"/>
              <a:t>Vientuļi veci cilvēki/ pensionāri;</a:t>
            </a:r>
          </a:p>
          <a:p>
            <a:r>
              <a:rPr lang="lv-LV" dirty="0"/>
              <a:t>Trūcīgas personas;</a:t>
            </a:r>
          </a:p>
          <a:p>
            <a:r>
              <a:rPr lang="lv-LV" dirty="0"/>
              <a:t>Maznodrošinātas personas;</a:t>
            </a:r>
          </a:p>
          <a:p>
            <a:r>
              <a:rPr lang="lv-LV" dirty="0"/>
              <a:t>Jaunās māmiņas;</a:t>
            </a:r>
          </a:p>
          <a:p>
            <a:r>
              <a:rPr lang="lv-LV" dirty="0"/>
              <a:t>Citas mērķa grupas.</a:t>
            </a:r>
          </a:p>
          <a:p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20344904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>Sabiedriskā transporta nākotnes koncepcija: idejas izklāsts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lv-LV" sz="1800" dirty="0"/>
              <a:t>Veicināt maksātspējīgo iedzīvotāju pārsēšanos no privātā transporta uz sabiedrisko transportu</a:t>
            </a:r>
          </a:p>
          <a:p>
            <a:pPr lvl="1">
              <a:buFont typeface="Wingdings" pitchFamily="2" charset="2"/>
              <a:buChar char="Ø"/>
            </a:pPr>
            <a:r>
              <a:rPr lang="lv-LV" sz="1800" dirty="0"/>
              <a:t>Mazināt sastrēgumus un ceļā pavadīto laiku</a:t>
            </a:r>
          </a:p>
          <a:p>
            <a:pPr lvl="1">
              <a:buFont typeface="Wingdings" pitchFamily="2" charset="2"/>
              <a:buChar char="Ø"/>
            </a:pPr>
            <a:r>
              <a:rPr lang="lv-LV" sz="1800" dirty="0"/>
              <a:t>Uzlabot sabiedriskā transporta finanšu efektivitāti Latvijā</a:t>
            </a:r>
          </a:p>
          <a:p>
            <a:pPr lvl="2">
              <a:buFont typeface="Wingdings" pitchFamily="2" charset="2"/>
              <a:buChar char="Ø"/>
            </a:pPr>
            <a:r>
              <a:rPr lang="lv-LV" sz="1600" dirty="0"/>
              <a:t>Uzlabot iedzīvotāju mobilitāti</a:t>
            </a:r>
          </a:p>
          <a:p>
            <a:pPr>
              <a:buFont typeface="Wingdings" pitchFamily="2" charset="2"/>
              <a:buChar char="Ø"/>
            </a:pPr>
            <a:r>
              <a:rPr lang="lv-LV" sz="1800" dirty="0"/>
              <a:t>Sabiedriskā transporta pārvadājumu iedalīšana divās grupās</a:t>
            </a:r>
          </a:p>
          <a:p>
            <a:pPr lvl="1">
              <a:buFont typeface="Wingdings" pitchFamily="2" charset="2"/>
              <a:buChar char="Ø"/>
            </a:pPr>
            <a:r>
              <a:rPr lang="lv-LV" sz="1800" dirty="0"/>
              <a:t>Sabiedriskais transports pēc komercpārvadājumu principa</a:t>
            </a:r>
          </a:p>
          <a:p>
            <a:pPr lvl="1">
              <a:buFont typeface="Wingdings" pitchFamily="2" charset="2"/>
              <a:buChar char="Ø"/>
            </a:pPr>
            <a:r>
              <a:rPr lang="lv-LV" sz="1800" dirty="0"/>
              <a:t>Valsts garantētie pakalpojumi</a:t>
            </a:r>
          </a:p>
          <a:p>
            <a:pPr>
              <a:buFont typeface="Wingdings" pitchFamily="2" charset="2"/>
              <a:buChar char="Ø"/>
            </a:pPr>
            <a:r>
              <a:rPr lang="lv-LV" sz="1800" dirty="0"/>
              <a:t>Valsts garantēto pakalpojumu apmēra noteikšana </a:t>
            </a:r>
            <a:r>
              <a:rPr lang="lv-LV" sz="1800" u="sng" dirty="0"/>
              <a:t>dotējamo</a:t>
            </a:r>
            <a:r>
              <a:rPr lang="lv-LV" sz="1800" dirty="0"/>
              <a:t> maršrutu segmentā</a:t>
            </a:r>
          </a:p>
          <a:p>
            <a:pPr lvl="1">
              <a:buFont typeface="Wingdings" pitchFamily="2" charset="2"/>
              <a:buChar char="Ø"/>
            </a:pPr>
            <a:r>
              <a:rPr lang="lv-LV" sz="1800" u="sng" dirty="0"/>
              <a:t>Bezmaksas sabiedriskais transports</a:t>
            </a:r>
            <a:r>
              <a:rPr lang="lv-LV" sz="1800" dirty="0"/>
              <a:t> attālākās lauku teritorijās ar mazu iedzīvotāju blīvumu (noteiktais kritērijs 4 </a:t>
            </a:r>
            <a:r>
              <a:rPr lang="lv-LV" sz="1800" dirty="0" err="1"/>
              <a:t>cilv</a:t>
            </a:r>
            <a:r>
              <a:rPr lang="lv-LV" sz="1800" dirty="0"/>
              <a:t>./ 1km</a:t>
            </a:r>
            <a:r>
              <a:rPr lang="lv-LV" sz="1800" baseline="30000" dirty="0"/>
              <a:t>2</a:t>
            </a:r>
            <a:r>
              <a:rPr lang="lv-LV" sz="1800" dirty="0"/>
              <a:t>)</a:t>
            </a:r>
          </a:p>
          <a:p>
            <a:pPr>
              <a:buFont typeface="Wingdings" pitchFamily="2" charset="2"/>
              <a:buChar char="Ø"/>
            </a:pPr>
            <a:r>
              <a:rPr lang="lv-LV" sz="1800" dirty="0"/>
              <a:t>Citi ierosinājumi</a:t>
            </a:r>
          </a:p>
          <a:p>
            <a:pPr lvl="1">
              <a:buFont typeface="Wingdings" pitchFamily="2" charset="2"/>
              <a:buChar char="Ø"/>
            </a:pPr>
            <a:r>
              <a:rPr lang="lv-LV" sz="1800" dirty="0"/>
              <a:t>Transports pēc pieprasījuma</a:t>
            </a:r>
          </a:p>
          <a:p>
            <a:pPr lvl="1">
              <a:buFont typeface="Wingdings" pitchFamily="2" charset="2"/>
              <a:buChar char="Ø"/>
            </a:pPr>
            <a:r>
              <a:rPr lang="lv-LV" sz="1800" dirty="0"/>
              <a:t>Mazie/ privātie pārvadātāji, lai mazinātu tehnisko braucienu radītos zaudējumus</a:t>
            </a:r>
          </a:p>
        </p:txBody>
      </p:sp>
    </p:spTree>
    <p:extLst>
      <p:ext uri="{BB962C8B-B14F-4D97-AF65-F5344CB8AC3E}">
        <p14:creationId xmlns:p14="http://schemas.microsoft.com/office/powerpoint/2010/main" val="37523803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>Transporta nevienlīdzība: problemātiskie aspekti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lv-LV" sz="1800" dirty="0"/>
              <a:t>Maršrutu tīkla plānošanā ārpus pilsētām dominējošais kritērijs – izglītības iestāžu tīkls</a:t>
            </a:r>
          </a:p>
          <a:p>
            <a:pPr lvl="1">
              <a:buFont typeface="Wingdings" pitchFamily="2" charset="2"/>
              <a:buChar char="Ø"/>
            </a:pPr>
            <a:r>
              <a:rPr lang="lv-LV" sz="1800" dirty="0"/>
              <a:t>Nākamais kritērijs (ierobežotā apmērā): darbavietu izvietojums</a:t>
            </a:r>
          </a:p>
          <a:p>
            <a:pPr lvl="1">
              <a:buFont typeface="Wingdings" pitchFamily="2" charset="2"/>
              <a:buChar char="Ø"/>
            </a:pPr>
            <a:r>
              <a:rPr lang="lv-LV" sz="1800" dirty="0"/>
              <a:t>Citu pakalpojumu reģionāls izvietojums (valsts iestādes, veselības aprūpes iestādes u.tml.): mazāk būtiski kritēriji</a:t>
            </a:r>
          </a:p>
          <a:p>
            <a:pPr lvl="2">
              <a:buFont typeface="Wingdings" pitchFamily="2" charset="2"/>
              <a:buChar char="Ø"/>
            </a:pPr>
            <a:r>
              <a:rPr lang="lv-LV" sz="1600" dirty="0"/>
              <a:t>Pārsēšanās</a:t>
            </a:r>
          </a:p>
          <a:p>
            <a:pPr lvl="2">
              <a:buFont typeface="Wingdings" pitchFamily="2" charset="2"/>
              <a:buChar char="Ø"/>
            </a:pPr>
            <a:r>
              <a:rPr lang="lv-LV" sz="1600" dirty="0"/>
              <a:t>Maršrutu savietojamība, mazāk izdevīgi braukšanas laiki</a:t>
            </a:r>
          </a:p>
          <a:p>
            <a:pPr lvl="2">
              <a:buFont typeface="Wingdings" pitchFamily="2" charset="2"/>
              <a:buChar char="Ø"/>
            </a:pPr>
            <a:r>
              <a:rPr lang="lv-LV" sz="1600" dirty="0"/>
              <a:t>E-pakalpojumi</a:t>
            </a:r>
          </a:p>
          <a:p>
            <a:pPr>
              <a:buFont typeface="Wingdings" pitchFamily="2" charset="2"/>
              <a:buChar char="Ø"/>
            </a:pPr>
            <a:r>
              <a:rPr lang="lv-LV" sz="1800" dirty="0"/>
              <a:t>Sabiedriskā transporta attīstības atkarība no ceļu infrastruktūras</a:t>
            </a:r>
          </a:p>
          <a:p>
            <a:pPr lvl="1">
              <a:buFont typeface="Wingdings" pitchFamily="2" charset="2"/>
              <a:buChar char="Ø"/>
            </a:pPr>
            <a:r>
              <a:rPr lang="lv-LV" sz="1800" dirty="0"/>
              <a:t>Ceļu tīkla zema kvalitāte: transporta pieejamības ierobežojums lauku apdzīvotās vietās</a:t>
            </a:r>
          </a:p>
          <a:p>
            <a:pPr lvl="2">
              <a:buFont typeface="Wingdings" pitchFamily="2" charset="2"/>
              <a:buChar char="Ø"/>
            </a:pPr>
            <a:r>
              <a:rPr lang="lv-LV" sz="1600" u="sng" dirty="0"/>
              <a:t>Ikdienas sabiedriskais transports maina maršrutu</a:t>
            </a:r>
            <a:r>
              <a:rPr lang="lv-LV" sz="1600" dirty="0"/>
              <a:t>, ja paredzams ceļa seguma bojājums</a:t>
            </a:r>
          </a:p>
          <a:p>
            <a:pPr lvl="1">
              <a:buFont typeface="Wingdings" pitchFamily="2" charset="2"/>
              <a:buChar char="Ø"/>
            </a:pPr>
            <a:r>
              <a:rPr lang="lv-LV" dirty="0"/>
              <a:t>Nepietiekama apakšnozaru savstarpējā koordinācija?</a:t>
            </a:r>
          </a:p>
          <a:p>
            <a:pPr marL="0" indent="0">
              <a:buNone/>
            </a:pPr>
            <a:endParaRPr lang="lv-LV" sz="1800" dirty="0"/>
          </a:p>
        </p:txBody>
      </p:sp>
    </p:spTree>
    <p:extLst>
      <p:ext uri="{BB962C8B-B14F-4D97-AF65-F5344CB8AC3E}">
        <p14:creationId xmlns:p14="http://schemas.microsoft.com/office/powerpoint/2010/main" val="3826003570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folHlink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lv-LV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folHlink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lv-LV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12649</TotalTime>
  <Words>609</Words>
  <Application>Microsoft Office PowerPoint</Application>
  <PresentationFormat>On-screen Show (4:3)</PresentationFormat>
  <Paragraphs>78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Wingdings</vt:lpstr>
      <vt:lpstr>Default Design</vt:lpstr>
      <vt:lpstr>    Ikgadējs nabadzības un sociālās atstumtības mazināšanas rīcībpolitikas izvērtējums  (t.sk. padziļināts izvērtējums par nevienlīdzību  sabiedriskā transporta pieejamības jomā)  4. izvērtējums    Izpildītājs:  Baltic Institute of Social Sciences    </vt:lpstr>
      <vt:lpstr>Saturs</vt:lpstr>
      <vt:lpstr>Mājsaimniecību izdevumi transportam: pilsēta vs lauku teritorija</vt:lpstr>
      <vt:lpstr>Mājsaimniecību izdevumi transportam: reģioni</vt:lpstr>
      <vt:lpstr>Mājsaimniecību izdevumi transportam: mājsaimniecības tips</vt:lpstr>
      <vt:lpstr>Mājsaimniecību izdevumi transportam: bērnu skaits mājsaimniecībā</vt:lpstr>
      <vt:lpstr>Atvieglojumi transportam </vt:lpstr>
      <vt:lpstr>Sabiedriskā transporta nākotnes koncepcija: idejas izklāsts</vt:lpstr>
      <vt:lpstr>Transporta nevienlīdzība: problemātiskie aspekti </vt:lpstr>
      <vt:lpstr>PowerPoint Presentation</vt:lpstr>
    </vt:vector>
  </TitlesOfParts>
  <Company>BDHRS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Oksana</dc:creator>
  <cp:lastModifiedBy>Aiga Lukasenoka</cp:lastModifiedBy>
  <cp:revision>1039</cp:revision>
  <cp:lastPrinted>2020-02-26T07:49:08Z</cp:lastPrinted>
  <dcterms:created xsi:type="dcterms:W3CDTF">2008-04-19T10:24:33Z</dcterms:created>
  <dcterms:modified xsi:type="dcterms:W3CDTF">2020-02-28T07:36:00Z</dcterms:modified>
</cp:coreProperties>
</file>